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2" r:id="rId3"/>
    <p:sldId id="283" r:id="rId4"/>
    <p:sldId id="284" r:id="rId5"/>
    <p:sldId id="288" r:id="rId6"/>
    <p:sldId id="285" r:id="rId7"/>
    <p:sldId id="292" r:id="rId8"/>
    <p:sldId id="305" r:id="rId9"/>
    <p:sldId id="286" r:id="rId10"/>
    <p:sldId id="306" r:id="rId11"/>
    <p:sldId id="313" r:id="rId12"/>
    <p:sldId id="308" r:id="rId13"/>
    <p:sldId id="314" r:id="rId14"/>
    <p:sldId id="287" r:id="rId15"/>
    <p:sldId id="309" r:id="rId16"/>
    <p:sldId id="310" r:id="rId17"/>
    <p:sldId id="311" r:id="rId18"/>
    <p:sldId id="312" r:id="rId19"/>
    <p:sldId id="323" r:id="rId20"/>
    <p:sldId id="324" r:id="rId21"/>
    <p:sldId id="325" r:id="rId22"/>
    <p:sldId id="326" r:id="rId23"/>
    <p:sldId id="300" r:id="rId24"/>
    <p:sldId id="301" r:id="rId25"/>
  </p:sldIdLst>
  <p:sldSz cx="12192000" cy="6858000"/>
  <p:notesSz cx="6858000" cy="9144000"/>
  <p:embeddedFontLst>
    <p:embeddedFont>
      <p:font typeface="OPPOSans M" panose="00020600040101010101" pitchFamily="18" charset="-122"/>
      <p:regular r:id="rId30"/>
    </p:embeddedFont>
    <p:embeddedFont>
      <p:font typeface="幼圆" panose="02010509060101010101" charset="-122"/>
      <p:regular r:id="rId31"/>
    </p:embeddedFont>
    <p:embeddedFont>
      <p:font typeface="斗鱼追光体" pitchFamily="2" charset="-122"/>
      <p:regular r:id="rId32"/>
    </p:embeddedFont>
    <p:embeddedFont>
      <p:font typeface="华文中宋" panose="02010600040101010101" charset="-122"/>
      <p:regular r:id="rId33"/>
    </p:embeddedFont>
    <p:embeddedFont>
      <p:font typeface="微软雅黑" panose="020B0503020204020204" charset="-122"/>
      <p:regular r:id="rId34"/>
    </p:embeddedFont>
    <p:embeddedFont>
      <p:font typeface="Malgun Gothic" panose="020B0503020000020004" charset="-127"/>
      <p:regular r:id="rId35"/>
    </p:embeddedFont>
    <p:embeddedFont>
      <p:font typeface="华文细黑" panose="02010600040101010101" charset="-122"/>
      <p:regular r:id="rId36"/>
    </p:embeddedFont>
  </p:embeddedFontLst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肖 莉" initials="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3AF"/>
    <a:srgbClr val="F5DDBB"/>
    <a:srgbClr val="F7DFBE"/>
    <a:srgbClr val="FB7F07"/>
    <a:srgbClr val="012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32" autoAdjust="0"/>
    <p:restoredTop sz="94660"/>
  </p:normalViewPr>
  <p:slideViewPr>
    <p:cSldViewPr snapToGrid="0">
      <p:cViewPr>
        <p:scale>
          <a:sx n="75" d="100"/>
          <a:sy n="75" d="100"/>
        </p:scale>
        <p:origin x="-149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23.xml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424A-FE93-4C46-81F4-26269568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827D-3B8B-4EBC-A4EC-66BB6D93C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75ED424A-FE93-4C46-81F4-2626956827F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defRPr>
            </a:lvl1pPr>
          </a:lstStyle>
          <a:p>
            <a:fld id="{1EA3827D-3B8B-4EBC-A4EC-66BB6D93CAC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POSans M" panose="00020600040101010101" pitchFamily="18" charset="-122"/>
          <a:ea typeface="OPPOSans M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POSans M" panose="00020600040101010101" pitchFamily="18" charset="-122"/>
          <a:ea typeface="OPPOSans M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POSans M" panose="00020600040101010101" pitchFamily="18" charset="-122"/>
          <a:ea typeface="OPPOSans M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POSans M" panose="00020600040101010101" pitchFamily="18" charset="-122"/>
          <a:ea typeface="OPPOSans M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Sans M" panose="00020600040101010101" pitchFamily="18" charset="-122"/>
          <a:ea typeface="OPPOSans M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Sans M" panose="00020600040101010101" pitchFamily="18" charset="-122"/>
          <a:ea typeface="OPPOSans M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tags" Target="../tags/tag10.xml"/><Relationship Id="rId3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tags" Target="../tags/tag13.xml"/><Relationship Id="rId3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tags" Target="../tags/tag18.xml"/><Relationship Id="rId3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tags" Target="../tags/tag20.xml"/><Relationship Id="rId3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tags" Target="../tags/tag22.xml"/><Relationship Id="rId3" Type="http://schemas.openxmlformats.org/officeDocument/2006/relationships/image" Target="../media/image22.png"/><Relationship Id="rId2" Type="http://schemas.openxmlformats.org/officeDocument/2006/relationships/tags" Target="../tags/tag21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7.xml"/><Relationship Id="rId7" Type="http://schemas.openxmlformats.org/officeDocument/2006/relationships/image" Target="../media/image8.png"/><Relationship Id="rId6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tags" Target="../tags/tag5.xml"/><Relationship Id="rId3" Type="http://schemas.openxmlformats.org/officeDocument/2006/relationships/image" Target="../media/image6.png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层1"/>
          <p:cNvPicPr>
            <a:picLocks noChangeAspect="1"/>
          </p:cNvPicPr>
          <p:nvPr/>
        </p:nvPicPr>
        <p:blipFill>
          <a:blip r:embed="rId1"/>
          <a:srcRect t="6593" b="659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图层2"/>
          <p:cNvSpPr/>
          <p:nvPr/>
        </p:nvSpPr>
        <p:spPr>
          <a:xfrm>
            <a:off x="402768" y="880533"/>
            <a:ext cx="11309334" cy="509693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14" name="图层3"/>
          <p:cNvGrpSpPr/>
          <p:nvPr/>
        </p:nvGrpSpPr>
        <p:grpSpPr>
          <a:xfrm>
            <a:off x="1007957" y="2311186"/>
            <a:ext cx="10193444" cy="2765425"/>
            <a:chOff x="1007957" y="2311186"/>
            <a:chExt cx="10193444" cy="2765425"/>
          </a:xfrm>
        </p:grpSpPr>
        <p:sp>
          <p:nvSpPr>
            <p:cNvPr id="6" name="图层3-1"/>
            <p:cNvSpPr txBox="1"/>
            <p:nvPr/>
          </p:nvSpPr>
          <p:spPr>
            <a:xfrm>
              <a:off x="1007957" y="2311186"/>
              <a:ext cx="10193444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" name="图层3-2"/>
            <p:cNvSpPr txBox="1"/>
            <p:nvPr/>
          </p:nvSpPr>
          <p:spPr>
            <a:xfrm>
              <a:off x="2213637" y="3853271"/>
              <a:ext cx="7760094" cy="3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small" spc="0" normalizeH="0" baseline="0" noProof="0" dirty="0">
                <a:ln>
                  <a:noFill/>
                </a:ln>
                <a:solidFill>
                  <a:srgbClr val="FB7F07"/>
                </a:solidFill>
                <a:effectLst/>
                <a:uLnTx/>
                <a:uFillTx/>
                <a:latin typeface="华文琥珀" panose="02010800040101010101" charset="-122"/>
                <a:ea typeface="华文琥珀" panose="0201080004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8" name="图层3-3"/>
            <p:cNvSpPr/>
            <p:nvPr/>
          </p:nvSpPr>
          <p:spPr>
            <a:xfrm>
              <a:off x="2491317" y="4280321"/>
              <a:ext cx="2666365" cy="796290"/>
            </a:xfrm>
            <a:prstGeom prst="roundRect">
              <a:avLst>
                <a:gd name="adj" fmla="val 50000"/>
              </a:avLst>
            </a:prstGeom>
            <a:solidFill>
              <a:srgbClr val="FB7F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2D7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9" name="图层3-4"/>
            <p:cNvSpPr/>
            <p:nvPr/>
          </p:nvSpPr>
          <p:spPr>
            <a:xfrm>
              <a:off x="2831677" y="4273971"/>
              <a:ext cx="1985645" cy="63436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汇报人：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xxx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0" name="图层3-5"/>
            <p:cNvSpPr txBox="1"/>
            <p:nvPr/>
          </p:nvSpPr>
          <p:spPr>
            <a:xfrm>
              <a:off x="3259818" y="3326323"/>
              <a:ext cx="56811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4"/>
          <p:cNvGrpSpPr/>
          <p:nvPr/>
        </p:nvGrpSpPr>
        <p:grpSpPr>
          <a:xfrm rot="20700000" flipH="1">
            <a:off x="1415919" y="5042891"/>
            <a:ext cx="2658786" cy="1538940"/>
            <a:chOff x="1705763" y="809272"/>
            <a:chExt cx="5503270" cy="3185365"/>
          </a:xfrm>
        </p:grpSpPr>
        <p:sp>
          <p:nvSpPr>
            <p:cNvPr id="3" name="图层4-1"/>
            <p:cNvSpPr/>
            <p:nvPr/>
          </p:nvSpPr>
          <p:spPr>
            <a:xfrm rot="20144589">
              <a:off x="1934967" y="1506141"/>
              <a:ext cx="5274066" cy="204147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" name="图层4-2"/>
            <p:cNvSpPr/>
            <p:nvPr/>
          </p:nvSpPr>
          <p:spPr bwMode="auto">
            <a:xfrm>
              <a:off x="1705763" y="3150750"/>
              <a:ext cx="922126" cy="843887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1" name="图层4-3"/>
            <p:cNvSpPr/>
            <p:nvPr/>
          </p:nvSpPr>
          <p:spPr bwMode="auto">
            <a:xfrm>
              <a:off x="6037438" y="809272"/>
              <a:ext cx="797990" cy="808511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6784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效果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880870" y="1099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隐身后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1515" y="1467485"/>
            <a:ext cx="3800475" cy="4574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32220" y="1467485"/>
            <a:ext cx="3760470" cy="4538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15175" y="1099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变回在线后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6784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忙碌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17600" y="1499870"/>
            <a:ext cx="276669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在忙碌状态下，客户端会首先群发给所有客户端本客户端处于忙碌状态，另外，如果客户端在本客户端处于忙碌状态时依旧发送私聊消息，本客户端会接收消息，并且自动回复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“状态为忙碌,请勿打扰，谢谢！”</a:t>
            </a:r>
            <a:endParaRPr lang="en-US" altLang="zh-CN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3440" y="1369060"/>
            <a:ext cx="56991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buClrTx/>
              <a:buSzTx/>
              <a:buFont typeface="Arial" panose="020B0604020202020204" pitchFamily="34" charset="0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实现方法：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1200150"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创造一个状态位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“isBusy”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，在忙碌状态时置为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true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1200150"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在忙碌状态下接收消息就自动回复，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如下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1200150" lvl="2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1200150" lvl="2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1200150" lvl="2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1200150" lvl="2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1200150"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在重新点击在线时，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“isBusy”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会置为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sym typeface="+mn-ea"/>
              </a:rPr>
              <a:t>false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，广播给所有人，并不在自动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回复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80280" y="2654935"/>
            <a:ext cx="626364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6784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效果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880870" y="1099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忙碌后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5175" y="1099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2780" y="1554480"/>
            <a:ext cx="4678680" cy="3750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44235" y="1554480"/>
            <a:ext cx="4692650" cy="3761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5505" y="3201670"/>
            <a:ext cx="1692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群发照常，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私发自动回复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层1"/>
          <p:cNvPicPr>
            <a:picLocks noChangeAspect="1"/>
          </p:cNvPicPr>
          <p:nvPr/>
        </p:nvPicPr>
        <p:blipFill>
          <a:blip r:embed="rId1"/>
          <a:srcRect l="26291" t="30484" r="13573" b="17309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75" name="图层3"/>
          <p:cNvGrpSpPr/>
          <p:nvPr/>
        </p:nvGrpSpPr>
        <p:grpSpPr>
          <a:xfrm>
            <a:off x="6225161" y="2090609"/>
            <a:ext cx="5224155" cy="3023809"/>
            <a:chOff x="1705763" y="809272"/>
            <a:chExt cx="5503270" cy="3185365"/>
          </a:xfrm>
        </p:grpSpPr>
        <p:sp>
          <p:nvSpPr>
            <p:cNvPr id="76" name="图层3-1"/>
            <p:cNvSpPr/>
            <p:nvPr/>
          </p:nvSpPr>
          <p:spPr>
            <a:xfrm rot="20144589">
              <a:off x="1934967" y="1506141"/>
              <a:ext cx="5274066" cy="204147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7" name="图层3-2"/>
            <p:cNvSpPr/>
            <p:nvPr/>
          </p:nvSpPr>
          <p:spPr bwMode="auto">
            <a:xfrm>
              <a:off x="1705763" y="3150750"/>
              <a:ext cx="922126" cy="843887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8" name="图层3-3"/>
            <p:cNvSpPr/>
            <p:nvPr/>
          </p:nvSpPr>
          <p:spPr bwMode="auto">
            <a:xfrm>
              <a:off x="6037438" y="809272"/>
              <a:ext cx="797990" cy="808511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15" name="图层4"/>
          <p:cNvGrpSpPr/>
          <p:nvPr/>
        </p:nvGrpSpPr>
        <p:grpSpPr>
          <a:xfrm>
            <a:off x="601769" y="1953330"/>
            <a:ext cx="5443242" cy="2930599"/>
            <a:chOff x="601769" y="1953330"/>
            <a:chExt cx="5443242" cy="2930599"/>
          </a:xfrm>
        </p:grpSpPr>
        <p:sp>
          <p:nvSpPr>
            <p:cNvPr id="79" name="图层4-1"/>
            <p:cNvSpPr txBox="1"/>
            <p:nvPr/>
          </p:nvSpPr>
          <p:spPr>
            <a:xfrm>
              <a:off x="702120" y="3104640"/>
              <a:ext cx="5342891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dist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600" spc="-150">
                  <a:solidFill>
                    <a:srgbClr val="704F39"/>
                  </a:solidFill>
                  <a:latin typeface="汉仪旗黑-45S" panose="00020600040101010101" pitchFamily="18" charset="-122"/>
                  <a:ea typeface="+mj-ea"/>
                </a:defRPr>
              </a:lvl1pPr>
            </a:lstStyle>
            <a:p>
              <a:pPr marL="0" marR="0" lvl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50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黑名单系统</a:t>
              </a:r>
              <a:endParaRPr kumimoji="0" lang="en-US" altLang="zh-CN" sz="4400" b="0" i="0" u="none" strike="noStrike" kern="1200" cap="none" spc="50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80" name="图层4-2"/>
            <p:cNvSpPr/>
            <p:nvPr/>
          </p:nvSpPr>
          <p:spPr>
            <a:xfrm>
              <a:off x="744421" y="4238769"/>
              <a:ext cx="522242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1219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OPPOSans M" panose="00020600040101010101" pitchFamily="18" charset="-122"/>
                </a:rPr>
                <a:t>当你不想接收来自某客户端的消息时，可以选择把他拉黑，这时候你不在会接收他的信息。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OPPOSans M" panose="00020600040101010101" pitchFamily="18" charset="-122"/>
              </a:endParaRPr>
            </a:p>
          </p:txBody>
        </p:sp>
        <p:sp>
          <p:nvSpPr>
            <p:cNvPr id="81" name="图层4-3"/>
            <p:cNvSpPr txBox="1"/>
            <p:nvPr/>
          </p:nvSpPr>
          <p:spPr>
            <a:xfrm>
              <a:off x="601769" y="1953330"/>
              <a:ext cx="144706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7200" spc="-200" dirty="0">
                  <a:solidFill>
                    <a:schemeClr val="dk2"/>
                  </a:solidFill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四</a:t>
              </a:r>
              <a:endParaRPr lang="zh-CN" altLang="en-US" sz="7200" spc="-200" dirty="0">
                <a:solidFill>
                  <a:schemeClr val="dk2"/>
                </a:solidFill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82" name="图层4-4"/>
            <p:cNvCxnSpPr>
              <a:stCxn id="81" idx="3"/>
            </p:cNvCxnSpPr>
            <p:nvPr/>
          </p:nvCxnSpPr>
          <p:spPr>
            <a:xfrm>
              <a:off x="2048829" y="2552860"/>
              <a:ext cx="2627791" cy="10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图层4-5"/>
            <p:cNvCxnSpPr/>
            <p:nvPr/>
          </p:nvCxnSpPr>
          <p:spPr>
            <a:xfrm>
              <a:off x="865139" y="4084004"/>
              <a:ext cx="3764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图层5"/>
          <p:cNvSpPr/>
          <p:nvPr/>
        </p:nvSpPr>
        <p:spPr>
          <a:xfrm>
            <a:off x="6524909" y="913423"/>
            <a:ext cx="4014612" cy="4014612"/>
          </a:xfrm>
          <a:prstGeom prst="ellipse">
            <a:avLst/>
          </a:prstGeom>
          <a:solidFill>
            <a:srgbClr val="FB7F0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90" name="图层6"/>
          <p:cNvSpPr txBox="1"/>
          <p:nvPr/>
        </p:nvSpPr>
        <p:spPr>
          <a:xfrm>
            <a:off x="5485465" y="2189600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04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6784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拉黑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17600" y="1499870"/>
            <a:ext cx="276669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很多时候一些消息的狂轰滥炸十分让人心烦，当你不想接收这些人的消息时，你可以选择把他们全部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拉黑。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在拉黑时间段中，你不在会收到这些信息，并且发送消息告诉发送者和服务器已经拉黑发送者，但是发送者可以继续发送消息，服务器也会继续转发消息给你，但是你的客户端会阻止这些消息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出现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96740" y="1257935"/>
            <a:ext cx="5868670" cy="4427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6784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取消拉黑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17600" y="1499870"/>
            <a:ext cx="276669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当不在想拉黑的时候，可以选择取消拉黑，这时候客户端不再阻挡来自曾被拉黑客户端的信息，你们可以继续聊天，但是你无法得知在被拉黑时，对方究竟发送了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什么。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96740" y="1257935"/>
            <a:ext cx="5868670" cy="4427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6784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实现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方法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600710" y="1482725"/>
            <a:ext cx="2374900" cy="3906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其实就是几个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监听。。。。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91180" y="1315720"/>
            <a:ext cx="8226425" cy="433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6784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效果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17600" y="1499870"/>
            <a:ext cx="276669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2320" y="1223010"/>
            <a:ext cx="5085080" cy="3777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67755" y="1223010"/>
            <a:ext cx="5009515" cy="3776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层1"/>
          <p:cNvPicPr>
            <a:picLocks noChangeAspect="1"/>
          </p:cNvPicPr>
          <p:nvPr/>
        </p:nvPicPr>
        <p:blipFill>
          <a:blip r:embed="rId1"/>
          <a:srcRect l="26291" t="30484" r="13573" b="17309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75" name="图层3"/>
          <p:cNvGrpSpPr/>
          <p:nvPr/>
        </p:nvGrpSpPr>
        <p:grpSpPr>
          <a:xfrm>
            <a:off x="6225161" y="2090609"/>
            <a:ext cx="5224155" cy="3023809"/>
            <a:chOff x="1705763" y="809272"/>
            <a:chExt cx="5503270" cy="3185365"/>
          </a:xfrm>
        </p:grpSpPr>
        <p:sp>
          <p:nvSpPr>
            <p:cNvPr id="76" name="图层3-1"/>
            <p:cNvSpPr/>
            <p:nvPr/>
          </p:nvSpPr>
          <p:spPr>
            <a:xfrm rot="20144589">
              <a:off x="1934967" y="1506141"/>
              <a:ext cx="5274066" cy="204147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7" name="图层3-2"/>
            <p:cNvSpPr/>
            <p:nvPr/>
          </p:nvSpPr>
          <p:spPr bwMode="auto">
            <a:xfrm>
              <a:off x="1705763" y="3150750"/>
              <a:ext cx="922126" cy="843887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8" name="图层3-3"/>
            <p:cNvSpPr/>
            <p:nvPr/>
          </p:nvSpPr>
          <p:spPr bwMode="auto">
            <a:xfrm>
              <a:off x="6037438" y="809272"/>
              <a:ext cx="797990" cy="808511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15" name="图层4"/>
          <p:cNvGrpSpPr/>
          <p:nvPr/>
        </p:nvGrpSpPr>
        <p:grpSpPr>
          <a:xfrm>
            <a:off x="601769" y="1953330"/>
            <a:ext cx="5443242" cy="2653739"/>
            <a:chOff x="601769" y="1953330"/>
            <a:chExt cx="5443242" cy="2653739"/>
          </a:xfrm>
        </p:grpSpPr>
        <p:sp>
          <p:nvSpPr>
            <p:cNvPr id="79" name="图层4-1"/>
            <p:cNvSpPr txBox="1"/>
            <p:nvPr/>
          </p:nvSpPr>
          <p:spPr>
            <a:xfrm>
              <a:off x="702120" y="3104640"/>
              <a:ext cx="5342891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dist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600" spc="-150">
                  <a:solidFill>
                    <a:srgbClr val="704F39"/>
                  </a:solidFill>
                  <a:latin typeface="汉仪旗黑-45S" panose="00020600040101010101" pitchFamily="18" charset="-122"/>
                  <a:ea typeface="+mj-ea"/>
                </a:defRPr>
              </a:lvl1pPr>
            </a:lstStyle>
            <a:p>
              <a:pPr marL="0" marR="0" lvl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0" i="0" u="none" strike="noStrike" kern="1200" cap="none" spc="50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自动回复</a:t>
              </a:r>
              <a:r>
                <a:rPr kumimoji="0" lang="en-US" altLang="zh-CN" sz="4400" b="0" i="0" u="none" strike="noStrike" kern="1200" cap="none" spc="50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系统</a:t>
              </a:r>
              <a:endParaRPr kumimoji="0" lang="en-US" altLang="zh-CN" sz="4400" b="0" i="0" u="none" strike="noStrike" kern="1200" cap="none" spc="50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80" name="图层4-2"/>
            <p:cNvSpPr/>
            <p:nvPr/>
          </p:nvSpPr>
          <p:spPr>
            <a:xfrm>
              <a:off x="744421" y="4238769"/>
              <a:ext cx="522242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1219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OPPOSans M" panose="00020600040101010101" pitchFamily="18" charset="-122"/>
                </a:rPr>
                <a:t>可以通过这里设置自动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OPPOSans M" panose="00020600040101010101" pitchFamily="18" charset="-122"/>
                </a:rPr>
                <a:t>回复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OPPOSans M" panose="00020600040101010101" pitchFamily="18" charset="-122"/>
              </a:endParaRPr>
            </a:p>
          </p:txBody>
        </p:sp>
        <p:sp>
          <p:nvSpPr>
            <p:cNvPr id="81" name="图层4-3"/>
            <p:cNvSpPr txBox="1"/>
            <p:nvPr/>
          </p:nvSpPr>
          <p:spPr>
            <a:xfrm>
              <a:off x="601769" y="1953330"/>
              <a:ext cx="144706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7200" spc="-200" dirty="0">
                  <a:solidFill>
                    <a:schemeClr val="dk2"/>
                  </a:solidFill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五</a:t>
              </a:r>
              <a:endParaRPr lang="zh-CN" altLang="en-US" sz="7200" spc="-200" dirty="0">
                <a:solidFill>
                  <a:schemeClr val="dk2"/>
                </a:solidFill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82" name="图层4-4"/>
            <p:cNvCxnSpPr>
              <a:stCxn id="81" idx="3"/>
            </p:cNvCxnSpPr>
            <p:nvPr/>
          </p:nvCxnSpPr>
          <p:spPr>
            <a:xfrm>
              <a:off x="2048829" y="2552860"/>
              <a:ext cx="2627791" cy="10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图层4-5"/>
            <p:cNvCxnSpPr/>
            <p:nvPr/>
          </p:nvCxnSpPr>
          <p:spPr>
            <a:xfrm>
              <a:off x="865139" y="4084004"/>
              <a:ext cx="3764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图层5"/>
          <p:cNvSpPr/>
          <p:nvPr/>
        </p:nvSpPr>
        <p:spPr>
          <a:xfrm>
            <a:off x="6524909" y="913423"/>
            <a:ext cx="4014612" cy="4014612"/>
          </a:xfrm>
          <a:prstGeom prst="ellipse">
            <a:avLst/>
          </a:prstGeom>
          <a:solidFill>
            <a:srgbClr val="FB7F0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90" name="图层6"/>
          <p:cNvSpPr txBox="1"/>
          <p:nvPr/>
        </p:nvSpPr>
        <p:spPr>
          <a:xfrm>
            <a:off x="5485465" y="2189600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04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6784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自动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回复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17600" y="1499870"/>
            <a:ext cx="276669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点击自动回复功能时会弹出此框，在设置号自动回复语句后即可开启自动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回复。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如果不想自动回复，也可以点击取消自动回复恢复到正常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状态。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32350" y="1499870"/>
            <a:ext cx="4991100" cy="3765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76010" y="2694940"/>
            <a:ext cx="2444750" cy="185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46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2" name="图层3"/>
          <p:cNvGrpSpPr/>
          <p:nvPr/>
        </p:nvGrpSpPr>
        <p:grpSpPr>
          <a:xfrm>
            <a:off x="565266" y="1064802"/>
            <a:ext cx="5284957" cy="4620565"/>
            <a:chOff x="565266" y="1064802"/>
            <a:chExt cx="5284957" cy="4620565"/>
          </a:xfrm>
        </p:grpSpPr>
        <p:sp>
          <p:nvSpPr>
            <p:cNvPr id="1118" name="图层3-1"/>
            <p:cNvSpPr/>
            <p:nvPr/>
          </p:nvSpPr>
          <p:spPr bwMode="auto">
            <a:xfrm>
              <a:off x="2456172" y="1064802"/>
              <a:ext cx="1268520" cy="3415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主要功能</a:t>
              </a:r>
              <a:endParaRPr kumimoji="0" lang="zh-CN" altLang="en-US" sz="5400" b="1" i="0" u="none" strike="noStrike" kern="1200" cap="none" spc="0" normalizeH="0" baseline="0" noProof="0" dirty="0">
                <a:ln w="1905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119" name="图层3-2"/>
            <p:cNvSpPr txBox="1"/>
            <p:nvPr/>
          </p:nvSpPr>
          <p:spPr>
            <a:xfrm>
              <a:off x="2268970" y="4349234"/>
              <a:ext cx="18314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CONTENTS</a:t>
              </a:r>
              <a:endParaRPr kumimoji="0" lang="zh-CN" altLang="en-US" sz="1600" b="0" i="0" u="none" strike="noStrike" kern="1200" cap="none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120" name="图层3-3"/>
            <p:cNvSpPr/>
            <p:nvPr/>
          </p:nvSpPr>
          <p:spPr>
            <a:xfrm>
              <a:off x="2206907" y="1064871"/>
              <a:ext cx="1867381" cy="4620496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grpSp>
          <p:nvGrpSpPr>
            <p:cNvPr id="1121" name="组合 1120"/>
            <p:cNvGrpSpPr/>
            <p:nvPr/>
          </p:nvGrpSpPr>
          <p:grpSpPr>
            <a:xfrm>
              <a:off x="565266" y="1985304"/>
              <a:ext cx="5284957" cy="2989747"/>
              <a:chOff x="4316131" y="1129003"/>
              <a:chExt cx="3742102" cy="2116940"/>
            </a:xfrm>
          </p:grpSpPr>
          <p:sp>
            <p:nvSpPr>
              <p:cNvPr id="1122" name="图层3-4"/>
              <p:cNvSpPr/>
              <p:nvPr/>
            </p:nvSpPr>
            <p:spPr>
              <a:xfrm rot="20144589">
                <a:off x="4434757" y="1492090"/>
                <a:ext cx="3508672" cy="1358128"/>
              </a:xfrm>
              <a:prstGeom prst="ellipse">
                <a:avLst/>
              </a:prstGeom>
              <a:noFill/>
              <a:ln w="3175">
                <a:gradFill>
                  <a:gsLst>
                    <a:gs pos="13000">
                      <a:schemeClr val="tx1">
                        <a:alpha val="0"/>
                      </a:schemeClr>
                    </a:gs>
                    <a:gs pos="43000">
                      <a:schemeClr val="tx1"/>
                    </a:gs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67AA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1123" name="图层3-5"/>
              <p:cNvSpPr/>
              <p:nvPr/>
            </p:nvSpPr>
            <p:spPr bwMode="auto">
              <a:xfrm>
                <a:off x="7546496" y="1129003"/>
                <a:ext cx="511737" cy="549397"/>
              </a:xfrm>
              <a:custGeom>
                <a:avLst/>
                <a:gdLst>
                  <a:gd name="T0" fmla="*/ 111 w 221"/>
                  <a:gd name="T1" fmla="*/ 0 h 224"/>
                  <a:gd name="T2" fmla="*/ 0 w 221"/>
                  <a:gd name="T3" fmla="*/ 112 h 224"/>
                  <a:gd name="T4" fmla="*/ 111 w 221"/>
                  <a:gd name="T5" fmla="*/ 224 h 224"/>
                  <a:gd name="T6" fmla="*/ 221 w 221"/>
                  <a:gd name="T7" fmla="*/ 112 h 224"/>
                  <a:gd name="T8" fmla="*/ 111 w 221"/>
                  <a:gd name="T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24">
                    <a:moveTo>
                      <a:pt x="111" y="0"/>
                    </a:moveTo>
                    <a:cubicBezTo>
                      <a:pt x="111" y="62"/>
                      <a:pt x="61" y="112"/>
                      <a:pt x="0" y="112"/>
                    </a:cubicBezTo>
                    <a:cubicBezTo>
                      <a:pt x="61" y="112"/>
                      <a:pt x="111" y="162"/>
                      <a:pt x="111" y="224"/>
                    </a:cubicBezTo>
                    <a:cubicBezTo>
                      <a:pt x="111" y="162"/>
                      <a:pt x="160" y="112"/>
                      <a:pt x="221" y="112"/>
                    </a:cubicBezTo>
                    <a:cubicBezTo>
                      <a:pt x="160" y="112"/>
                      <a:pt x="111" y="62"/>
                      <a:pt x="111" y="0"/>
                    </a:cubicBezTo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67AA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1124" name="图层3-6"/>
              <p:cNvSpPr/>
              <p:nvPr/>
            </p:nvSpPr>
            <p:spPr bwMode="auto">
              <a:xfrm>
                <a:off x="4316131" y="2696546"/>
                <a:ext cx="511737" cy="549397"/>
              </a:xfrm>
              <a:custGeom>
                <a:avLst/>
                <a:gdLst>
                  <a:gd name="T0" fmla="*/ 111 w 221"/>
                  <a:gd name="T1" fmla="*/ 0 h 224"/>
                  <a:gd name="T2" fmla="*/ 0 w 221"/>
                  <a:gd name="T3" fmla="*/ 112 h 224"/>
                  <a:gd name="T4" fmla="*/ 111 w 221"/>
                  <a:gd name="T5" fmla="*/ 224 h 224"/>
                  <a:gd name="T6" fmla="*/ 221 w 221"/>
                  <a:gd name="T7" fmla="*/ 112 h 224"/>
                  <a:gd name="T8" fmla="*/ 111 w 221"/>
                  <a:gd name="T9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24">
                    <a:moveTo>
                      <a:pt x="111" y="0"/>
                    </a:moveTo>
                    <a:cubicBezTo>
                      <a:pt x="111" y="62"/>
                      <a:pt x="61" y="112"/>
                      <a:pt x="0" y="112"/>
                    </a:cubicBezTo>
                    <a:cubicBezTo>
                      <a:pt x="61" y="112"/>
                      <a:pt x="111" y="162"/>
                      <a:pt x="111" y="224"/>
                    </a:cubicBezTo>
                    <a:cubicBezTo>
                      <a:pt x="111" y="162"/>
                      <a:pt x="160" y="112"/>
                      <a:pt x="221" y="112"/>
                    </a:cubicBezTo>
                    <a:cubicBezTo>
                      <a:pt x="160" y="112"/>
                      <a:pt x="111" y="62"/>
                      <a:pt x="111" y="0"/>
                    </a:cubicBezTo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67AA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</p:grpSp>
      <p:grpSp>
        <p:nvGrpSpPr>
          <p:cNvPr id="1147" name="图层4"/>
          <p:cNvGrpSpPr/>
          <p:nvPr/>
        </p:nvGrpSpPr>
        <p:grpSpPr>
          <a:xfrm>
            <a:off x="11764993" y="614208"/>
            <a:ext cx="337185" cy="5564400"/>
            <a:chOff x="11764993" y="575298"/>
            <a:chExt cx="337185" cy="5564400"/>
          </a:xfrm>
        </p:grpSpPr>
        <p:grpSp>
          <p:nvGrpSpPr>
            <p:cNvPr id="1125" name="组合 1124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1126" name="图层4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1127" name="图层4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1128" name="图层4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1129" name="图层4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图层5"/>
          <p:cNvGrpSpPr/>
          <p:nvPr/>
        </p:nvGrpSpPr>
        <p:grpSpPr>
          <a:xfrm>
            <a:off x="6594884" y="1069594"/>
            <a:ext cx="3875417" cy="4975594"/>
            <a:chOff x="6594884" y="1069594"/>
            <a:chExt cx="3875417" cy="4975594"/>
          </a:xfrm>
        </p:grpSpPr>
        <p:grpSp>
          <p:nvGrpSpPr>
            <p:cNvPr id="3" name="组合 2"/>
            <p:cNvGrpSpPr/>
            <p:nvPr/>
          </p:nvGrpSpPr>
          <p:grpSpPr>
            <a:xfrm>
              <a:off x="6594884" y="1069594"/>
              <a:ext cx="3875417" cy="950317"/>
              <a:chOff x="6594884" y="1069594"/>
              <a:chExt cx="3875417" cy="950317"/>
            </a:xfrm>
          </p:grpSpPr>
          <p:sp>
            <p:nvSpPr>
              <p:cNvPr id="1130" name="图层5-1"/>
              <p:cNvSpPr/>
              <p:nvPr/>
            </p:nvSpPr>
            <p:spPr>
              <a:xfrm>
                <a:off x="7455864" y="1289884"/>
                <a:ext cx="3014437" cy="501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1219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665" b="0" i="0" u="none" strike="noStrike" kern="1200" cap="none" spc="0" normalizeH="0" baseline="0" noProof="0" dirty="0">
                    <a:ln w="19050">
                      <a:noFill/>
                    </a:ln>
                    <a:solidFill>
                      <a:schemeClr val="dk2"/>
                    </a:solidFill>
                    <a:effectLst/>
                    <a:uLnTx/>
                    <a:uFillTx/>
                    <a:latin typeface="华文中宋" panose="02010600040101010101" charset="-122"/>
                    <a:ea typeface="华文中宋" panose="02010600040101010101" charset="-122"/>
                    <a:cs typeface="OPPOSans M" panose="00020600040101010101" pitchFamily="18" charset="-122"/>
                    <a:sym typeface="OPPOSans M" panose="00020600040101010101" pitchFamily="18" charset="-122"/>
                  </a:rPr>
                  <a:t>课设外观</a:t>
                </a:r>
                <a:endParaRPr kumimoji="0" lang="zh-CN" altLang="en-US" sz="2665" b="0" i="0" u="none" strike="noStrike" kern="1200" cap="none" spc="0" normalizeH="0" baseline="0" noProof="0" dirty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1131" name="图层5-2"/>
              <p:cNvSpPr txBox="1"/>
              <p:nvPr/>
            </p:nvSpPr>
            <p:spPr>
              <a:xfrm>
                <a:off x="7468708" y="1784326"/>
                <a:ext cx="2594309" cy="23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900" b="0" i="0" u="none" strike="noStrike" cap="none" spc="0" normalizeH="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cs typeface="思源黑体 CN Normal" panose="020B0400000000000000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3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OPPOSans M" panose="00020600040101010101" pitchFamily="18" charset="-122"/>
                  </a:rPr>
                  <a:t>使用</a:t>
                </a:r>
                <a:r>
                  <a:rPr kumimoji="0" lang="en-US" altLang="zh-CN" sz="93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OPPOSans M" panose="00020600040101010101" pitchFamily="18" charset="-122"/>
                  </a:rPr>
                  <a:t>Swing</a:t>
                </a:r>
                <a:r>
                  <a:rPr kumimoji="0" lang="zh-CN" altLang="en-US" sz="935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OPPOSans M" panose="00020600040101010101" pitchFamily="18" charset="-122"/>
                  </a:rPr>
                  <a:t>完成界面设计</a:t>
                </a:r>
                <a:endParaRPr kumimoji="0" lang="zh-CN" altLang="en-US" sz="935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OPPOSans M" panose="00020600040101010101" pitchFamily="18" charset="-122"/>
                </a:endParaRPr>
              </a:p>
            </p:txBody>
          </p:sp>
          <p:cxnSp>
            <p:nvCxnSpPr>
              <p:cNvPr id="1132" name="图层5-3"/>
              <p:cNvCxnSpPr/>
              <p:nvPr/>
            </p:nvCxnSpPr>
            <p:spPr>
              <a:xfrm flipH="1">
                <a:off x="7253069" y="1331775"/>
                <a:ext cx="277504" cy="400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3" name="图层5-4"/>
              <p:cNvSpPr/>
              <p:nvPr/>
            </p:nvSpPr>
            <p:spPr>
              <a:xfrm>
                <a:off x="6594884" y="1069594"/>
                <a:ext cx="866168" cy="666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1219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735" b="0" i="0" u="none" strike="noStrike" kern="1200" cap="none" spc="0" normalizeH="0" baseline="0" noProof="0">
                    <a:ln w="19050">
                      <a:noFill/>
                    </a:ln>
                    <a:solidFill>
                      <a:schemeClr val="dk2"/>
                    </a:solidFill>
                    <a:effectLst/>
                    <a:uLnTx/>
                    <a:uFillTx/>
                    <a:latin typeface="OPPOSans M" panose="00020600040101010101" pitchFamily="18" charset="-122"/>
                    <a:ea typeface="OPPOSans M" panose="00020600040101010101" pitchFamily="18" charset="-122"/>
                    <a:cs typeface="OPPOSans M" panose="00020600040101010101" pitchFamily="18" charset="-122"/>
                    <a:sym typeface="OPPOSans M" panose="00020600040101010101" pitchFamily="18" charset="-122"/>
                  </a:rPr>
                  <a:t>01</a:t>
                </a:r>
                <a:endParaRPr kumimoji="0" lang="zh-CN" altLang="en-US" sz="3735" b="0" i="0" u="none" strike="noStrike" kern="1200" cap="none" spc="0" normalizeH="0" baseline="0" noProof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1134" name="图层5-5"/>
            <p:cNvSpPr/>
            <p:nvPr/>
          </p:nvSpPr>
          <p:spPr>
            <a:xfrm>
              <a:off x="7455864" y="3877305"/>
              <a:ext cx="3014437" cy="501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665" noProof="0" dirty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在线状态</a:t>
              </a:r>
              <a:endParaRPr kumimoji="0" lang="zh-CN" altLang="en-US" sz="2665" b="0" i="0" u="none" strike="noStrike" kern="1200" cap="none" spc="0" normalizeH="0" baseline="0" noProof="0" dirty="0">
                <a:ln w="1905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135" name="图层5-6"/>
            <p:cNvSpPr txBox="1"/>
            <p:nvPr/>
          </p:nvSpPr>
          <p:spPr>
            <a:xfrm>
              <a:off x="7468708" y="4371747"/>
              <a:ext cx="2594309" cy="37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90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ea"/>
                  <a:cs typeface="思源黑体 CN Normal" panose="020B0400000000000000" charset="-122"/>
                </a:defRPr>
              </a:lvl1pPr>
            </a:lstStyle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35" noProof="0" dirty="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OPPOSans M" panose="00020600040101010101" pitchFamily="18" charset="-122"/>
                </a:rPr>
                <a:t>本软件提供三种状态，分别是在线，隐身，忙碌</a:t>
              </a:r>
              <a:endParaRPr kumimoji="0" lang="zh-CN" altLang="en-US" sz="935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1136" name="图层5-7"/>
            <p:cNvCxnSpPr/>
            <p:nvPr/>
          </p:nvCxnSpPr>
          <p:spPr>
            <a:xfrm flipH="1">
              <a:off x="7253069" y="3919197"/>
              <a:ext cx="277504" cy="4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7" name="图层5-8"/>
            <p:cNvSpPr/>
            <p:nvPr/>
          </p:nvSpPr>
          <p:spPr>
            <a:xfrm>
              <a:off x="6594884" y="3657015"/>
              <a:ext cx="866168" cy="666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35" b="0" i="0" u="none" strike="noStrike" kern="1200" cap="none" spc="0" normalizeH="0" baseline="0" noProof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03</a:t>
              </a:r>
              <a:endParaRPr kumimoji="0" lang="zh-CN" altLang="en-US" sz="3735" b="0" i="0" u="none" strike="noStrike" kern="1200" cap="none" spc="0" normalizeH="0" baseline="0" noProof="0">
                <a:ln w="1905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138" name="图层5-9"/>
            <p:cNvSpPr/>
            <p:nvPr/>
          </p:nvSpPr>
          <p:spPr>
            <a:xfrm>
              <a:off x="7455864" y="2583595"/>
              <a:ext cx="3014437" cy="501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665" noProof="0" dirty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创造连接</a:t>
              </a:r>
              <a:endParaRPr kumimoji="0" lang="zh-CN" altLang="en-US" sz="2665" b="0" i="0" u="none" strike="noStrike" kern="1200" cap="none" spc="0" normalizeH="0" baseline="0" noProof="0" dirty="0">
                <a:ln w="1905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139" name="图层5-10"/>
            <p:cNvSpPr txBox="1"/>
            <p:nvPr/>
          </p:nvSpPr>
          <p:spPr>
            <a:xfrm>
              <a:off x="7468708" y="3078037"/>
              <a:ext cx="2594309" cy="37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90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ea"/>
                  <a:cs typeface="思源黑体 CN Normal" panose="020B0400000000000000" charset="-122"/>
                </a:defRPr>
              </a:lvl1pPr>
            </a:lstStyle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35" noProof="0" dirty="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OPPOSans M" panose="00020600040101010101" pitchFamily="18" charset="-122"/>
                </a:rPr>
                <a:t>使用socket套接字来实现连接，使客户端和客户端，客户端和服务器之间可以通信</a:t>
              </a:r>
              <a:endParaRPr kumimoji="0" lang="zh-CN" altLang="en-US" sz="935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1140" name="图层5-11"/>
            <p:cNvCxnSpPr/>
            <p:nvPr/>
          </p:nvCxnSpPr>
          <p:spPr>
            <a:xfrm flipH="1">
              <a:off x="7253069" y="2625486"/>
              <a:ext cx="277504" cy="4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图层5-12"/>
            <p:cNvSpPr/>
            <p:nvPr/>
          </p:nvSpPr>
          <p:spPr>
            <a:xfrm>
              <a:off x="6594884" y="2363305"/>
              <a:ext cx="866168" cy="666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35" b="0" i="0" u="none" strike="noStrike" kern="1200" cap="none" spc="0" normalizeH="0" baseline="0" noProof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02</a:t>
              </a:r>
              <a:endParaRPr kumimoji="0" lang="zh-CN" altLang="en-US" sz="3735" b="0" i="0" u="none" strike="noStrike" kern="1200" cap="none" spc="0" normalizeH="0" baseline="0" noProof="0">
                <a:ln w="1905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142" name="图层5-13"/>
            <p:cNvSpPr/>
            <p:nvPr/>
          </p:nvSpPr>
          <p:spPr>
            <a:xfrm>
              <a:off x="7455864" y="5171016"/>
              <a:ext cx="3014437" cy="501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665" noProof="0" dirty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黑名单系统</a:t>
              </a:r>
              <a:endParaRPr kumimoji="0" lang="zh-CN" altLang="en-US" sz="2665" b="0" i="0" u="none" strike="noStrike" cap="none" spc="0" normalizeH="0" baseline="0" noProof="0" dirty="0">
                <a:ln w="1905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143" name="图层5-14"/>
            <p:cNvSpPr txBox="1"/>
            <p:nvPr/>
          </p:nvSpPr>
          <p:spPr>
            <a:xfrm>
              <a:off x="7468708" y="5665458"/>
              <a:ext cx="2594309" cy="37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90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ea"/>
                  <a:cs typeface="思源黑体 CN Normal" panose="020B0400000000000000" charset="-122"/>
                </a:defRPr>
              </a:lvl1pPr>
            </a:lstStyle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935" noProof="0" dirty="0">
                  <a:solidFill>
                    <a:schemeClr val="dk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OPPOSans M" panose="00020600040101010101" pitchFamily="18" charset="-122"/>
                </a:rPr>
                <a:t>当你不想接收来自某客户端的消息时，可以选择把他拉黑，这时候你不在会接收他的信息。</a:t>
              </a:r>
              <a:endParaRPr kumimoji="0" lang="zh-CN" altLang="en-US" sz="935" b="0" i="0" u="none" strike="noStrike" kern="1200" cap="none" spc="0" normalizeH="0" baseline="0" noProof="0" dirty="0">
                <a:solidFill>
                  <a:schemeClr val="dk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1144" name="图层5-15"/>
            <p:cNvCxnSpPr/>
            <p:nvPr/>
          </p:nvCxnSpPr>
          <p:spPr>
            <a:xfrm flipH="1">
              <a:off x="7253069" y="5212907"/>
              <a:ext cx="277504" cy="400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5" name="图层5-16"/>
            <p:cNvSpPr/>
            <p:nvPr/>
          </p:nvSpPr>
          <p:spPr>
            <a:xfrm>
              <a:off x="6594884" y="4950726"/>
              <a:ext cx="866168" cy="666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35" b="0" i="0" u="none" strike="noStrike" kern="1200" cap="none" spc="0" normalizeH="0" baseline="0" noProof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04</a:t>
              </a:r>
              <a:endParaRPr kumimoji="0" lang="zh-CN" altLang="en-US" sz="3735" b="0" i="0" u="none" strike="noStrike" kern="1200" cap="none" spc="0" normalizeH="0" baseline="0" noProof="0">
                <a:ln w="1905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层1"/>
          <p:cNvPicPr>
            <a:picLocks noChangeAspect="1"/>
          </p:cNvPicPr>
          <p:nvPr/>
        </p:nvPicPr>
        <p:blipFill>
          <a:blip r:embed="rId1"/>
          <a:srcRect l="26291" t="30484" r="13573" b="17309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75" name="图层3"/>
          <p:cNvGrpSpPr/>
          <p:nvPr/>
        </p:nvGrpSpPr>
        <p:grpSpPr>
          <a:xfrm>
            <a:off x="6225161" y="2090609"/>
            <a:ext cx="5224155" cy="3023809"/>
            <a:chOff x="1705763" y="809272"/>
            <a:chExt cx="5503270" cy="3185365"/>
          </a:xfrm>
        </p:grpSpPr>
        <p:sp>
          <p:nvSpPr>
            <p:cNvPr id="76" name="图层3-1"/>
            <p:cNvSpPr/>
            <p:nvPr/>
          </p:nvSpPr>
          <p:spPr>
            <a:xfrm rot="20144589">
              <a:off x="1934967" y="1506141"/>
              <a:ext cx="5274066" cy="204147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7" name="图层3-2"/>
            <p:cNvSpPr/>
            <p:nvPr/>
          </p:nvSpPr>
          <p:spPr bwMode="auto">
            <a:xfrm>
              <a:off x="1705763" y="3150750"/>
              <a:ext cx="922126" cy="843887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8" name="图层3-3"/>
            <p:cNvSpPr/>
            <p:nvPr/>
          </p:nvSpPr>
          <p:spPr bwMode="auto">
            <a:xfrm>
              <a:off x="6037438" y="809272"/>
              <a:ext cx="797990" cy="808511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15" name="图层4"/>
          <p:cNvGrpSpPr/>
          <p:nvPr/>
        </p:nvGrpSpPr>
        <p:grpSpPr>
          <a:xfrm>
            <a:off x="601769" y="1953330"/>
            <a:ext cx="5443242" cy="2653739"/>
            <a:chOff x="601769" y="1953330"/>
            <a:chExt cx="5443242" cy="2653739"/>
          </a:xfrm>
        </p:grpSpPr>
        <p:sp>
          <p:nvSpPr>
            <p:cNvPr id="79" name="图层4-1"/>
            <p:cNvSpPr txBox="1"/>
            <p:nvPr/>
          </p:nvSpPr>
          <p:spPr>
            <a:xfrm>
              <a:off x="702120" y="3104640"/>
              <a:ext cx="5342891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dist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600" spc="-150">
                  <a:solidFill>
                    <a:srgbClr val="704F39"/>
                  </a:solidFill>
                  <a:latin typeface="汉仪旗黑-45S" panose="00020600040101010101" pitchFamily="18" charset="-122"/>
                  <a:ea typeface="+mj-ea"/>
                </a:defRPr>
              </a:lvl1pPr>
            </a:lstStyle>
            <a:p>
              <a:pPr marL="0" marR="0" lvl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0" i="0" u="none" strike="noStrike" kern="1200" cap="none" spc="50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清空</a:t>
              </a:r>
              <a:r>
                <a:rPr kumimoji="0" lang="zh-CN" altLang="en-US" sz="4400" b="0" i="0" u="none" strike="noStrike" kern="1200" cap="none" spc="50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按钮</a:t>
              </a:r>
              <a:endParaRPr kumimoji="0" lang="zh-CN" altLang="en-US" sz="4400" b="0" i="0" u="none" strike="noStrike" kern="1200" cap="none" spc="50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80" name="图层4-2"/>
            <p:cNvSpPr/>
            <p:nvPr/>
          </p:nvSpPr>
          <p:spPr>
            <a:xfrm>
              <a:off x="744421" y="4238769"/>
              <a:ext cx="522242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1219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OPPOSans M" panose="00020600040101010101" pitchFamily="18" charset="-122"/>
                </a:rPr>
                <a:t>可以用它清除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OPPOSans M" panose="00020600040101010101" pitchFamily="18" charset="-122"/>
                </a:rPr>
                <a:t>消息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OPPOSans M" panose="00020600040101010101" pitchFamily="18" charset="-122"/>
              </a:endParaRPr>
            </a:p>
          </p:txBody>
        </p:sp>
        <p:sp>
          <p:nvSpPr>
            <p:cNvPr id="81" name="图层4-3"/>
            <p:cNvSpPr txBox="1"/>
            <p:nvPr/>
          </p:nvSpPr>
          <p:spPr>
            <a:xfrm>
              <a:off x="601769" y="1953330"/>
              <a:ext cx="144706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7200" spc="-200" dirty="0">
                  <a:solidFill>
                    <a:schemeClr val="dk2"/>
                  </a:solidFill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六</a:t>
              </a:r>
              <a:endParaRPr lang="zh-CN" altLang="en-US" sz="7200" spc="-200" dirty="0">
                <a:solidFill>
                  <a:schemeClr val="dk2"/>
                </a:solidFill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82" name="图层4-4"/>
            <p:cNvCxnSpPr>
              <a:stCxn id="81" idx="3"/>
            </p:cNvCxnSpPr>
            <p:nvPr/>
          </p:nvCxnSpPr>
          <p:spPr>
            <a:xfrm>
              <a:off x="2048829" y="2552860"/>
              <a:ext cx="2627791" cy="10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图层4-5"/>
            <p:cNvCxnSpPr/>
            <p:nvPr/>
          </p:nvCxnSpPr>
          <p:spPr>
            <a:xfrm>
              <a:off x="865139" y="4084004"/>
              <a:ext cx="3764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图层5"/>
          <p:cNvSpPr/>
          <p:nvPr/>
        </p:nvSpPr>
        <p:spPr>
          <a:xfrm>
            <a:off x="6524909" y="913423"/>
            <a:ext cx="4014612" cy="4014612"/>
          </a:xfrm>
          <a:prstGeom prst="ellipse">
            <a:avLst/>
          </a:prstGeom>
          <a:solidFill>
            <a:srgbClr val="FB7F0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90" name="图层6"/>
          <p:cNvSpPr txBox="1"/>
          <p:nvPr/>
        </p:nvSpPr>
        <p:spPr>
          <a:xfrm>
            <a:off x="5485465" y="2189600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04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6784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清空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按钮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17600" y="1499870"/>
            <a:ext cx="276669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如果消息很多，看起来不舒服，就可以按下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clean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按钮来清空聊天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框。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29705" y="883285"/>
            <a:ext cx="4147185" cy="3129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85315" y="3347085"/>
            <a:ext cx="3789045" cy="2858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46115" y="1649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之前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46115" y="4471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之后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3" y="618457"/>
            <a:ext cx="4178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dk2"/>
                </a:solidFill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rPr>
              <a:t>总</a:t>
            </a:r>
            <a:r>
              <a:rPr lang="en-US" altLang="zh-CN" sz="2800" dirty="0">
                <a:solidFill>
                  <a:schemeClr val="dk2"/>
                </a:solidFill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rPr>
              <a:t>     </a:t>
            </a:r>
            <a:r>
              <a:rPr lang="zh-CN" altLang="en-US" sz="2800" dirty="0">
                <a:solidFill>
                  <a:schemeClr val="dk2"/>
                </a:solidFill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rPr>
              <a:t>结</a:t>
            </a:r>
            <a:endParaRPr lang="zh-CN" altLang="en-US" sz="2800" dirty="0">
              <a:solidFill>
                <a:schemeClr val="dk2"/>
              </a:solidFill>
              <a:latin typeface="斗鱼追光体" pitchFamily="2" charset="-122"/>
              <a:ea typeface="斗鱼追光体" pitchFamily="2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5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3" name="图层5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" name="图层5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5" name="图层5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6" name="图层5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7" name="图层6"/>
          <p:cNvGrpSpPr/>
          <p:nvPr/>
        </p:nvGrpSpPr>
        <p:grpSpPr>
          <a:xfrm>
            <a:off x="809844" y="2389153"/>
            <a:ext cx="3762581" cy="2744199"/>
            <a:chOff x="479046" y="1535190"/>
            <a:chExt cx="2821936" cy="2058149"/>
          </a:xfrm>
        </p:grpSpPr>
        <p:sp>
          <p:nvSpPr>
            <p:cNvPr id="8" name="图层6-1"/>
            <p:cNvSpPr txBox="1"/>
            <p:nvPr/>
          </p:nvSpPr>
          <p:spPr>
            <a:xfrm>
              <a:off x="479046" y="1677430"/>
              <a:ext cx="2811776" cy="19159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200" b="1" spc="-150">
                  <a:ln w="3175">
                    <a:gradFill>
                      <a:gsLst>
                        <a:gs pos="0">
                          <a:schemeClr val="tx1">
                            <a:lumMod val="95000"/>
                            <a:lumOff val="5000"/>
                          </a:schemeClr>
                        </a:gs>
                        <a:gs pos="71000">
                          <a:schemeClr val="tx1">
                            <a:lumMod val="85000"/>
                            <a:lumOff val="15000"/>
                            <a:alpha val="0"/>
                          </a:schemeClr>
                        </a:gs>
                      </a:gsLst>
                      <a:lin ang="5400000" scaled="1"/>
                    </a:gra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defTabSz="609600"/>
              <a:r>
                <a:rPr lang="zh-CN" altLang="en-US" sz="8000" spc="-200" dirty="0">
                  <a:ln w="3175">
                    <a:noFill/>
                  </a:ln>
                  <a:solidFill>
                    <a:schemeClr val="dk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总结</a:t>
              </a:r>
              <a:endParaRPr lang="en-US" altLang="zh-CN" sz="8000" spc="-200" dirty="0">
                <a:ln w="3175">
                  <a:noFill/>
                </a:ln>
                <a:solidFill>
                  <a:schemeClr val="dk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  <a:p>
              <a:pPr defTabSz="609600"/>
              <a:r>
                <a:rPr lang="zh-CN" altLang="en-US" sz="8000" spc="-200" dirty="0">
                  <a:ln w="3175">
                    <a:noFill/>
                  </a:ln>
                  <a:solidFill>
                    <a:schemeClr val="dk1"/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回顾</a:t>
              </a:r>
              <a:endParaRPr lang="zh-CN" altLang="en-US" sz="8000" spc="-200" dirty="0">
                <a:ln w="3175">
                  <a:noFill/>
                </a:ln>
                <a:solidFill>
                  <a:schemeClr val="dk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9" name="图层6-2"/>
            <p:cNvSpPr txBox="1"/>
            <p:nvPr/>
          </p:nvSpPr>
          <p:spPr>
            <a:xfrm>
              <a:off x="489206" y="1535190"/>
              <a:ext cx="2811776" cy="19159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200" b="1" spc="-150">
                  <a:ln w="3175">
                    <a:gradFill>
                      <a:gsLst>
                        <a:gs pos="0">
                          <a:schemeClr val="tx1">
                            <a:lumMod val="95000"/>
                            <a:lumOff val="5000"/>
                          </a:schemeClr>
                        </a:gs>
                        <a:gs pos="71000">
                          <a:schemeClr val="tx1">
                            <a:lumMod val="85000"/>
                            <a:lumOff val="15000"/>
                            <a:alpha val="0"/>
                          </a:schemeClr>
                        </a:gs>
                      </a:gsLst>
                      <a:lin ang="5400000" scaled="1"/>
                    </a:gra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defRPr>
              </a:lvl1pPr>
              <a:lvl2pPr defTabSz="914400"/>
              <a:lvl3pPr defTabSz="914400"/>
              <a:lvl4pPr defTabSz="914400"/>
              <a:lvl5pPr defTabSz="914400"/>
              <a:lvl6pPr defTabSz="914400"/>
              <a:lvl7pPr defTabSz="914400"/>
              <a:lvl8pPr defTabSz="914400"/>
              <a:lvl9pPr defTabSz="914400"/>
            </a:lstStyle>
            <a:p>
              <a:pPr defTabSz="609600"/>
              <a:r>
                <a:rPr lang="zh-CN" altLang="en-US" sz="8000" spc="-200" dirty="0">
                  <a:ln w="3175">
                    <a:gradFill>
                      <a:gsLst>
                        <a:gs pos="0">
                          <a:prstClr val="black">
                            <a:lumMod val="95000"/>
                            <a:lumOff val="5000"/>
                          </a:prstClr>
                        </a:gs>
                        <a:gs pos="71000">
                          <a:prstClr val="black">
                            <a:lumMod val="85000"/>
                            <a:lumOff val="15000"/>
                            <a:alpha val="0"/>
                          </a:prstClr>
                        </a:gs>
                      </a:gsLst>
                      <a:lin ang="5400000" scaled="1"/>
                    </a:gradFill>
                  </a:ln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总结</a:t>
              </a:r>
              <a:endParaRPr lang="en-US" altLang="zh-CN" sz="8000" spc="-200" dirty="0">
                <a:ln w="3175">
                  <a:gradFill>
                    <a:gsLst>
                      <a:gs pos="0">
                        <a:prstClr val="black">
                          <a:lumMod val="95000"/>
                          <a:lumOff val="5000"/>
                        </a:prstClr>
                      </a:gs>
                      <a:gs pos="71000">
                        <a:prstClr val="black">
                          <a:lumMod val="85000"/>
                          <a:lumOff val="15000"/>
                          <a:alpha val="0"/>
                        </a:prstClr>
                      </a:gs>
                    </a:gsLst>
                    <a:lin ang="5400000" scaled="1"/>
                  </a:gradFill>
                </a:ln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  <a:p>
              <a:pPr defTabSz="609600"/>
              <a:r>
                <a:rPr lang="zh-CN" altLang="en-US" sz="8000" spc="-200" dirty="0">
                  <a:ln w="3175">
                    <a:gradFill>
                      <a:gsLst>
                        <a:gs pos="0">
                          <a:prstClr val="black">
                            <a:lumMod val="95000"/>
                            <a:lumOff val="5000"/>
                          </a:prstClr>
                        </a:gs>
                        <a:gs pos="71000">
                          <a:prstClr val="black">
                            <a:lumMod val="85000"/>
                            <a:lumOff val="15000"/>
                            <a:alpha val="0"/>
                          </a:prstClr>
                        </a:gs>
                      </a:gsLst>
                      <a:lin ang="5400000" scaled="1"/>
                    </a:gradFill>
                  </a:ln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回顾</a:t>
              </a:r>
              <a:endParaRPr lang="zh-CN" altLang="en-US" sz="8000" spc="-200" dirty="0">
                <a:ln w="3175">
                  <a:gradFill>
                    <a:gsLst>
                      <a:gs pos="0">
                        <a:prstClr val="black">
                          <a:lumMod val="95000"/>
                          <a:lumOff val="5000"/>
                        </a:prstClr>
                      </a:gs>
                      <a:gs pos="71000">
                        <a:prstClr val="black">
                          <a:lumMod val="85000"/>
                          <a:lumOff val="15000"/>
                          <a:alpha val="0"/>
                        </a:prstClr>
                      </a:gs>
                    </a:gsLst>
                    <a:lin ang="5400000" scaled="1"/>
                  </a:gradFill>
                </a:ln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sp>
        <p:nvSpPr>
          <p:cNvPr id="10" name="图层7"/>
          <p:cNvSpPr/>
          <p:nvPr/>
        </p:nvSpPr>
        <p:spPr>
          <a:xfrm>
            <a:off x="3881811" y="1512752"/>
            <a:ext cx="1748488" cy="490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/>
            <a:r>
              <a:rPr lang="en-US" altLang="zh-CN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OPPOSans M" panose="00020600040101010101" pitchFamily="18" charset="-122"/>
              </a:rPr>
              <a:t>socket</a:t>
            </a:r>
            <a:r>
              <a:rPr lang="zh-CN" altLang="en-US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OPPOSans M" panose="00020600040101010101" pitchFamily="18" charset="-122"/>
              </a:rPr>
              <a:t>连接</a:t>
            </a:r>
            <a:endParaRPr lang="zh-CN" altLang="en-US">
              <a:solidFill>
                <a:schemeClr val="dk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OPPOSans M" panose="00020600040101010101" pitchFamily="18" charset="-122"/>
            </a:endParaRPr>
          </a:p>
        </p:txBody>
      </p:sp>
      <p:sp>
        <p:nvSpPr>
          <p:cNvPr id="11" name="图层8"/>
          <p:cNvSpPr/>
          <p:nvPr/>
        </p:nvSpPr>
        <p:spPr>
          <a:xfrm>
            <a:off x="3792628" y="2020539"/>
            <a:ext cx="754662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50000"/>
              </a:lnSpc>
            </a:pPr>
            <a:r>
              <a:rPr lang="zh-CN" altLang="en-US" sz="1400" kern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使用</a:t>
            </a:r>
            <a:r>
              <a:rPr lang="en-US" altLang="zh-CN" sz="1400" kern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socket</a:t>
            </a:r>
            <a:r>
              <a:rPr lang="zh-CN" altLang="en-US" sz="1400" kern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进行连接服务器与客户端，通过服务器转发消息，在关闭窗口时注销</a:t>
            </a:r>
            <a:r>
              <a:rPr lang="en-US" altLang="zh-CN" sz="1400" kern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socket</a:t>
            </a:r>
            <a:r>
              <a:rPr lang="zh-CN" altLang="en-US" sz="1400" kern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连接，释放系统</a:t>
            </a:r>
            <a:r>
              <a:rPr lang="zh-CN" altLang="en-US" sz="1400" kern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资源。</a:t>
            </a:r>
            <a:endParaRPr lang="zh-CN" altLang="en-US" sz="1400" kern="0">
              <a:solidFill>
                <a:schemeClr val="dk2"/>
              </a:solidFill>
              <a:latin typeface="微软雅黑" panose="020B0503020204020204" charset="-122"/>
              <a:ea typeface="微软雅黑" panose="020B0503020204020204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12" name="图层9"/>
          <p:cNvSpPr/>
          <p:nvPr/>
        </p:nvSpPr>
        <p:spPr>
          <a:xfrm>
            <a:off x="3881811" y="3062395"/>
            <a:ext cx="1748488" cy="490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>
              <a:buClrTx/>
              <a:buSzTx/>
              <a:buFontTx/>
            </a:pPr>
            <a:r>
              <a:rPr lang="en-US" altLang="zh-CN" sz="180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OPPOSans M" panose="00020600040101010101" pitchFamily="18" charset="-122"/>
              </a:rPr>
              <a:t>在线状态</a:t>
            </a:r>
            <a:endParaRPr lang="en-US" altLang="zh-CN" sz="1800">
              <a:solidFill>
                <a:schemeClr val="dk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OPPOSans M" panose="00020600040101010101" pitchFamily="18" charset="-122"/>
            </a:endParaRPr>
          </a:p>
        </p:txBody>
      </p:sp>
      <p:sp>
        <p:nvSpPr>
          <p:cNvPr id="13" name="图层10"/>
          <p:cNvSpPr/>
          <p:nvPr/>
        </p:nvSpPr>
        <p:spPr>
          <a:xfrm>
            <a:off x="3792628" y="3591953"/>
            <a:ext cx="754662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09600">
              <a:lnSpc>
                <a:spcPct val="150000"/>
              </a:lnSpc>
              <a:buClrTx/>
              <a:buSzTx/>
              <a:buFontTx/>
            </a:pPr>
            <a:r>
              <a:rPr lang="zh-CN" altLang="en-US" sz="1400" kern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分为在线，隐身，忙碌三种在线状态，其中隐身会让本客户端在别的客户端视野中等同于下线，但是依旧可以接收群发消息，而忙碌会群发忙碌状态信息，并自动回复所有</a:t>
            </a:r>
            <a:r>
              <a:rPr lang="zh-CN" altLang="en-US" sz="1400" kern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私聊。</a:t>
            </a:r>
            <a:endParaRPr lang="zh-CN" altLang="en-US" sz="1400" kern="0">
              <a:solidFill>
                <a:schemeClr val="dk2"/>
              </a:solidFill>
              <a:latin typeface="微软雅黑" panose="020B0503020204020204" charset="-122"/>
              <a:ea typeface="微软雅黑" panose="020B0503020204020204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14" name="图层11"/>
          <p:cNvSpPr/>
          <p:nvPr/>
        </p:nvSpPr>
        <p:spPr>
          <a:xfrm>
            <a:off x="3881811" y="4612036"/>
            <a:ext cx="1748488" cy="49033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00">
              <a:buClrTx/>
              <a:buSzTx/>
              <a:buFontTx/>
            </a:pPr>
            <a:r>
              <a:rPr lang="en-US" altLang="zh-CN" sz="180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OPPOSans M" panose="00020600040101010101" pitchFamily="18" charset="-122"/>
              </a:rPr>
              <a:t>拉黑系统</a:t>
            </a:r>
            <a:endParaRPr lang="en-US" altLang="zh-CN" sz="1800">
              <a:solidFill>
                <a:schemeClr val="dk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OPPOSans M" panose="00020600040101010101" pitchFamily="18" charset="-122"/>
            </a:endParaRPr>
          </a:p>
        </p:txBody>
      </p:sp>
      <p:sp>
        <p:nvSpPr>
          <p:cNvPr id="17" name="图层12"/>
          <p:cNvSpPr/>
          <p:nvPr/>
        </p:nvSpPr>
        <p:spPr>
          <a:xfrm>
            <a:off x="3792628" y="5163366"/>
            <a:ext cx="7546624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09600">
              <a:lnSpc>
                <a:spcPct val="150000"/>
              </a:lnSpc>
              <a:buClrTx/>
              <a:buSzTx/>
              <a:buFontTx/>
            </a:pPr>
            <a:r>
              <a:rPr lang="zh-CN" altLang="en-US" sz="1400" kern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本软件的拉黑系统可以让你拉黑想拉黑的人，并且在不想拉黑的时候可以重新取消拉黑</a:t>
            </a:r>
            <a:endParaRPr lang="zh-CN" altLang="en-US" sz="1400" kern="0">
              <a:solidFill>
                <a:schemeClr val="dk2"/>
              </a:solidFill>
              <a:latin typeface="微软雅黑" panose="020B0503020204020204" charset="-122"/>
              <a:ea typeface="微软雅黑" panose="020B0503020204020204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18" name="图层13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22" name="图层13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23" name="图层13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0" name="图层13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1" name="图层13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图层14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25" name="组合 24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28" name="图层14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29" name="图层14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6" name="图层14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7" name="图层14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层1"/>
          <p:cNvPicPr>
            <a:picLocks noChangeAspect="1"/>
          </p:cNvPicPr>
          <p:nvPr/>
        </p:nvPicPr>
        <p:blipFill>
          <a:blip r:embed="rId1"/>
          <a:srcRect t="6593" b="659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图层2"/>
          <p:cNvSpPr/>
          <p:nvPr/>
        </p:nvSpPr>
        <p:spPr>
          <a:xfrm>
            <a:off x="402768" y="880533"/>
            <a:ext cx="11309334" cy="509693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14" name="图层3"/>
          <p:cNvGrpSpPr/>
          <p:nvPr/>
        </p:nvGrpSpPr>
        <p:grpSpPr>
          <a:xfrm>
            <a:off x="1007957" y="2311186"/>
            <a:ext cx="10193444" cy="2642254"/>
            <a:chOff x="1007957" y="2311186"/>
            <a:chExt cx="10193444" cy="2642254"/>
          </a:xfrm>
        </p:grpSpPr>
        <p:sp>
          <p:nvSpPr>
            <p:cNvPr id="6" name="图层3-1"/>
            <p:cNvSpPr txBox="1"/>
            <p:nvPr/>
          </p:nvSpPr>
          <p:spPr>
            <a:xfrm>
              <a:off x="1007957" y="2311186"/>
              <a:ext cx="10193444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谢</a:t>
              </a: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  </a:t>
              </a: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谢</a:t>
              </a: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  </a:t>
              </a: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大</a:t>
              </a: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  </a:t>
              </a: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家</a:t>
              </a: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  </a:t>
              </a: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的</a:t>
              </a: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  </a:t>
              </a: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观</a:t>
              </a:r>
              <a:r>
                <a:rPr kumimoji="0" lang="en-US" altLang="zh-CN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  </a:t>
              </a: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看</a:t>
              </a:r>
              <a:endPara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8" name="图层3-3"/>
            <p:cNvSpPr/>
            <p:nvPr/>
          </p:nvSpPr>
          <p:spPr>
            <a:xfrm>
              <a:off x="5087855" y="4593619"/>
              <a:ext cx="2036845" cy="359821"/>
            </a:xfrm>
            <a:prstGeom prst="roundRect">
              <a:avLst>
                <a:gd name="adj" fmla="val 50000"/>
              </a:avLst>
            </a:prstGeom>
            <a:solidFill>
              <a:srgbClr val="FB7F0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12D7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9" name="图层3-4"/>
            <p:cNvSpPr/>
            <p:nvPr/>
          </p:nvSpPr>
          <p:spPr>
            <a:xfrm>
              <a:off x="5322786" y="4635737"/>
              <a:ext cx="1559278" cy="306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汇报人：李嘉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扬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4"/>
          <p:cNvGrpSpPr/>
          <p:nvPr/>
        </p:nvGrpSpPr>
        <p:grpSpPr>
          <a:xfrm rot="20700000" flipH="1">
            <a:off x="1415919" y="5042891"/>
            <a:ext cx="2658786" cy="1538940"/>
            <a:chOff x="1705763" y="809272"/>
            <a:chExt cx="5503270" cy="3185365"/>
          </a:xfrm>
        </p:grpSpPr>
        <p:sp>
          <p:nvSpPr>
            <p:cNvPr id="3" name="图层4-1"/>
            <p:cNvSpPr/>
            <p:nvPr/>
          </p:nvSpPr>
          <p:spPr>
            <a:xfrm rot="20144589">
              <a:off x="1934967" y="1506141"/>
              <a:ext cx="5274066" cy="204147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" name="图层4-2"/>
            <p:cNvSpPr/>
            <p:nvPr/>
          </p:nvSpPr>
          <p:spPr bwMode="auto">
            <a:xfrm>
              <a:off x="1705763" y="3150750"/>
              <a:ext cx="922126" cy="843887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11" name="图层4-3"/>
            <p:cNvSpPr/>
            <p:nvPr/>
          </p:nvSpPr>
          <p:spPr bwMode="auto">
            <a:xfrm>
              <a:off x="6037438" y="809272"/>
              <a:ext cx="797990" cy="808511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层1"/>
          <p:cNvPicPr>
            <a:picLocks noChangeAspect="1"/>
          </p:cNvPicPr>
          <p:nvPr/>
        </p:nvPicPr>
        <p:blipFill>
          <a:blip r:embed="rId1"/>
          <a:srcRect l="26291" t="30484" r="13573" b="17309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75" name="图层3"/>
          <p:cNvGrpSpPr/>
          <p:nvPr/>
        </p:nvGrpSpPr>
        <p:grpSpPr>
          <a:xfrm>
            <a:off x="6225161" y="2090609"/>
            <a:ext cx="5224155" cy="3023809"/>
            <a:chOff x="1705763" y="809272"/>
            <a:chExt cx="5503270" cy="3185365"/>
          </a:xfrm>
        </p:grpSpPr>
        <p:sp>
          <p:nvSpPr>
            <p:cNvPr id="76" name="图层3-1"/>
            <p:cNvSpPr/>
            <p:nvPr/>
          </p:nvSpPr>
          <p:spPr>
            <a:xfrm rot="20144589">
              <a:off x="1934967" y="1506141"/>
              <a:ext cx="5274066" cy="204147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7" name="图层3-2"/>
            <p:cNvSpPr/>
            <p:nvPr/>
          </p:nvSpPr>
          <p:spPr bwMode="auto">
            <a:xfrm>
              <a:off x="1705763" y="3150750"/>
              <a:ext cx="922126" cy="843887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8" name="图层3-3"/>
            <p:cNvSpPr/>
            <p:nvPr/>
          </p:nvSpPr>
          <p:spPr bwMode="auto">
            <a:xfrm>
              <a:off x="6037438" y="809272"/>
              <a:ext cx="797990" cy="808511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9" name="图层4"/>
          <p:cNvGrpSpPr/>
          <p:nvPr/>
        </p:nvGrpSpPr>
        <p:grpSpPr>
          <a:xfrm>
            <a:off x="601769" y="1953330"/>
            <a:ext cx="5443242" cy="2838524"/>
            <a:chOff x="601769" y="1953330"/>
            <a:chExt cx="5443242" cy="2838524"/>
          </a:xfrm>
        </p:grpSpPr>
        <p:sp>
          <p:nvSpPr>
            <p:cNvPr id="79" name="图层4-1"/>
            <p:cNvSpPr txBox="1"/>
            <p:nvPr/>
          </p:nvSpPr>
          <p:spPr>
            <a:xfrm>
              <a:off x="702120" y="3104640"/>
              <a:ext cx="5342891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dist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600" spc="-150">
                  <a:solidFill>
                    <a:srgbClr val="704F39"/>
                  </a:solidFill>
                  <a:latin typeface="汉仪旗黑-45S" panose="00020600040101010101" pitchFamily="18" charset="-122"/>
                  <a:ea typeface="+mj-ea"/>
                </a:defRPr>
              </a:lvl1pPr>
            </a:lstStyle>
            <a:p>
              <a:pPr marL="0" marR="0" lvl="0" indent="0" algn="l" defTabSz="1219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400" spc="0" noProof="0" dirty="0">
                  <a:ln w="1905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中宋" panose="02010600040101010101" charset="-122"/>
                  <a:ea typeface="华文中宋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课设外观</a:t>
              </a:r>
              <a:endParaRPr kumimoji="0" lang="zh-CN" altLang="en-US" sz="4400" b="0" i="0" u="none" strike="noStrike" kern="1200" cap="none" spc="50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80" name="图层4-2"/>
            <p:cNvSpPr/>
            <p:nvPr/>
          </p:nvSpPr>
          <p:spPr>
            <a:xfrm>
              <a:off x="744421" y="4238769"/>
              <a:ext cx="5222420" cy="553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OPPOSans M" panose="00020600040101010101" pitchFamily="18" charset="-122"/>
                </a:rPr>
                <a:t>使用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OPPOSans M" panose="00020600040101010101" pitchFamily="18" charset="-122"/>
                </a:rPr>
                <a:t>swing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OPPOSans M" panose="00020600040101010101" pitchFamily="18" charset="-122"/>
                </a:rPr>
                <a:t>完成界面的设计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OPPOSans M" panose="00020600040101010101" pitchFamily="18" charset="-122"/>
              </a:endParaRPr>
            </a:p>
          </p:txBody>
        </p:sp>
        <p:sp>
          <p:nvSpPr>
            <p:cNvPr id="81" name="图层4-3"/>
            <p:cNvSpPr txBox="1"/>
            <p:nvPr/>
          </p:nvSpPr>
          <p:spPr>
            <a:xfrm>
              <a:off x="601769" y="1953330"/>
              <a:ext cx="144706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7200" b="0" i="0" u="none" strike="noStrike" kern="1200" cap="none" spc="-20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一</a:t>
              </a:r>
              <a:endParaRPr kumimoji="0" lang="zh-CN" altLang="en-US" sz="7200" b="0" i="0" u="none" strike="noStrike" kern="1200" cap="none" spc="-20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82" name="图层4-4"/>
            <p:cNvCxnSpPr>
              <a:stCxn id="81" idx="3"/>
            </p:cNvCxnSpPr>
            <p:nvPr/>
          </p:nvCxnSpPr>
          <p:spPr>
            <a:xfrm>
              <a:off x="2048829" y="2552860"/>
              <a:ext cx="2627791" cy="10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图层4-5"/>
            <p:cNvCxnSpPr/>
            <p:nvPr/>
          </p:nvCxnSpPr>
          <p:spPr>
            <a:xfrm>
              <a:off x="865139" y="4084004"/>
              <a:ext cx="3764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图层5"/>
          <p:cNvSpPr/>
          <p:nvPr/>
        </p:nvSpPr>
        <p:spPr>
          <a:xfrm>
            <a:off x="6524909" y="913423"/>
            <a:ext cx="4014612" cy="4014612"/>
          </a:xfrm>
          <a:prstGeom prst="ellipse">
            <a:avLst/>
          </a:prstGeom>
          <a:solidFill>
            <a:srgbClr val="FB7F0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90" name="图层6"/>
          <p:cNvSpPr txBox="1"/>
          <p:nvPr/>
        </p:nvSpPr>
        <p:spPr>
          <a:xfrm>
            <a:off x="5485465" y="2189600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01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98323" y="43807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580759" y="618457"/>
            <a:ext cx="46441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dk2"/>
                </a:solidFill>
                <a:latin typeface="微软雅黑" panose="020B0503020204020204" charset="-122"/>
                <a:ea typeface="微软雅黑" panose="020B0503020204020204" charset="-122"/>
                <a:cs typeface="OPPOSans M" panose="00020600040101010101" pitchFamily="18" charset="-122"/>
                <a:sym typeface="OPPOSans M" panose="00020600040101010101" pitchFamily="18" charset="-122"/>
              </a:rPr>
              <a:t>客户端外观</a:t>
            </a:r>
            <a:endParaRPr lang="zh-CN" altLang="en-US" sz="2800" dirty="0">
              <a:solidFill>
                <a:schemeClr val="dk2"/>
              </a:solidFill>
              <a:latin typeface="微软雅黑" panose="020B0503020204020204" charset="-122"/>
              <a:ea typeface="微软雅黑" panose="020B0503020204020204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0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3" name="图层10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" name="图层10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5" name="图层10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6" name="图层10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11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17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18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13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all" spc="0" normalizeH="0" baseline="0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14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20" name="组合 19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23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24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1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2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7230" y="1513205"/>
            <a:ext cx="8246110" cy="31381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1850" y="1513205"/>
            <a:ext cx="2057400" cy="230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Swing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进行的界面设计，右上角的状态选择框可以进行状态选择何自动回复设置，可以右键坐侧好友列表完成拉黑或者取消拉黑操作；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如果消息过多，也可以选择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clean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按钮，他会帮你清空聊天记录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层1"/>
          <p:cNvPicPr>
            <a:picLocks noChangeAspect="1"/>
          </p:cNvPicPr>
          <p:nvPr/>
        </p:nvPicPr>
        <p:blipFill>
          <a:blip r:embed="rId1"/>
          <a:srcRect l="26291" t="30484" r="13573" b="17309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75" name="图层3"/>
          <p:cNvGrpSpPr/>
          <p:nvPr/>
        </p:nvGrpSpPr>
        <p:grpSpPr>
          <a:xfrm>
            <a:off x="6225161" y="2090609"/>
            <a:ext cx="5224155" cy="3023809"/>
            <a:chOff x="1705763" y="809272"/>
            <a:chExt cx="5503270" cy="3185365"/>
          </a:xfrm>
        </p:grpSpPr>
        <p:sp>
          <p:nvSpPr>
            <p:cNvPr id="76" name="图层3-1"/>
            <p:cNvSpPr/>
            <p:nvPr/>
          </p:nvSpPr>
          <p:spPr>
            <a:xfrm rot="20144589">
              <a:off x="1934967" y="1506141"/>
              <a:ext cx="5274066" cy="204147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7" name="图层3-2"/>
            <p:cNvSpPr/>
            <p:nvPr/>
          </p:nvSpPr>
          <p:spPr bwMode="auto">
            <a:xfrm>
              <a:off x="1705763" y="3150750"/>
              <a:ext cx="922126" cy="843887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8" name="图层3-3"/>
            <p:cNvSpPr/>
            <p:nvPr/>
          </p:nvSpPr>
          <p:spPr bwMode="auto">
            <a:xfrm>
              <a:off x="6037438" y="809272"/>
              <a:ext cx="797990" cy="808511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14" name="图层4"/>
          <p:cNvGrpSpPr/>
          <p:nvPr/>
        </p:nvGrpSpPr>
        <p:grpSpPr>
          <a:xfrm>
            <a:off x="601769" y="1953330"/>
            <a:ext cx="5443242" cy="2930599"/>
            <a:chOff x="601769" y="1953330"/>
            <a:chExt cx="5443242" cy="2930599"/>
          </a:xfrm>
        </p:grpSpPr>
        <p:sp>
          <p:nvSpPr>
            <p:cNvPr id="79" name="图层4-1"/>
            <p:cNvSpPr txBox="1"/>
            <p:nvPr/>
          </p:nvSpPr>
          <p:spPr>
            <a:xfrm>
              <a:off x="702120" y="3104640"/>
              <a:ext cx="5342891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dist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600" spc="-150">
                  <a:solidFill>
                    <a:srgbClr val="704F39"/>
                  </a:solidFill>
                  <a:latin typeface="汉仪旗黑-45S" panose="00020600040101010101" pitchFamily="18" charset="-122"/>
                  <a:ea typeface="+mj-ea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50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socket</a:t>
              </a:r>
              <a:r>
                <a:rPr kumimoji="0" lang="zh-CN" altLang="en-US" sz="4400" b="0" i="0" u="none" strike="noStrike" kern="1200" cap="none" spc="50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连接</a:t>
              </a:r>
              <a:endParaRPr kumimoji="0" lang="zh-CN" altLang="en-US" sz="4400" b="0" i="0" u="none" strike="noStrike" kern="1200" cap="none" spc="50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80" name="图层4-2"/>
            <p:cNvSpPr/>
            <p:nvPr/>
          </p:nvSpPr>
          <p:spPr>
            <a:xfrm>
              <a:off x="744421" y="4238769"/>
              <a:ext cx="5222420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219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OPPOSans M" panose="00020600040101010101" pitchFamily="18" charset="-122"/>
                </a:rPr>
                <a:t>使用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OPPOSans M" panose="00020600040101010101" pitchFamily="18" charset="-122"/>
                </a:rPr>
                <a:t>socket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OPPOSans M" panose="00020600040101010101" pitchFamily="18" charset="-122"/>
                </a:rPr>
                <a:t>套接字来实现连接，使客户端和客户端，客户端和服务器之间可以通信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OPPOSans M" panose="00020600040101010101" pitchFamily="18" charset="-122"/>
              </a:endParaRPr>
            </a:p>
          </p:txBody>
        </p:sp>
        <p:sp>
          <p:nvSpPr>
            <p:cNvPr id="81" name="图层4-3"/>
            <p:cNvSpPr txBox="1"/>
            <p:nvPr/>
          </p:nvSpPr>
          <p:spPr>
            <a:xfrm>
              <a:off x="601769" y="1953330"/>
              <a:ext cx="144706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7200" spc="-200" dirty="0">
                  <a:solidFill>
                    <a:schemeClr val="dk2"/>
                  </a:solidFill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二</a:t>
              </a:r>
              <a:endParaRPr lang="zh-CN" altLang="en-US" sz="7200" spc="-200" dirty="0">
                <a:solidFill>
                  <a:schemeClr val="dk2"/>
                </a:solidFill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82" name="图层4-4"/>
            <p:cNvCxnSpPr>
              <a:stCxn id="81" idx="3"/>
            </p:cNvCxnSpPr>
            <p:nvPr/>
          </p:nvCxnSpPr>
          <p:spPr>
            <a:xfrm>
              <a:off x="2048829" y="2552860"/>
              <a:ext cx="2627791" cy="10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图层4-5"/>
            <p:cNvCxnSpPr/>
            <p:nvPr/>
          </p:nvCxnSpPr>
          <p:spPr>
            <a:xfrm>
              <a:off x="865139" y="4084004"/>
              <a:ext cx="3764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图层5"/>
          <p:cNvSpPr/>
          <p:nvPr/>
        </p:nvSpPr>
        <p:spPr>
          <a:xfrm>
            <a:off x="6524909" y="913423"/>
            <a:ext cx="4014612" cy="4014612"/>
          </a:xfrm>
          <a:prstGeom prst="ellipse">
            <a:avLst/>
          </a:prstGeom>
          <a:solidFill>
            <a:srgbClr val="FB7F0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90" name="图层6"/>
          <p:cNvSpPr txBox="1"/>
          <p:nvPr/>
        </p:nvSpPr>
        <p:spPr>
          <a:xfrm>
            <a:off x="5485465" y="2189600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02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noProof="0" dirty="0">
                <a:ln>
                  <a:noFill/>
                </a:ln>
                <a:solidFill>
                  <a:srgbClr val="012D7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--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12D70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-</a:t>
            </a: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创建连接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17600" y="1499870"/>
            <a:ext cx="276669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使用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socket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创建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连接：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首先启动服务器等待客户端连接；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填写用户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id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，服务器对应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ip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和端口；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点击连接按钮，客户端使用选择好的服务器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ip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和端口，以填写的用户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id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来进行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连接。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35245" y="1499870"/>
            <a:ext cx="5010150" cy="56515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5175" y="2334895"/>
            <a:ext cx="6013450" cy="348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385623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610" y="624205"/>
            <a:ext cx="4835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断开连接（退出客户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端）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17600" y="1499870"/>
            <a:ext cx="276669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退出的客户端操作很简单，只需要点击右上角的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X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就可以。（使用窗口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监听）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在退出的时候，客户端会向服务器发送断开消息，服务器会删除客户端的信息，并把消息群发给所有客户端，用于删除客户端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名字。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11595" y="1499870"/>
            <a:ext cx="4309745" cy="1653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28895" y="3305175"/>
            <a:ext cx="5763895" cy="793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38250" y="4353560"/>
            <a:ext cx="5402580" cy="1603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46425" y="5532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服务器处理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3865" y="4383405"/>
            <a:ext cx="4689475" cy="1149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39990" y="54495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客户端处理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73750" y="1936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窗口监听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层1"/>
          <p:cNvPicPr>
            <a:picLocks noChangeAspect="1"/>
          </p:cNvPicPr>
          <p:nvPr/>
        </p:nvPicPr>
        <p:blipFill>
          <a:blip r:embed="rId1"/>
          <a:srcRect l="26291" t="30484" r="13573" b="17309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75" name="图层3"/>
          <p:cNvGrpSpPr/>
          <p:nvPr/>
        </p:nvGrpSpPr>
        <p:grpSpPr>
          <a:xfrm>
            <a:off x="6225161" y="2090609"/>
            <a:ext cx="5224155" cy="3023809"/>
            <a:chOff x="1705763" y="809272"/>
            <a:chExt cx="5503270" cy="3185365"/>
          </a:xfrm>
        </p:grpSpPr>
        <p:sp>
          <p:nvSpPr>
            <p:cNvPr id="76" name="图层3-1"/>
            <p:cNvSpPr/>
            <p:nvPr/>
          </p:nvSpPr>
          <p:spPr>
            <a:xfrm rot="20144589">
              <a:off x="1934967" y="1506141"/>
              <a:ext cx="5274066" cy="204147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7" name="图层3-2"/>
            <p:cNvSpPr/>
            <p:nvPr/>
          </p:nvSpPr>
          <p:spPr bwMode="auto">
            <a:xfrm>
              <a:off x="1705763" y="3150750"/>
              <a:ext cx="922126" cy="843887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78" name="图层3-3"/>
            <p:cNvSpPr/>
            <p:nvPr/>
          </p:nvSpPr>
          <p:spPr bwMode="auto">
            <a:xfrm>
              <a:off x="6037438" y="809272"/>
              <a:ext cx="797990" cy="808511"/>
            </a:xfrm>
            <a:custGeom>
              <a:avLst/>
              <a:gdLst>
                <a:gd name="T0" fmla="*/ 111 w 221"/>
                <a:gd name="T1" fmla="*/ 0 h 224"/>
                <a:gd name="T2" fmla="*/ 0 w 221"/>
                <a:gd name="T3" fmla="*/ 112 h 224"/>
                <a:gd name="T4" fmla="*/ 111 w 221"/>
                <a:gd name="T5" fmla="*/ 224 h 224"/>
                <a:gd name="T6" fmla="*/ 221 w 221"/>
                <a:gd name="T7" fmla="*/ 112 h 224"/>
                <a:gd name="T8" fmla="*/ 111 w 221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4">
                  <a:moveTo>
                    <a:pt x="111" y="0"/>
                  </a:moveTo>
                  <a:cubicBezTo>
                    <a:pt x="111" y="62"/>
                    <a:pt x="61" y="112"/>
                    <a:pt x="0" y="112"/>
                  </a:cubicBezTo>
                  <a:cubicBezTo>
                    <a:pt x="61" y="112"/>
                    <a:pt x="111" y="162"/>
                    <a:pt x="111" y="224"/>
                  </a:cubicBezTo>
                  <a:cubicBezTo>
                    <a:pt x="111" y="162"/>
                    <a:pt x="160" y="112"/>
                    <a:pt x="221" y="112"/>
                  </a:cubicBezTo>
                  <a:cubicBezTo>
                    <a:pt x="160" y="112"/>
                    <a:pt x="111" y="62"/>
                    <a:pt x="111" y="0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67AA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4"/>
          <p:cNvGrpSpPr/>
          <p:nvPr/>
        </p:nvGrpSpPr>
        <p:grpSpPr>
          <a:xfrm>
            <a:off x="601769" y="1953330"/>
            <a:ext cx="5443242" cy="2653739"/>
            <a:chOff x="601769" y="1953330"/>
            <a:chExt cx="5443242" cy="2653739"/>
          </a:xfrm>
        </p:grpSpPr>
        <p:sp>
          <p:nvSpPr>
            <p:cNvPr id="79" name="图层4-1"/>
            <p:cNvSpPr txBox="1"/>
            <p:nvPr/>
          </p:nvSpPr>
          <p:spPr>
            <a:xfrm>
              <a:off x="702120" y="3104640"/>
              <a:ext cx="5342891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dist" defTabSz="6858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600" spc="-150">
                  <a:solidFill>
                    <a:srgbClr val="704F39"/>
                  </a:solidFill>
                  <a:latin typeface="汉仪旗黑-45S" panose="00020600040101010101" pitchFamily="18" charset="-122"/>
                  <a:ea typeface="+mj-ea"/>
                </a:defRPr>
              </a:lvl1pPr>
            </a:lstStyle>
            <a:p>
              <a:pPr marL="0" marR="0" lvl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50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在线状态</a:t>
              </a:r>
              <a:endParaRPr kumimoji="0" lang="en-US" altLang="zh-CN" sz="4400" b="0" i="0" u="none" strike="noStrike" kern="1200" cap="none" spc="50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80" name="图层4-2"/>
            <p:cNvSpPr/>
            <p:nvPr/>
          </p:nvSpPr>
          <p:spPr>
            <a:xfrm>
              <a:off x="744421" y="4238769"/>
              <a:ext cx="522242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1219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华文细黑" panose="02010600040101010101" charset="-122"/>
                  <a:ea typeface="华文细黑" panose="02010600040101010101" charset="-122"/>
                  <a:cs typeface="华文细黑" panose="02010600040101010101" charset="-122"/>
                  <a:sym typeface="OPPOSans M" panose="00020600040101010101" pitchFamily="18" charset="-122"/>
                </a:rPr>
                <a:t>本软件提供三种状态，分别是在线，隐身，忙碌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OPPOSans M" panose="00020600040101010101" pitchFamily="18" charset="-122"/>
              </a:endParaRPr>
            </a:p>
          </p:txBody>
        </p:sp>
        <p:sp>
          <p:nvSpPr>
            <p:cNvPr id="81" name="图层4-3"/>
            <p:cNvSpPr txBox="1"/>
            <p:nvPr/>
          </p:nvSpPr>
          <p:spPr>
            <a:xfrm>
              <a:off x="601769" y="1953330"/>
              <a:ext cx="144706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7200" spc="-200" dirty="0">
                  <a:solidFill>
                    <a:schemeClr val="dk2"/>
                  </a:solidFill>
                  <a:latin typeface="斗鱼追光体" pitchFamily="2" charset="-122"/>
                  <a:ea typeface="斗鱼追光体" pitchFamily="2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三</a:t>
              </a:r>
              <a:endParaRPr lang="zh-CN" altLang="en-US" sz="7200" spc="-200" dirty="0">
                <a:solidFill>
                  <a:schemeClr val="dk2"/>
                </a:solidFill>
                <a:latin typeface="斗鱼追光体" pitchFamily="2" charset="-122"/>
                <a:ea typeface="斗鱼追光体" pitchFamily="2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82" name="图层4-4"/>
            <p:cNvCxnSpPr>
              <a:stCxn id="81" idx="3"/>
            </p:cNvCxnSpPr>
            <p:nvPr/>
          </p:nvCxnSpPr>
          <p:spPr>
            <a:xfrm>
              <a:off x="2048829" y="2552860"/>
              <a:ext cx="2627791" cy="10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图层4-5"/>
            <p:cNvCxnSpPr/>
            <p:nvPr/>
          </p:nvCxnSpPr>
          <p:spPr>
            <a:xfrm>
              <a:off x="865139" y="4084004"/>
              <a:ext cx="3764132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图层5"/>
          <p:cNvSpPr/>
          <p:nvPr/>
        </p:nvSpPr>
        <p:spPr>
          <a:xfrm>
            <a:off x="6524909" y="913423"/>
            <a:ext cx="4014612" cy="4014612"/>
          </a:xfrm>
          <a:prstGeom prst="ellipse">
            <a:avLst/>
          </a:prstGeom>
          <a:solidFill>
            <a:srgbClr val="FB7F07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90" name="图层6"/>
          <p:cNvSpPr txBox="1"/>
          <p:nvPr/>
        </p:nvSpPr>
        <p:spPr>
          <a:xfrm>
            <a:off x="5485465" y="2189600"/>
            <a:ext cx="6093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rPr>
              <a:t>03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层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30935" r="27621" b="31301"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图层2"/>
          <p:cNvSpPr/>
          <p:nvPr/>
        </p:nvSpPr>
        <p:spPr>
          <a:xfrm>
            <a:off x="402768" y="356793"/>
            <a:ext cx="11309334" cy="6144414"/>
          </a:xfrm>
          <a:prstGeom prst="roundRect">
            <a:avLst>
              <a:gd name="adj" fmla="val 4959"/>
            </a:avLst>
          </a:prstGeom>
          <a:gradFill flip="none" rotWithShape="1">
            <a:gsLst>
              <a:gs pos="0">
                <a:schemeClr val="bg1">
                  <a:alpha val="56000"/>
                </a:schemeClr>
              </a:gs>
              <a:gs pos="10000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gradFill>
              <a:gsLst>
                <a:gs pos="49000">
                  <a:schemeClr val="bg1">
                    <a:alpha val="75000"/>
                  </a:schemeClr>
                </a:gs>
                <a:gs pos="0">
                  <a:schemeClr val="bg1">
                    <a:alpha val="4400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12D7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sp>
        <p:nvSpPr>
          <p:cNvPr id="42" name="图层3"/>
          <p:cNvSpPr txBox="1"/>
          <p:nvPr/>
        </p:nvSpPr>
        <p:spPr>
          <a:xfrm>
            <a:off x="1451854" y="624172"/>
            <a:ext cx="2884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OPPOSans M" panose="00020600040101010101" pitchFamily="18" charset="-122"/>
                <a:sym typeface="OPPOSans M" panose="00020600040101010101" pitchFamily="18" charset="-122"/>
              </a:rPr>
              <a:t>隐身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OPPOSans M" panose="00020600040101010101" pitchFamily="18" charset="-122"/>
              <a:sym typeface="OPPOSans M" panose="00020600040101010101" pitchFamily="18" charset="-122"/>
            </a:endParaRPr>
          </a:p>
        </p:txBody>
      </p:sp>
      <p:grpSp>
        <p:nvGrpSpPr>
          <p:cNvPr id="47" name="图层4"/>
          <p:cNvGrpSpPr/>
          <p:nvPr/>
        </p:nvGrpSpPr>
        <p:grpSpPr>
          <a:xfrm>
            <a:off x="601444" y="458393"/>
            <a:ext cx="850410" cy="683284"/>
            <a:chOff x="524934" y="499402"/>
            <a:chExt cx="495430" cy="398066"/>
          </a:xfrm>
        </p:grpSpPr>
        <p:sp>
          <p:nvSpPr>
            <p:cNvPr id="45" name="图层4-1"/>
            <p:cNvSpPr/>
            <p:nvPr/>
          </p:nvSpPr>
          <p:spPr>
            <a:xfrm>
              <a:off x="825631" y="499402"/>
              <a:ext cx="194733" cy="19473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46" name="图层4-2"/>
            <p:cNvSpPr/>
            <p:nvPr/>
          </p:nvSpPr>
          <p:spPr>
            <a:xfrm>
              <a:off x="524934" y="499403"/>
              <a:ext cx="398065" cy="398065"/>
            </a:xfrm>
            <a:prstGeom prst="ellipse">
              <a:avLst/>
            </a:prstGeom>
            <a:solidFill>
              <a:srgbClr val="FB7F07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" name="图层13" descr="e7d195523061f1c09e9d68d7cf438b91ef959ecb14fc25d26BBA7F7DBC18E55DFF4014AF651F0BF2569D4B6C1DA7F1A4683A481403BD872FC687266AD13265C1DE7C373772FD8728ABDD69ADD03BFF5BE2862BC891DBB79EAEA757673D21A5732F3DAE9729D7D47DA005DB00843E4A446CFCC587D022E1A0BB53621993774337353253925A54EF46C2E55D40543C515B"/>
          <p:cNvGrpSpPr/>
          <p:nvPr/>
        </p:nvGrpSpPr>
        <p:grpSpPr>
          <a:xfrm rot="6300000" flipV="1">
            <a:off x="11017083" y="6013565"/>
            <a:ext cx="1108924" cy="490724"/>
            <a:chOff x="240728" y="2462725"/>
            <a:chExt cx="831693" cy="368043"/>
          </a:xfrm>
        </p:grpSpPr>
        <p:sp>
          <p:nvSpPr>
            <p:cNvPr id="21" name="图层13-1"/>
            <p:cNvSpPr/>
            <p:nvPr/>
          </p:nvSpPr>
          <p:spPr>
            <a:xfrm rot="19528547">
              <a:off x="287144" y="2543953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2" name="图层13-2"/>
            <p:cNvSpPr/>
            <p:nvPr/>
          </p:nvSpPr>
          <p:spPr>
            <a:xfrm>
              <a:off x="924977" y="258302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3" name="图层13-3"/>
            <p:cNvSpPr/>
            <p:nvPr/>
          </p:nvSpPr>
          <p:spPr>
            <a:xfrm rot="19528547">
              <a:off x="240728" y="2462725"/>
              <a:ext cx="785277" cy="286815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sp>
          <p:nvSpPr>
            <p:cNvPr id="24" name="图层13-4"/>
            <p:cNvSpPr/>
            <p:nvPr/>
          </p:nvSpPr>
          <p:spPr>
            <a:xfrm>
              <a:off x="279791" y="2696745"/>
              <a:ext cx="67303" cy="67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00"/>
              <a:endParaRPr lang="zh-CN" altLang="en-US" sz="2400">
                <a:solidFill>
                  <a:prstClr val="white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</p:grpSp>
      <p:grpSp>
        <p:nvGrpSpPr>
          <p:cNvPr id="26" name="图层15"/>
          <p:cNvGrpSpPr/>
          <p:nvPr/>
        </p:nvGrpSpPr>
        <p:grpSpPr>
          <a:xfrm>
            <a:off x="15925" y="725862"/>
            <a:ext cx="306705" cy="5564400"/>
            <a:chOff x="11780233" y="575298"/>
            <a:chExt cx="306705" cy="5564400"/>
          </a:xfrm>
        </p:grpSpPr>
        <p:grpSp>
          <p:nvGrpSpPr>
            <p:cNvPr id="27" name="组合 26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0" name="图层15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1" name="图层15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28" name="图层15-3"/>
            <p:cNvSpPr/>
            <p:nvPr/>
          </p:nvSpPr>
          <p:spPr>
            <a:xfrm rot="5400000">
              <a:off x="9650434" y="3220959"/>
              <a:ext cx="4566302" cy="306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algn="l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cap="all" noProof="0" dirty="0">
                  <a:ln w="38100">
                    <a:noFill/>
                  </a:ln>
                  <a:solidFill>
                    <a:schemeClr val="dk2"/>
                  </a:solidFill>
                  <a:effectLst/>
                  <a:uLnTx/>
                  <a:uFillTx/>
                  <a:latin typeface="Malgun Gothic" panose="020B0503020000020004" charset="-127"/>
                  <a:ea typeface="Malgun Gothic" panose="020B0503020000020004" charset="-127"/>
                  <a:cs typeface="OPPOSans M" panose="00020600040101010101" pitchFamily="18" charset="-122"/>
                  <a:sym typeface="OPPOSans M" panose="00020600040101010101" pitchFamily="18" charset="-122"/>
                </a:rPr>
                <a:t>Computer Network Course Report</a:t>
              </a:r>
              <a:endParaRPr kumimoji="0" lang="en-US" altLang="zh-CN" sz="14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algun Gothic" panose="020B0503020000020004" charset="-127"/>
                <a:ea typeface="Malgun Gothic" panose="020B0503020000020004" charset="-127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29" name="图层15-4"/>
            <p:cNvCxnSpPr/>
            <p:nvPr/>
          </p:nvCxnSpPr>
          <p:spPr>
            <a:xfrm>
              <a:off x="11933585" y="5034153"/>
              <a:ext cx="0" cy="110554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图层16"/>
          <p:cNvGrpSpPr/>
          <p:nvPr/>
        </p:nvGrpSpPr>
        <p:grpSpPr>
          <a:xfrm>
            <a:off x="11764993" y="614208"/>
            <a:ext cx="337185" cy="5097405"/>
            <a:chOff x="11764993" y="575298"/>
            <a:chExt cx="337185" cy="50974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1797741" y="575298"/>
              <a:ext cx="271689" cy="485292"/>
              <a:chOff x="-834189" y="1387642"/>
              <a:chExt cx="397042" cy="709197"/>
            </a:xfrm>
            <a:solidFill>
              <a:srgbClr val="42E68A">
                <a:alpha val="60000"/>
              </a:srgbClr>
            </a:solidFill>
          </p:grpSpPr>
          <p:sp>
            <p:nvSpPr>
              <p:cNvPr id="36" name="图层16-1"/>
              <p:cNvSpPr/>
              <p:nvPr/>
            </p:nvSpPr>
            <p:spPr>
              <a:xfrm>
                <a:off x="-834189" y="1387642"/>
                <a:ext cx="393031" cy="3930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  <p:sp>
            <p:nvSpPr>
              <p:cNvPr id="37" name="图层16-2"/>
              <p:cNvSpPr/>
              <p:nvPr/>
            </p:nvSpPr>
            <p:spPr>
              <a:xfrm>
                <a:off x="-830179" y="1703807"/>
                <a:ext cx="393032" cy="39303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  <a:sym typeface="OPPOSans M" panose="00020600040101010101" pitchFamily="18" charset="-122"/>
                </a:endParaRPr>
              </a:p>
            </p:txBody>
          </p:sp>
        </p:grpSp>
        <p:sp>
          <p:nvSpPr>
            <p:cNvPr id="34" name="图层16-3"/>
            <p:cNvSpPr/>
            <p:nvPr/>
          </p:nvSpPr>
          <p:spPr>
            <a:xfrm rot="5400000">
              <a:off x="9650434" y="3220959"/>
              <a:ext cx="4566302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幼圆" panose="02010509060101010101" charset="-122"/>
                  <a:ea typeface="幼圆" panose="02010509060101010101" charset="-122"/>
                  <a:cs typeface="OPPOSans M" panose="00020600040101010101" pitchFamily="18" charset="-122"/>
                  <a:sym typeface="OPPOSans M" panose="00020600040101010101" pitchFamily="18" charset="-122"/>
                </a:rPr>
                <a:t>计算机网络课设报告</a:t>
              </a:r>
              <a:endParaRPr kumimoji="0" lang="en-US" altLang="zh-CN" sz="1600" b="0" i="0" u="none" strike="noStrike" kern="1200" cap="all" spc="0" normalizeH="0" baseline="0" noProof="0" dirty="0">
                <a:ln w="38100"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  <a:sym typeface="OPPOSans M" panose="00020600040101010101" pitchFamily="18" charset="-122"/>
              </a:endParaRPr>
            </a:p>
          </p:txBody>
        </p:sp>
        <p:cxnSp>
          <p:nvCxnSpPr>
            <p:cNvPr id="35" name="图层16-4"/>
            <p:cNvCxnSpPr/>
            <p:nvPr/>
          </p:nvCxnSpPr>
          <p:spPr>
            <a:xfrm>
              <a:off x="11933585" y="5034153"/>
              <a:ext cx="0" cy="52728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1117600" y="1499870"/>
            <a:ext cx="2766695" cy="440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我对隐身的定义就是可以看到群发的消息，但是在其他客户端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的在线列表中无法看到我的名字（等同于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下线）。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在状态选为隐身的时候，客户端会向服务器发送隐身状态信息，然后服务器会直接发送本客户端已下线的消息给其他所有客户端，这样子其他客户端就绝对不可能知道我是隐身还是下线，保证了功能的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安全性。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00500" y="2032635"/>
            <a:ext cx="7004685" cy="1439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19345" y="1499870"/>
            <a:ext cx="501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服务器发送下线消息，但是不把本客户端删除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0465" y="36372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因为服务器并没有删除本客户端，所以如果是群发的消息，本客户端还是可以接收到消息。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MzYxNjJkN2UwYjgzZmMxN2YzMmYwY2U0YTczZjVjZG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弥散风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12D70"/>
      </a:accent1>
      <a:accent2>
        <a:srgbClr val="FB7F07"/>
      </a:accent2>
      <a:accent3>
        <a:srgbClr val="012D70"/>
      </a:accent3>
      <a:accent4>
        <a:srgbClr val="FB7F07"/>
      </a:accent4>
      <a:accent5>
        <a:srgbClr val="012D70"/>
      </a:accent5>
      <a:accent6>
        <a:srgbClr val="FB7F07"/>
      </a:accent6>
      <a:hlink>
        <a:srgbClr val="0563C1"/>
      </a:hlink>
      <a:folHlink>
        <a:srgbClr val="954F72"/>
      </a:folHlink>
    </a:clrScheme>
    <a:fontScheme name="4l3p0yde">
      <a:majorFont>
        <a:latin typeface="OPPOSans M"/>
        <a:ea typeface="OPPOSans M"/>
        <a:cs typeface=""/>
      </a:majorFont>
      <a:minorFont>
        <a:latin typeface="OPPOSans M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2199</Words>
  <Application>WPS 演示</Application>
  <PresentationFormat>宽屏</PresentationFormat>
  <Paragraphs>254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OPPOSans M</vt:lpstr>
      <vt:lpstr>幼圆</vt:lpstr>
      <vt:lpstr>华文琥珀</vt:lpstr>
      <vt:lpstr>斗鱼追光体</vt:lpstr>
      <vt:lpstr>华文中宋</vt:lpstr>
      <vt:lpstr>思源黑体 CN Normal</vt:lpstr>
      <vt:lpstr>黑体</vt:lpstr>
      <vt:lpstr>微软雅黑</vt:lpstr>
      <vt:lpstr>汉仪旗黑-45S</vt:lpstr>
      <vt:lpstr>Malgun Gothic</vt:lpstr>
      <vt:lpstr>华文细黑</vt:lpstr>
      <vt:lpstr>Arial Unicode MS</vt:lpstr>
      <vt:lpstr>Calibri</vt:lpstr>
      <vt:lpstr>思源黑体 CN Heavy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莉</dc:creator>
  <cp:lastModifiedBy>Yume</cp:lastModifiedBy>
  <cp:revision>78</cp:revision>
  <dcterms:created xsi:type="dcterms:W3CDTF">2023-01-19T09:11:00Z</dcterms:created>
  <dcterms:modified xsi:type="dcterms:W3CDTF">2024-02-22T15:36:47Z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918EBA2921AE44178896D93ECA05065D_13</vt:lpwstr>
  </property>
  <property fmtid="{D5CDD505-2E9C-101B-9397-08002B2CF9AE}" pid="3" name="KSOProductBuildVer">
    <vt:lpwstr>2052-12.1.0.16250</vt:lpwstr>
  </property>
</Properties>
</file>