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96" r:id="rId12"/>
    <p:sldId id="295" r:id="rId13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CC79-B9B6-41BA-9C79-A82486CAF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5871A-15AC-48C7-9367-3B8E7733C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AEAD2-729B-4F25-BCE3-0F9A0841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9653-B789-4B4A-9A47-746A7A17FD0E}" type="datetimeFigureOut">
              <a:rPr lang="en-001" smtClean="0"/>
              <a:t>26/05/2020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E6903-08A2-43A1-8E7B-6EE6DB22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5A1D-AE68-42B1-8765-6462A197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4D0-18A5-4372-B774-DD52EF4973C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96185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BFD3-53F9-478F-9CE3-73580A5E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6889D-60E2-4437-9D34-0D099CD6B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A9129-DA66-44F1-AC1C-EEC69E7C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9653-B789-4B4A-9A47-746A7A17FD0E}" type="datetimeFigureOut">
              <a:rPr lang="en-001" smtClean="0"/>
              <a:t>26/05/2020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80DB-5EEB-413A-B44D-421998FB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9C6FF-2DC0-4C63-ABAC-582C748E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4D0-18A5-4372-B774-DD52EF4973C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3243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11734-02EE-4A96-B00D-DE1BAD9F3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A450F-53F6-49BE-B505-81DDA8CDF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BFE29-EFC0-4443-91DE-36633289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9653-B789-4B4A-9A47-746A7A17FD0E}" type="datetimeFigureOut">
              <a:rPr lang="en-001" smtClean="0"/>
              <a:t>26/05/2020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8016-EB32-459C-88AF-424C7CD4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513AB-37BB-4E8C-9FA1-675DACBC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4D0-18A5-4372-B774-DD52EF4973C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0332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44CA-B0F7-4AA4-881A-2FEEBB75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865AE-C96F-4776-B5C8-A4DB82CFE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9BCE-C745-4C50-858E-67F32604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9653-B789-4B4A-9A47-746A7A17FD0E}" type="datetimeFigureOut">
              <a:rPr lang="en-001" smtClean="0"/>
              <a:t>26/05/2020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62E53-F371-4F4A-A34A-8392175F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BD602-4538-48F0-8655-CD17A14C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4D0-18A5-4372-B774-DD52EF4973C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75839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31D7-C840-4D93-A1C7-75C9E29C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8E810-A69A-4471-87AF-2242DE54B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D3FF-5ACA-4301-B1C8-16C2AE30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9653-B789-4B4A-9A47-746A7A17FD0E}" type="datetimeFigureOut">
              <a:rPr lang="en-001" smtClean="0"/>
              <a:t>26/05/2020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187C1-6A4D-4A86-8AEF-362DC05C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CBFB-BCC7-492E-9C2D-86BFB95A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4D0-18A5-4372-B774-DD52EF4973C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9365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93F3-C9EE-424E-ACBD-CFD07B84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D125-583C-4B85-A494-0181F92C1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C37CB-22B3-4082-9ADA-70AE4208D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CE252-1F4E-47CD-AB29-8A44F097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9653-B789-4B4A-9A47-746A7A17FD0E}" type="datetimeFigureOut">
              <a:rPr lang="en-001" smtClean="0"/>
              <a:t>26/05/2020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5C45E-898C-4D3F-8AD3-6907DAC8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187C2-22C5-4758-B113-2BF2A0CF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4D0-18A5-4372-B774-DD52EF4973C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06652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67EF-7851-4AFE-9948-59D3AA7E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451D-1DE8-474E-B3FD-463B509E4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E5753-0C38-4CAC-8D34-F9C901E82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90112-8727-428C-9D56-177DAFC58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A2D2C-72CD-4518-8EC9-99814CF32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48D9B-194F-494C-A700-E4E0B026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9653-B789-4B4A-9A47-746A7A17FD0E}" type="datetimeFigureOut">
              <a:rPr lang="en-001" smtClean="0"/>
              <a:t>26/05/2020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9C394-8B67-4684-AE95-19DDEAB7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CA319-5BE6-4964-93B0-E3E05647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4D0-18A5-4372-B774-DD52EF4973C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48454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FA03-A832-4D0A-AFFC-7CB5C3E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ADEE6-BCF5-4AA0-A73D-8FB245D5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9653-B789-4B4A-9A47-746A7A17FD0E}" type="datetimeFigureOut">
              <a:rPr lang="en-001" smtClean="0"/>
              <a:t>26/05/2020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261E0-44FA-497B-84C4-1655FEF9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36F7F-856F-4A70-AF76-8A28E301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4D0-18A5-4372-B774-DD52EF4973C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9834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AB9DD-451C-4C30-8480-0F3A4440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9653-B789-4B4A-9A47-746A7A17FD0E}" type="datetimeFigureOut">
              <a:rPr lang="en-001" smtClean="0"/>
              <a:t>26/05/2020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02291-9FE1-4769-9F03-8BDA05EF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13FF3-C4E7-4ADC-A054-5FB6D3C5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4D0-18A5-4372-B774-DD52EF4973C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3450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CC23-2B73-4362-9586-E710EB57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E18B-E5E3-4756-ABC4-0272F3522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817EE-F5C1-48CC-BB86-0100F3736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05ED-28EE-4421-A019-EDB155D0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9653-B789-4B4A-9A47-746A7A17FD0E}" type="datetimeFigureOut">
              <a:rPr lang="en-001" smtClean="0"/>
              <a:t>26/05/2020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0B5D5-124C-498A-B556-54BC7185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CEDC5-F4DC-4548-A660-CDB8165A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4D0-18A5-4372-B774-DD52EF4973C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93967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C161-834B-48DB-A10A-4E0152EE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E3B71-0DA2-4D61-BE01-11D367AFE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F7661-8ABC-4103-B542-3434F5F79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274CC-F3BD-47F8-A961-83370240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9653-B789-4B4A-9A47-746A7A17FD0E}" type="datetimeFigureOut">
              <a:rPr lang="en-001" smtClean="0"/>
              <a:t>26/05/2020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487D7-C1BA-4032-8887-726712C8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9BBF6-E8B5-4E12-8A31-479C19F1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4D0-18A5-4372-B774-DD52EF4973C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35621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3594F-079D-41FA-885B-020C7D0D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7F6C0-6DB5-46B8-BA95-3CCC31D21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03DEB-DE37-403D-8C88-B0FE201E0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69653-B789-4B4A-9A47-746A7A17FD0E}" type="datetimeFigureOut">
              <a:rPr lang="en-001" smtClean="0"/>
              <a:t>26/05/2020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A2E61-236B-43CA-80A6-1C01C7A94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C644B-479C-4C4B-BF5B-F1082CA77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F04D0-18A5-4372-B774-DD52EF4973C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29262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rket_fps15.a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12D1-9363-43D4-BC61-12927DE2B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VADERE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C1B53-0887-4A48-B136-84D2DC2FE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2601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92B2-37E2-4946-B987-3C74BAD9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3"/>
            <a:ext cx="5562600" cy="57330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try and error, I am not sure, but I solved the problem by increasing  block size of entrance block (green)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code is run, but the pedestrian moving is not as expect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E33DC-D2FB-447B-AFAD-EFEA72EC8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868" y="-163940"/>
            <a:ext cx="4536491" cy="67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27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EB2F-ED4D-49B3-8B10-8C258F7D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21B4-C66C-4A53-ADDD-6E750A1D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Finally after man try, I think the problem is related to the scene size, I should use large size so people can move easy.</a:t>
            </a:r>
          </a:p>
          <a:p>
            <a:pPr marL="0" indent="0">
              <a:buNone/>
            </a:pPr>
            <a:r>
              <a:rPr lang="en-US" dirty="0"/>
              <a:t>I work on this issue now. 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83965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31FB84-C9AA-426B-9B09-1BD2CDF9BF25}" type="slidenum">
              <a:rPr lang="ar-SA" smtClean="0"/>
              <a:pPr/>
              <a:t>12</a:t>
            </a:fld>
            <a:endParaRPr 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286000" y="2438401"/>
            <a:ext cx="7772400" cy="1676400"/>
          </a:xfrm>
          <a:prstGeom prst="rect">
            <a:avLst/>
          </a:prstGeom>
        </p:spPr>
        <p:txBody>
          <a:bodyPr lIns="92074" tIns="46039" rIns="92074" bIns="46039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ar-SA" sz="6600" b="1" dirty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FFFF00"/>
                </a:solidFill>
                <a:effectLst>
                  <a:outerShdw blurRad="50800" dist="254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  <a:latin typeface="Comic Sans MS" pitchFamily="66" charset="0"/>
                <a:ea typeface="Times New Roman"/>
              </a:rPr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A48F-D8AC-4357-B84A-3E880B9F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VADERE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5D03-1DB7-4F59-BF9D-61616DEA9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run the supermarket scenario and take the output trajectory file.</a:t>
            </a:r>
          </a:p>
          <a:p>
            <a:pPr marL="0" indent="0">
              <a:buNone/>
            </a:pPr>
            <a:r>
              <a:rPr lang="en-US" dirty="0"/>
              <a:t>I try to deal with these trajectories + the scene image (as a background) on another software such as MATLAB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CA9DD5-35FA-4533-B9C5-E5BF41149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38" y="3397250"/>
            <a:ext cx="49911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9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6A93-2868-4AEC-9B4E-0A91B030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684363" cy="763478"/>
          </a:xfrm>
        </p:spPr>
        <p:txBody>
          <a:bodyPr/>
          <a:lstStyle/>
          <a:p>
            <a:r>
              <a:rPr lang="en-US" dirty="0"/>
              <a:t>Samples from the trajectory file</a:t>
            </a:r>
            <a:endParaRPr lang="en-00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BE6A5F-90D9-4AD5-BC16-A2683E05F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754761"/>
              </p:ext>
            </p:extLst>
          </p:nvPr>
        </p:nvGraphicFramePr>
        <p:xfrm>
          <a:off x="1091953" y="1128604"/>
          <a:ext cx="8753384" cy="3505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7897">
                  <a:extLst>
                    <a:ext uri="{9D8B030D-6E8A-4147-A177-3AD203B41FA5}">
                      <a16:colId xmlns:a16="http://schemas.microsoft.com/office/drawing/2014/main" val="3622150862"/>
                    </a:ext>
                  </a:extLst>
                </a:gridCol>
                <a:gridCol w="1054423">
                  <a:extLst>
                    <a:ext uri="{9D8B030D-6E8A-4147-A177-3AD203B41FA5}">
                      <a16:colId xmlns:a16="http://schemas.microsoft.com/office/drawing/2014/main" val="1937965366"/>
                    </a:ext>
                  </a:extLst>
                </a:gridCol>
                <a:gridCol w="1238528">
                  <a:extLst>
                    <a:ext uri="{9D8B030D-6E8A-4147-A177-3AD203B41FA5}">
                      <a16:colId xmlns:a16="http://schemas.microsoft.com/office/drawing/2014/main" val="3046393475"/>
                    </a:ext>
                  </a:extLst>
                </a:gridCol>
                <a:gridCol w="1054423">
                  <a:extLst>
                    <a:ext uri="{9D8B030D-6E8A-4147-A177-3AD203B41FA5}">
                      <a16:colId xmlns:a16="http://schemas.microsoft.com/office/drawing/2014/main" val="2288409464"/>
                    </a:ext>
                  </a:extLst>
                </a:gridCol>
                <a:gridCol w="1054423">
                  <a:extLst>
                    <a:ext uri="{9D8B030D-6E8A-4147-A177-3AD203B41FA5}">
                      <a16:colId xmlns:a16="http://schemas.microsoft.com/office/drawing/2014/main" val="1025747377"/>
                    </a:ext>
                  </a:extLst>
                </a:gridCol>
                <a:gridCol w="1054423">
                  <a:extLst>
                    <a:ext uri="{9D8B030D-6E8A-4147-A177-3AD203B41FA5}">
                      <a16:colId xmlns:a16="http://schemas.microsoft.com/office/drawing/2014/main" val="2101352251"/>
                    </a:ext>
                  </a:extLst>
                </a:gridCol>
                <a:gridCol w="1054423">
                  <a:extLst>
                    <a:ext uri="{9D8B030D-6E8A-4147-A177-3AD203B41FA5}">
                      <a16:colId xmlns:a16="http://schemas.microsoft.com/office/drawing/2014/main" val="2369197828"/>
                    </a:ext>
                  </a:extLst>
                </a:gridCol>
                <a:gridCol w="1154844">
                  <a:extLst>
                    <a:ext uri="{9D8B030D-6E8A-4147-A177-3AD203B41FA5}">
                      <a16:colId xmlns:a16="http://schemas.microsoft.com/office/drawing/2014/main" val="2655635276"/>
                    </a:ext>
                  </a:extLst>
                </a:gridCol>
              </a:tblGrid>
              <a:tr h="2503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pedestrianId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endTime_PID1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startX_PID1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startY_PID1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endX_PID1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endY_PID1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targetId_PID2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1852657"/>
                  </a:ext>
                </a:extLst>
              </a:tr>
              <a:tr h="250396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0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 dirty="0">
                          <a:effectLst/>
                        </a:rPr>
                        <a:t>0.847410383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21.701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0.701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21.65449167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1.2770107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98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7535752"/>
                  </a:ext>
                </a:extLst>
              </a:tr>
              <a:tr h="250396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0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1.05973114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20.201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0.701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20.17407475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1.300180194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99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562650"/>
                  </a:ext>
                </a:extLst>
              </a:tr>
              <a:tr h="250396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3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0.4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 dirty="0">
                          <a:effectLst/>
                        </a:rPr>
                        <a:t>1.980764826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22.103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0.701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22.45900109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1.121065119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98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4914495"/>
                  </a:ext>
                </a:extLst>
              </a:tr>
              <a:tr h="250396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4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0.4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1.516153657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20.603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0.701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20.95030872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1.168348089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99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3508115"/>
                  </a:ext>
                </a:extLst>
              </a:tr>
              <a:tr h="250396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0.847410383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1.694820765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21.65449167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1.2770107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21.65449167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1.85489594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98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2225131"/>
                  </a:ext>
                </a:extLst>
              </a:tr>
              <a:tr h="250396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1.05973114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2.11946228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20.17407475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1.300180194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20.17407475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1.89996505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99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8468080"/>
                  </a:ext>
                </a:extLst>
              </a:tr>
              <a:tr h="250396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4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1.516153657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2.632307313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20.95030872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1.168348089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20.95030872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1.750617427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99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796047"/>
                  </a:ext>
                </a:extLst>
              </a:tr>
              <a:tr h="250396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1.694820765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2.542231148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21.65449167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1.85489594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21.74265034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2.426017117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98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2441445"/>
                  </a:ext>
                </a:extLst>
              </a:tr>
              <a:tr h="250396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3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 dirty="0">
                          <a:effectLst/>
                        </a:rPr>
                        <a:t>1.980764826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3.561529651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22.45900109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1.121065119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22.26736315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1.618097094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98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8554190"/>
                  </a:ext>
                </a:extLst>
              </a:tr>
              <a:tr h="250396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2.11946228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3.17919342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20.17407475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1.89996505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20.17407475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2.499749905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99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3028"/>
                  </a:ext>
                </a:extLst>
              </a:tr>
              <a:tr h="250396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2.542231148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3.389641531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21.74265034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2.426017117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21.74265034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3.003902357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98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628520"/>
                  </a:ext>
                </a:extLst>
              </a:tr>
              <a:tr h="250396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4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2.632307313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 dirty="0">
                          <a:effectLst/>
                        </a:rPr>
                        <a:t>3.74846097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20.95030872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1.750617427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21.18240762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2.248542622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99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7537576"/>
                  </a:ext>
                </a:extLst>
              </a:tr>
              <a:tr h="250396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3.17919342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4.23892456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20.17407475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2.499749905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20.17407475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3.099534761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 dirty="0">
                          <a:effectLst/>
                        </a:rPr>
                        <a:t>99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9715762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24B92B-D688-4D7E-BC02-1AA61B95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4847208"/>
            <a:ext cx="10547351" cy="17948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Notes:</a:t>
            </a:r>
          </a:p>
          <a:p>
            <a:pPr marL="0" indent="0">
              <a:buNone/>
            </a:pPr>
            <a:r>
              <a:rPr lang="en-US" dirty="0"/>
              <a:t>1- If the time step is T (T=0.4), a new pedestrian start at m*T</a:t>
            </a:r>
          </a:p>
          <a:p>
            <a:pPr marL="0" indent="0">
              <a:buNone/>
            </a:pPr>
            <a:r>
              <a:rPr lang="en-US" dirty="0"/>
              <a:t>2- But  time, of the next start or end of moving, is continuous, not defined at discrete values (m*T), Pedestrians do not start move at the same times</a:t>
            </a:r>
          </a:p>
          <a:p>
            <a:pPr marL="0" indent="0">
              <a:buNone/>
            </a:pPr>
            <a:r>
              <a:rPr lang="en-US" dirty="0"/>
              <a:t>3- pedestrians Id are not defined at all times, but only the start and end times for each moving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88749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A48F-D8AC-4357-B84A-3E880B9F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simulation video on MATLAB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5D03-1DB7-4F59-BF9D-61616DEA9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size of this scene in VADERE is (Width=52.5, </a:t>
            </a:r>
            <a:r>
              <a:rPr lang="en-US" dirty="0" err="1"/>
              <a:t>hight</a:t>
            </a:r>
            <a:r>
              <a:rPr lang="en-US" dirty="0"/>
              <a:t> =32.5)</a:t>
            </a:r>
          </a:p>
          <a:p>
            <a:pPr marL="0" indent="0">
              <a:buNone/>
            </a:pPr>
            <a:r>
              <a:rPr lang="en-US" dirty="0"/>
              <a:t>I save this scene as an image with (Width=525, </a:t>
            </a:r>
            <a:r>
              <a:rPr lang="en-US" dirty="0" err="1"/>
              <a:t>hight</a:t>
            </a:r>
            <a:r>
              <a:rPr lang="en-US" dirty="0"/>
              <a:t> =325 pixels), so every 1 step of x or y equal 10 pixels in the saved image. </a:t>
            </a:r>
            <a:endParaRPr lang="en-00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B3504-637C-4027-818C-8CE7F514B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38" y="3397250"/>
            <a:ext cx="49911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1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D09C-2382-4669-9EE1-66E4B9A0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simulation video on MATLAB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FF72-5E27-41C4-B680-EBA34829C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82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step time in this example is 0.4 sec (a new pedestrian start at m*0.4)</a:t>
            </a:r>
          </a:p>
          <a:p>
            <a:pPr marL="0" indent="0">
              <a:buNone/>
            </a:pPr>
            <a:r>
              <a:rPr lang="en-US" dirty="0"/>
              <a:t>But during moving its  time is continuous</a:t>
            </a:r>
          </a:p>
          <a:p>
            <a:pPr marL="0" indent="0">
              <a:buNone/>
            </a:pPr>
            <a:r>
              <a:rPr lang="en-US" b="1" u="sng" dirty="0"/>
              <a:t>First</a:t>
            </a:r>
            <a:r>
              <a:rPr lang="en-US" dirty="0"/>
              <a:t>, I multiply the time column with 2.5, then round values to the nearest integer.</a:t>
            </a:r>
            <a:endParaRPr lang="en-00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7BE96F-8F4C-4A76-9A1D-692154B21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182846"/>
              </p:ext>
            </p:extLst>
          </p:nvPr>
        </p:nvGraphicFramePr>
        <p:xfrm>
          <a:off x="6844683" y="3429000"/>
          <a:ext cx="4731798" cy="3170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615">
                  <a:extLst>
                    <a:ext uri="{9D8B030D-6E8A-4147-A177-3AD203B41FA5}">
                      <a16:colId xmlns:a16="http://schemas.microsoft.com/office/drawing/2014/main" val="4294482306"/>
                    </a:ext>
                  </a:extLst>
                </a:gridCol>
                <a:gridCol w="1278042">
                  <a:extLst>
                    <a:ext uri="{9D8B030D-6E8A-4147-A177-3AD203B41FA5}">
                      <a16:colId xmlns:a16="http://schemas.microsoft.com/office/drawing/2014/main" val="3897588672"/>
                    </a:ext>
                  </a:extLst>
                </a:gridCol>
                <a:gridCol w="983903">
                  <a:extLst>
                    <a:ext uri="{9D8B030D-6E8A-4147-A177-3AD203B41FA5}">
                      <a16:colId xmlns:a16="http://schemas.microsoft.com/office/drawing/2014/main" val="396231895"/>
                    </a:ext>
                  </a:extLst>
                </a:gridCol>
                <a:gridCol w="1151238">
                  <a:extLst>
                    <a:ext uri="{9D8B030D-6E8A-4147-A177-3AD203B41FA5}">
                      <a16:colId xmlns:a16="http://schemas.microsoft.com/office/drawing/2014/main" val="463821880"/>
                    </a:ext>
                  </a:extLst>
                </a:gridCol>
              </a:tblGrid>
              <a:tr h="2264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pedestrianId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highlight>
                            <a:srgbClr val="00FF00"/>
                          </a:highlight>
                        </a:rPr>
                        <a:t>simTime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pedestrianId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New-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00FF00"/>
                          </a:highlight>
                        </a:rPr>
                        <a:t>simTime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3089347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>
                          <a:effectLst/>
                        </a:rPr>
                        <a:t>1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5822206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>
                          <a:effectLst/>
                        </a:rPr>
                        <a:t>2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2130163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>
                          <a:effectLst/>
                        </a:rPr>
                        <a:t>3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3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419358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>
                          <a:effectLst/>
                        </a:rPr>
                        <a:t>4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4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5826724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>
                          <a:effectLst/>
                        </a:rPr>
                        <a:t>1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0.847410383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 dirty="0">
                          <a:effectLst/>
                        </a:rPr>
                        <a:t>1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852096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>
                          <a:effectLst/>
                        </a:rPr>
                        <a:t>2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1.05973114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916426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>
                          <a:effectLst/>
                        </a:rPr>
                        <a:t>4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1.516153657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4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1116510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>
                          <a:effectLst/>
                        </a:rPr>
                        <a:t>1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1.694820765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114846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>
                          <a:effectLst/>
                        </a:rPr>
                        <a:t>3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1.980764826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3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0613535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>
                          <a:effectLst/>
                        </a:rPr>
                        <a:t>2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2.11946228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6785915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>
                          <a:effectLst/>
                        </a:rPr>
                        <a:t>1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2.542231148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1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5879994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>
                          <a:effectLst/>
                        </a:rPr>
                        <a:t>4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2.632307313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4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2397800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>
                          <a:effectLst/>
                        </a:rPr>
                        <a:t>2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3.17919342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>
                          <a:effectLst/>
                        </a:rPr>
                        <a:t>2</a:t>
                      </a:r>
                      <a:endParaRPr lang="en-001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215204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9F9839-542B-4BE8-92DE-72B0166595BA}"/>
              </a:ext>
            </a:extLst>
          </p:cNvPr>
          <p:cNvSpPr txBox="1">
            <a:spLocks/>
          </p:cNvSpPr>
          <p:nvPr/>
        </p:nvSpPr>
        <p:spPr>
          <a:xfrm>
            <a:off x="990600" y="4003829"/>
            <a:ext cx="5339179" cy="232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So, I consider the new </a:t>
            </a:r>
            <a:r>
              <a:rPr lang="en-US" dirty="0" err="1"/>
              <a:t>simTime</a:t>
            </a:r>
            <a:r>
              <a:rPr lang="en-US" dirty="0"/>
              <a:t> as a frame No. 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21118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7794-FB64-421B-B8AC-F9764B075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81" y="4578727"/>
            <a:ext cx="10844814" cy="197084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Secondly</a:t>
            </a:r>
            <a:r>
              <a:rPr lang="en-US" dirty="0"/>
              <a:t>, because pedestrian locations are not defined at every time but only at the moving time, I repeat pedestrian rows so every frame contains all pedestrian locations.               (</a:t>
            </a:r>
            <a:r>
              <a:rPr lang="en-US" dirty="0">
                <a:hlinkClick r:id="rId2" action="ppaction://hlinkfile"/>
              </a:rPr>
              <a:t>The created video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it is not exact like the origin of </a:t>
            </a:r>
            <a:r>
              <a:rPr lang="en-US" dirty="0" err="1"/>
              <a:t>Vadere</a:t>
            </a:r>
            <a:r>
              <a:rPr lang="en-US" dirty="0"/>
              <a:t> due to the time rounding </a:t>
            </a:r>
            <a:endParaRPr lang="en-00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51560A-DEA6-4DED-AD37-D466B9379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290164"/>
              </p:ext>
            </p:extLst>
          </p:nvPr>
        </p:nvGraphicFramePr>
        <p:xfrm>
          <a:off x="829322" y="376790"/>
          <a:ext cx="9449604" cy="34565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425">
                  <a:extLst>
                    <a:ext uri="{9D8B030D-6E8A-4147-A177-3AD203B41FA5}">
                      <a16:colId xmlns:a16="http://schemas.microsoft.com/office/drawing/2014/main" val="3622150862"/>
                    </a:ext>
                  </a:extLst>
                </a:gridCol>
                <a:gridCol w="1138289">
                  <a:extLst>
                    <a:ext uri="{9D8B030D-6E8A-4147-A177-3AD203B41FA5}">
                      <a16:colId xmlns:a16="http://schemas.microsoft.com/office/drawing/2014/main" val="1937965366"/>
                    </a:ext>
                  </a:extLst>
                </a:gridCol>
                <a:gridCol w="1337037">
                  <a:extLst>
                    <a:ext uri="{9D8B030D-6E8A-4147-A177-3AD203B41FA5}">
                      <a16:colId xmlns:a16="http://schemas.microsoft.com/office/drawing/2014/main" val="3046393475"/>
                    </a:ext>
                  </a:extLst>
                </a:gridCol>
                <a:gridCol w="1138289">
                  <a:extLst>
                    <a:ext uri="{9D8B030D-6E8A-4147-A177-3AD203B41FA5}">
                      <a16:colId xmlns:a16="http://schemas.microsoft.com/office/drawing/2014/main" val="2288409464"/>
                    </a:ext>
                  </a:extLst>
                </a:gridCol>
                <a:gridCol w="1138289">
                  <a:extLst>
                    <a:ext uri="{9D8B030D-6E8A-4147-A177-3AD203B41FA5}">
                      <a16:colId xmlns:a16="http://schemas.microsoft.com/office/drawing/2014/main" val="1025747377"/>
                    </a:ext>
                  </a:extLst>
                </a:gridCol>
                <a:gridCol w="1138289">
                  <a:extLst>
                    <a:ext uri="{9D8B030D-6E8A-4147-A177-3AD203B41FA5}">
                      <a16:colId xmlns:a16="http://schemas.microsoft.com/office/drawing/2014/main" val="2101352251"/>
                    </a:ext>
                  </a:extLst>
                </a:gridCol>
                <a:gridCol w="1138289">
                  <a:extLst>
                    <a:ext uri="{9D8B030D-6E8A-4147-A177-3AD203B41FA5}">
                      <a16:colId xmlns:a16="http://schemas.microsoft.com/office/drawing/2014/main" val="2369197828"/>
                    </a:ext>
                  </a:extLst>
                </a:gridCol>
                <a:gridCol w="1246697">
                  <a:extLst>
                    <a:ext uri="{9D8B030D-6E8A-4147-A177-3AD203B41FA5}">
                      <a16:colId xmlns:a16="http://schemas.microsoft.com/office/drawing/2014/main" val="2655635276"/>
                    </a:ext>
                  </a:extLst>
                </a:gridCol>
              </a:tblGrid>
              <a:tr h="30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pedestrianId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simTime</a:t>
                      </a:r>
                      <a:r>
                        <a:rPr lang="en-US" sz="1100" u="none" strike="noStrike" dirty="0">
                          <a:effectLst/>
                        </a:rPr>
                        <a:t> (Frame)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endTime_PID1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startX_PID1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startY_PID1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endX_PID1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endY_PID1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targetId_PID2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1852657"/>
                  </a:ext>
                </a:extLst>
              </a:tr>
              <a:tr h="308731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21.701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0.701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21.65449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1.277011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7535752"/>
                  </a:ext>
                </a:extLst>
              </a:tr>
              <a:tr h="308731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21.701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0.701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21.65449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1.277011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562650"/>
                  </a:ext>
                </a:extLst>
              </a:tr>
              <a:tr h="308731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21.65449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1.277011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21.65449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1.854896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4914495"/>
                  </a:ext>
                </a:extLst>
              </a:tr>
              <a:tr h="308731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21.65449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1.277011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21.65449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1.854896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3508115"/>
                  </a:ext>
                </a:extLst>
              </a:tr>
              <a:tr h="308731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21.65449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1.854896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21.74265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2.426017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2225131"/>
                  </a:ext>
                </a:extLst>
              </a:tr>
              <a:tr h="308731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21.65449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1.854896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21.74265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2.426017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8468080"/>
                  </a:ext>
                </a:extLst>
              </a:tr>
              <a:tr h="308731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21.74265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2.426017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21.74265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3.003902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796047"/>
                  </a:ext>
                </a:extLst>
              </a:tr>
              <a:tr h="308731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21.74265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2.426017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21.74265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3.003902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2441445"/>
                  </a:ext>
                </a:extLst>
              </a:tr>
              <a:tr h="308731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21.74265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3.003902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21.74265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3.581788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8554190"/>
                  </a:ext>
                </a:extLst>
              </a:tr>
              <a:tr h="369279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001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21.74265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3.003902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21.74265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3.581788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302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1404465-7651-4353-AD16-08D0B62BA535}"/>
              </a:ext>
            </a:extLst>
          </p:cNvPr>
          <p:cNvSpPr/>
          <p:nvPr/>
        </p:nvSpPr>
        <p:spPr>
          <a:xfrm>
            <a:off x="4483222" y="5330477"/>
            <a:ext cx="648070" cy="46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</a:t>
            </a:r>
            <a:endParaRPr lang="en-001" sz="1000" dirty="0"/>
          </a:p>
        </p:txBody>
      </p:sp>
    </p:spTree>
    <p:extLst>
      <p:ext uri="{BB962C8B-B14F-4D97-AF65-F5344CB8AC3E}">
        <p14:creationId xmlns:p14="http://schemas.microsoft.com/office/powerpoint/2010/main" val="399509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524C-9ADB-4D39-A7D9-50A7920A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VADERE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15F1A-5E9E-4E7D-AC90-5676EF6F8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63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did not find a tool for learning the GUI of </a:t>
            </a:r>
            <a:r>
              <a:rPr lang="en-US" dirty="0" err="1"/>
              <a:t>Vadere</a:t>
            </a:r>
            <a:r>
              <a:rPr lang="en-US" dirty="0"/>
              <a:t>, so I try to know what the purpose of every item by observation the included examples.</a:t>
            </a:r>
            <a:endParaRPr lang="en-00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753AA-40C3-4D8D-9936-90FFA2D7B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4" t="8285" r="50000" b="48867"/>
          <a:stretch/>
        </p:blipFill>
        <p:spPr>
          <a:xfrm>
            <a:off x="8158579" y="3576052"/>
            <a:ext cx="1648288" cy="293850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EF6ABC-8FD4-40B1-9042-81F91D6D3D5A}"/>
              </a:ext>
            </a:extLst>
          </p:cNvPr>
          <p:cNvSpPr txBox="1">
            <a:spLocks/>
          </p:cNvSpPr>
          <p:nvPr/>
        </p:nvSpPr>
        <p:spPr>
          <a:xfrm>
            <a:off x="838200" y="3257534"/>
            <a:ext cx="7213847" cy="3257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Basic blocks: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Source: green (we have to assign a target Id)</a:t>
            </a:r>
          </a:p>
          <a:p>
            <a:pPr marL="0" indent="0">
              <a:buNone/>
            </a:pPr>
            <a:r>
              <a:rPr lang="en-US" dirty="0"/>
              <a:t>Target:  orange ("absorbing" : true or false)</a:t>
            </a:r>
          </a:p>
          <a:p>
            <a:pPr marL="0" indent="0">
              <a:buNone/>
            </a:pPr>
            <a:r>
              <a:rPr lang="en-US" dirty="0"/>
              <a:t>Target changer: gold (I think it must contain a target block)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8970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0CE4A-BF52-45EE-AB65-F3BF2E34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3208"/>
            <a:ext cx="5997606" cy="5563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try to build my code</a:t>
            </a:r>
          </a:p>
          <a:p>
            <a:r>
              <a:rPr lang="en-US" dirty="0"/>
              <a:t>This is a shopping street with two  entrances top and bottom.</a:t>
            </a:r>
          </a:p>
          <a:p>
            <a:r>
              <a:rPr lang="en-US" dirty="0"/>
              <a:t>Shops are simulated by right and left blocks</a:t>
            </a:r>
          </a:p>
          <a:p>
            <a:endParaRPr lang="en-US" dirty="0"/>
          </a:p>
          <a:p>
            <a:r>
              <a:rPr lang="en-US" dirty="0"/>
              <a:t>The problem that sometimes pedestrians are created and other times, do not appear (no pedestrians)</a:t>
            </a:r>
          </a:p>
          <a:p>
            <a:pPr marL="0" indent="0">
              <a:buNone/>
            </a:pPr>
            <a:r>
              <a:rPr lang="en-US" dirty="0"/>
              <a:t>Although the same code lines are used!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00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3D8AA-964D-46B4-9B53-2F2CB8209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72"/>
          <a:stretch/>
        </p:blipFill>
        <p:spPr>
          <a:xfrm>
            <a:off x="7395717" y="481938"/>
            <a:ext cx="3437384" cy="556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6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92B2-37E2-4946-B987-3C74BAD9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3"/>
            <a:ext cx="5562600" cy="5733080"/>
          </a:xfrm>
        </p:spPr>
        <p:txBody>
          <a:bodyPr/>
          <a:lstStyle/>
          <a:p>
            <a:r>
              <a:rPr lang="en-US" dirty="0"/>
              <a:t>Then, I created many simple examples to understand code lines (because there is no a reference yet)</a:t>
            </a:r>
          </a:p>
          <a:p>
            <a:r>
              <a:rPr lang="en-US" dirty="0"/>
              <a:t>Sometimes the code run properly and others not (such as in second simple example)</a:t>
            </a:r>
          </a:p>
          <a:p>
            <a:pPr marL="0" indent="0">
              <a:buNone/>
            </a:pPr>
            <a:r>
              <a:rPr lang="en-US" dirty="0" err="1"/>
              <a:t>i.e</a:t>
            </a:r>
            <a:r>
              <a:rPr lang="en-US" dirty="0"/>
              <a:t>, no pedestrian get out from the entrance block.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3F412-D1A9-40DC-8132-B6BFE9D84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793" y="186431"/>
            <a:ext cx="3437374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A85D7-5D79-4A4F-A5FD-E05C7759E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793" y="3710865"/>
            <a:ext cx="3056879" cy="30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8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810</Words>
  <Application>Microsoft Office PowerPoint</Application>
  <PresentationFormat>Widescreen</PresentationFormat>
  <Paragraphs>290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Times New Roman</vt:lpstr>
      <vt:lpstr>Office Theme</vt:lpstr>
      <vt:lpstr>VADERE</vt:lpstr>
      <vt:lpstr>About VADERE</vt:lpstr>
      <vt:lpstr>Samples from the trajectory file</vt:lpstr>
      <vt:lpstr>Create simulation video on MATLAB</vt:lpstr>
      <vt:lpstr>Create simulation video on MATLAB</vt:lpstr>
      <vt:lpstr>PowerPoint Presentation</vt:lpstr>
      <vt:lpstr>Learning VADERE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EMSR-405</dc:creator>
  <cp:lastModifiedBy>EMSR-405</cp:lastModifiedBy>
  <cp:revision>21</cp:revision>
  <dcterms:created xsi:type="dcterms:W3CDTF">2020-05-21T06:14:46Z</dcterms:created>
  <dcterms:modified xsi:type="dcterms:W3CDTF">2020-05-25T17:36:51Z</dcterms:modified>
</cp:coreProperties>
</file>