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69" r:id="rId4"/>
    <p:sldId id="270" r:id="rId5"/>
    <p:sldId id="268" r:id="rId6"/>
    <p:sldId id="281" r:id="rId7"/>
    <p:sldId id="275" r:id="rId8"/>
    <p:sldId id="280" r:id="rId9"/>
    <p:sldId id="273" r:id="rId10"/>
    <p:sldId id="277" r:id="rId11"/>
    <p:sldId id="274" r:id="rId12"/>
    <p:sldId id="282" r:id="rId13"/>
    <p:sldId id="278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8E196-148A-4651-B6A5-82EE1A9B1AB3}" type="datetimeFigureOut">
              <a:rPr lang="en-001" smtClean="0"/>
              <a:t>28/04/2020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A49A4-E904-4380-8DA6-8E7A91F9EA7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2097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A49A4-E904-4380-8DA6-8E7A91F9EA79}" type="slidenum">
              <a:rPr lang="en-001" smtClean="0"/>
              <a:t>10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6363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5CF7-12B1-4444-8D9B-AD8B06731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59557-9977-47BD-8162-AB5DE13E9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B7B3-17F4-4CF6-A49E-A0BC2DCE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C4F0-DF4C-4576-9533-6048B98F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3C3E-B49F-45C0-B14D-BC241F5C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989-C225-464E-9BFE-3D2D719E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08649-7DB9-4681-9BA6-53E792381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8369-34EA-40C3-A73F-AC4B0DF4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C074-37EE-43EB-9054-4658B290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2B70-3F01-4BC8-AF23-F6B4AE28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0FE5A-5C52-431D-9D83-8C7145C19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BA224-E6D6-45D8-83B5-4D65D617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A049-1566-4602-B639-8A985D41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CAE1-B274-49BF-9D7E-BC9C8555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DD9B-EB5C-4BAF-AE84-10D0008D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4B3-E09A-4687-AA02-B40BFCA7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3ECA-7AB1-4857-B816-88D056C5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00A5-2B1E-4B45-95C5-34F899A0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ED9A-DA6D-430C-9757-260538E4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B5F51-2F01-4EE8-BFA1-6FF69801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2E8-E73F-4E08-AB68-84AE5FCF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D688-F107-4D3B-BE45-A1DAABF3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734A-8C24-43FB-905F-F50B380D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2B0F-D7DE-407B-8302-60981B40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56D82-0F7B-4E73-935D-EE339AC5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534D-474D-47FD-ABA2-5CEFCCD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565E-B84C-4F65-9109-D79B0F81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AD82D-2AE9-46DD-AE2A-7175FA2E5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881AE-A815-4F18-9005-6FBD988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0C6F-1503-4E1D-8315-663F6EB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78CB6-B97F-439C-9A2A-249497A8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ED02-D4CD-4222-A79C-5CACAFAB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DFB7-EDEA-4FF0-A902-54472ABAE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D0BB9-A358-48EC-9632-43DDA81E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BD4F5-03C4-440F-AE79-A223796A0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4862-BB22-45BB-BE23-75061E188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36FD7-DFCC-43E2-94B5-EA48552F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58CE7-4384-4D29-8301-B76FBCE4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18829-76B8-4FE7-B1EA-E54BEB4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7B82-7F69-4B42-A15F-F600F702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75467-178A-46E6-9498-EEB51FE5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2AA9-E260-41F5-8E7E-0AF35B55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B4837-A887-437E-8802-DA84686B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5DD19-0C05-460F-BCC5-DE988C14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CDEE3-B058-409F-95AC-991FA654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821C6-58FB-4404-AC85-3124E20B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1EBF-E95A-4724-B909-5E164F6F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3A3B-E6BC-4610-B2CE-B91B7D85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8761C-FF13-4B7C-90F8-3288DC876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E7721-5B77-4CAA-BD8F-323DDECF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308B8-0B43-447A-BDD6-8AD374AA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18C2C-1D68-4065-B2E8-E17881CE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C4A6-03A0-4A36-BCE7-E360B3CE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1F80B-28F9-4B1C-A4C6-3CDF1059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954D9-6D53-4EEA-AA1A-A8AD74DE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1E02-5A34-4967-8201-A447394F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D6369-E490-428B-8C60-FFB98826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EF7B-26AF-44C4-9F2C-5D62E6A5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CB508-D2B0-419C-9297-E6039768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5DA7-2C2F-4427-BF7A-DEA54CAD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ED89-A886-4BF6-B892-9FF66652D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F85B-E753-4C59-9D55-CEA68AB1986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0155-BA64-428F-9806-BBF36D0F0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A24C-5F7A-4C7F-B301-C887EB2AE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48C2-A1FD-4125-9573-5186BE2C5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MOT04_part_15_stdX+stdY_6PeopleTopView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MOT04_part_15NigiwaiScore.av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OT04_part_15_CoFr_8_ThEq_100AccumScores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OT04_part_15_CoFr_8_ThEq_100.av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MOT04_6People_velocities_TopView.avi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2173-B11D-44FF-9A6C-9B75321B0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Nigiwai</a:t>
            </a:r>
            <a:r>
              <a:rPr lang="en-US" dirty="0"/>
              <a:t> detection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520AF-0774-444C-A850-5886627D7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00771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CF63-D648-4F86-B1D1-B21EF78E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Example2: Static group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9A83E-A908-497D-8FDC-D05C67B3C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4" t="6202" r="31884" b="30467"/>
          <a:stretch/>
        </p:blipFill>
        <p:spPr>
          <a:xfrm>
            <a:off x="2957512" y="1776501"/>
            <a:ext cx="3914775" cy="34956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12B2F9-D865-49AF-BE09-4A683037E566}"/>
              </a:ext>
            </a:extLst>
          </p:cNvPr>
          <p:cNvSpPr/>
          <p:nvPr/>
        </p:nvSpPr>
        <p:spPr>
          <a:xfrm>
            <a:off x="3418464" y="4610100"/>
            <a:ext cx="772536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64613-3263-4EBB-BABA-B72342B54B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4" t="15888" r="31484" b="26946"/>
          <a:stretch/>
        </p:blipFill>
        <p:spPr>
          <a:xfrm>
            <a:off x="7029450" y="1776500"/>
            <a:ext cx="4410075" cy="34956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7E7A2B-6632-4475-B289-16370D7B1504}"/>
              </a:ext>
            </a:extLst>
          </p:cNvPr>
          <p:cNvSpPr txBox="1">
            <a:spLocks/>
          </p:cNvSpPr>
          <p:nvPr/>
        </p:nvSpPr>
        <p:spPr>
          <a:xfrm>
            <a:off x="411955" y="1776500"/>
            <a:ext cx="2466975" cy="394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Although the 4 people are not moving but their trajectories move around fixed positions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9D884-5A65-424E-80C5-CCF3E37BD4A1}"/>
              </a:ext>
            </a:extLst>
          </p:cNvPr>
          <p:cNvSpPr/>
          <p:nvPr/>
        </p:nvSpPr>
        <p:spPr>
          <a:xfrm>
            <a:off x="322839" y="5636562"/>
            <a:ext cx="1134528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From previous examples, I think it is not accurate to take velocity difference in measuring </a:t>
            </a:r>
            <a:r>
              <a:rPr lang="en-US" sz="2800" dirty="0" err="1">
                <a:solidFill>
                  <a:prstClr val="black"/>
                </a:solidFill>
              </a:rPr>
              <a:t>N</a:t>
            </a:r>
            <a:r>
              <a:rPr lang="en-US" sz="2800" baseline="-25000" dirty="0" err="1">
                <a:solidFill>
                  <a:prstClr val="black"/>
                </a:solidFill>
              </a:rPr>
              <a:t>nigh</a:t>
            </a:r>
            <a:r>
              <a:rPr lang="en-US" sz="2800" dirty="0">
                <a:solidFill>
                  <a:prstClr val="black"/>
                </a:solidFill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6869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E53-7723-4CCB-ABFF-4F1E1567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Compute a score related to the pedestrian movement 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2AF7-9F05-4777-9EA5-66A22E51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About the 2</a:t>
            </a:r>
            <a:r>
              <a:rPr lang="en-US" sz="2400" baseline="30000" dirty="0"/>
              <a:t>nd</a:t>
            </a:r>
            <a:r>
              <a:rPr lang="en-US" sz="2400" dirty="0"/>
              <a:t> term in the above Eq., I think to measure the movement of a person, it is better to replace the velocity (v</a:t>
            </a:r>
            <a:r>
              <a:rPr lang="en-US" sz="2400" baseline="-25000" dirty="0"/>
              <a:t>i</a:t>
            </a:r>
            <a:r>
              <a:rPr lang="en-US" sz="2400" dirty="0"/>
              <a:t>) by: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2400" baseline="-25000" dirty="0" err="1"/>
              <a:t>max</a:t>
            </a:r>
            <a:r>
              <a:rPr lang="en-US" sz="2400" dirty="0" err="1"/>
              <a:t>-X</a:t>
            </a:r>
            <a:r>
              <a:rPr lang="en-US" sz="2400" baseline="-25000" dirty="0" err="1"/>
              <a:t>min</a:t>
            </a:r>
            <a:r>
              <a:rPr lang="en-US" sz="2400" dirty="0"/>
              <a:t>)+(</a:t>
            </a:r>
            <a:r>
              <a:rPr lang="en-US" sz="2400" dirty="0" err="1"/>
              <a:t>Y</a:t>
            </a:r>
            <a:r>
              <a:rPr lang="en-US" sz="2400" baseline="-25000" dirty="0" err="1"/>
              <a:t>max</a:t>
            </a:r>
            <a:r>
              <a:rPr lang="en-US" sz="2400" dirty="0" err="1"/>
              <a:t>-Y</a:t>
            </a:r>
            <a:r>
              <a:rPr lang="en-US" sz="2400" baseline="-25000" dirty="0" err="1"/>
              <a:t>min</a:t>
            </a:r>
            <a:r>
              <a:rPr lang="en-US" sz="2400" dirty="0"/>
              <a:t>)  or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std(x)+ std(y),           during a part of frames (15)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 results of (1) and (2), I found (2) is better to distinguish between moving and stopping people. </a:t>
            </a:r>
          </a:p>
          <a:p>
            <a:pPr marL="0" indent="0">
              <a:buNone/>
            </a:pPr>
            <a:r>
              <a:rPr lang="en-US" sz="2400" dirty="0"/>
              <a:t>By increasing the number of frames (part), the distinguishing is clearer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video use form (2) for part=15 frames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77488-850D-4EDB-8449-F0ECC1BAE7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00" y="1690688"/>
            <a:ext cx="4569600" cy="371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6EA422-491E-4308-ACE9-526B3ACC83C1}"/>
              </a:ext>
            </a:extLst>
          </p:cNvPr>
          <p:cNvSpPr/>
          <p:nvPr/>
        </p:nvSpPr>
        <p:spPr>
          <a:xfrm>
            <a:off x="962488" y="5431585"/>
            <a:ext cx="3222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 action="ppaction://hlinkfile"/>
              </a:rPr>
              <a:t>Click to watch the video </a:t>
            </a:r>
            <a:endParaRPr lang="en-001" sz="2400" dirty="0"/>
          </a:p>
        </p:txBody>
      </p:sp>
    </p:spTree>
    <p:extLst>
      <p:ext uri="{BB962C8B-B14F-4D97-AF65-F5344CB8AC3E}">
        <p14:creationId xmlns:p14="http://schemas.microsoft.com/office/powerpoint/2010/main" val="186945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4500-F628-45A0-BA0A-95836CFD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906E-6FC0-4AD7-8BFD-253EEA10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try to measure </a:t>
            </a:r>
            <a:r>
              <a:rPr lang="en-US" dirty="0" err="1"/>
              <a:t>Nigiwai</a:t>
            </a:r>
            <a:r>
              <a:rPr lang="en-US" dirty="0"/>
              <a:t> by: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baseline="-25000" dirty="0" err="1"/>
              <a:t>nigh</a:t>
            </a:r>
            <a:r>
              <a:rPr lang="en-US" dirty="0"/>
              <a:t> is taken only by Euclidean distance 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dirty="0" err="1"/>
              <a:t>reprented</a:t>
            </a:r>
            <a:r>
              <a:rPr lang="en-US" dirty="0"/>
              <a:t> by (std(x</a:t>
            </a:r>
            <a:r>
              <a:rPr lang="en-US" baseline="-25000" dirty="0"/>
              <a:t>i</a:t>
            </a:r>
            <a:r>
              <a:rPr lang="en-US" dirty="0"/>
              <a:t>)+std(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baseline="-25000" dirty="0"/>
              <a:t>N</a:t>
            </a:r>
            <a:r>
              <a:rPr lang="en-US" dirty="0"/>
              <a:t>=1, W</a:t>
            </a:r>
            <a:r>
              <a:rPr lang="en-US" baseline="-25000" dirty="0"/>
              <a:t>v</a:t>
            </a:r>
            <a:r>
              <a:rPr lang="en-US" dirty="0"/>
              <a:t>=10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63DA8-EB1C-4E88-8685-574D8C6CF6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58" y="2684936"/>
            <a:ext cx="5824001" cy="3712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600B7B-FAC6-4B72-8A04-60B185DD0058}"/>
              </a:ext>
            </a:extLst>
          </p:cNvPr>
          <p:cNvSpPr/>
          <p:nvPr/>
        </p:nvSpPr>
        <p:spPr>
          <a:xfrm>
            <a:off x="1140244" y="5561406"/>
            <a:ext cx="2872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file"/>
              </a:rPr>
              <a:t>Click to watch the video 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7563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3610-8196-4DF0-ADED-CF949C6B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Giving a dynamic score for each region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DB0B-6D2A-4FA5-9B6E-6007E6D6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68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idea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region in a frame, scores of all people moving in this region are summed every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value is accumulated through frames </a:t>
            </a:r>
            <a:r>
              <a:rPr lang="en-US" dirty="0" err="1"/>
              <a:t>i.e</a:t>
            </a:r>
            <a:r>
              <a:rPr lang="en-US" dirty="0"/>
              <a:t>, it continue increases as long as people (having a score &gt;0) are moving through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accumulated value is divided by a function of time, so it is decayed as long as no people come.   </a:t>
            </a:r>
            <a:endParaRPr lang="en-00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6A97F-B26F-48FA-993B-AC405A27A405}"/>
              </a:ext>
            </a:extLst>
          </p:cNvPr>
          <p:cNvSpPr/>
          <p:nvPr/>
        </p:nvSpPr>
        <p:spPr>
          <a:xfrm>
            <a:off x="1140244" y="5561406"/>
            <a:ext cx="2872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file"/>
              </a:rPr>
              <a:t>Click to watch the video 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32298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31FB84-C9AA-426B-9B09-1BD2CDF9BF25}" type="slidenum">
              <a:rPr lang="ar-SA" smtClean="0"/>
              <a:pPr/>
              <a:t>14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0" y="2438401"/>
            <a:ext cx="7772400" cy="1676400"/>
          </a:xfrm>
          <a:prstGeom prst="rect">
            <a:avLst/>
          </a:prstGeom>
        </p:spPr>
        <p:txBody>
          <a:bodyPr lIns="92074" tIns="46039" rIns="92074" bIns="46039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ar-SA" sz="6600" b="1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254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  <a:latin typeface="Comic Sans MS" pitchFamily="66" charset="0"/>
                <a:ea typeface="Times New Roman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1545-CF2E-4FCC-9C7A-8BC1A13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Dataset</a:t>
            </a:r>
            <a:r>
              <a:rPr lang="en-US" dirty="0"/>
              <a:t>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5BF0-5CB3-44F4-AC97-278C7ED5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cameras are not installed yet in the project studying area, I tried to apply my algorithm to some available videos. </a:t>
            </a:r>
          </a:p>
          <a:p>
            <a:pPr marL="0" indent="0">
              <a:buNone/>
            </a:pPr>
            <a:r>
              <a:rPr lang="en-US" dirty="0"/>
              <a:t>I used Multi-Object Tracking MOT16 dataset, specifically three videos (02,04 and 09) as they represent fixed camera.</a:t>
            </a:r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18027-0136-4AA7-BFFC-A83CD84CD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71" y="4063971"/>
            <a:ext cx="3251200" cy="1828800"/>
          </a:xfrm>
          <a:prstGeom prst="rect">
            <a:avLst/>
          </a:prstGeom>
          <a:ln w="31750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B6ED1-DFDA-4FAA-90EA-E5FE1CD71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88" y="4063971"/>
            <a:ext cx="3251200" cy="1828800"/>
          </a:xfrm>
          <a:prstGeom prst="rect">
            <a:avLst/>
          </a:prstGeom>
          <a:ln w="31750"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2CD35-5686-40E1-A75D-DB9A9CC2C1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25" y="4101359"/>
            <a:ext cx="3251200" cy="1828800"/>
          </a:xfrm>
          <a:prstGeom prst="rect">
            <a:avLst/>
          </a:prstGeom>
          <a:ln w="317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4776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C31C-154B-44B9-A537-E1A2A534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70C0"/>
                </a:solidFill>
              </a:rPr>
              <a:t>Nigiwai</a:t>
            </a:r>
            <a:r>
              <a:rPr lang="en-US" sz="3600" b="1" dirty="0">
                <a:solidFill>
                  <a:srgbClr val="0070C0"/>
                </a:solidFill>
              </a:rPr>
              <a:t> detection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3539-AD76-49A6-B181-02DA4824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to find a score for </a:t>
            </a:r>
            <a:r>
              <a:rPr lang="en-US" dirty="0" err="1"/>
              <a:t>Nigiwai</a:t>
            </a:r>
            <a:r>
              <a:rPr lang="en-US" dirty="0"/>
              <a:t> events in two ways:</a:t>
            </a:r>
          </a:p>
          <a:p>
            <a:pPr marL="0" indent="0">
              <a:buNone/>
            </a:pPr>
            <a:r>
              <a:rPr lang="en-US" dirty="0"/>
              <a:t>1- by giving a dynamic score for each pedestrian.</a:t>
            </a:r>
          </a:p>
          <a:p>
            <a:pPr marL="0" indent="0">
              <a:buNone/>
            </a:pPr>
            <a:r>
              <a:rPr lang="en-US" dirty="0"/>
              <a:t>2- by giving a dynamic score for each pixel or region of pixels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4702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D26A-61F9-46A6-8AB8-4C0DD9D6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Create a score for each pedestrian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684A-EB25-4D96-9C69-CB6F9DEF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person </a:t>
            </a:r>
            <a:r>
              <a:rPr lang="en-US" dirty="0" err="1"/>
              <a:t>i</a:t>
            </a:r>
            <a:r>
              <a:rPr lang="en-US" dirty="0"/>
              <a:t>, initially, I </a:t>
            </a:r>
            <a:r>
              <a:rPr lang="en-US" u="sng" dirty="0"/>
              <a:t>suggest</a:t>
            </a:r>
            <a:r>
              <a:rPr lang="en-US" dirty="0"/>
              <a:t> to give a score S</a:t>
            </a:r>
            <a:r>
              <a:rPr lang="en-US" baseline="-25000" dirty="0"/>
              <a:t>i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N</a:t>
            </a:r>
            <a:r>
              <a:rPr lang="en-US" baseline="-25000" dirty="0" err="1"/>
              <a:t>nigh</a:t>
            </a:r>
            <a:r>
              <a:rPr lang="en-US" dirty="0"/>
              <a:t> is the number of neighbor people, v</a:t>
            </a:r>
            <a:r>
              <a:rPr lang="en-US" baseline="-25000" dirty="0"/>
              <a:t>i</a:t>
            </a:r>
            <a:r>
              <a:rPr lang="en-US" dirty="0"/>
              <a:t> is velocity of the person, W</a:t>
            </a:r>
            <a:r>
              <a:rPr lang="en-US" baseline="-25000" dirty="0"/>
              <a:t>N </a:t>
            </a:r>
            <a:r>
              <a:rPr lang="en-US" dirty="0"/>
              <a:t>and</a:t>
            </a:r>
            <a:r>
              <a:rPr lang="en-US" baseline="-25000" dirty="0"/>
              <a:t> </a:t>
            </a:r>
            <a:r>
              <a:rPr lang="en-US" dirty="0"/>
              <a:t>W</a:t>
            </a:r>
            <a:r>
              <a:rPr lang="en-US" baseline="-25000" dirty="0"/>
              <a:t>v </a:t>
            </a:r>
            <a:r>
              <a:rPr lang="en-US" dirty="0"/>
              <a:t>are weights</a:t>
            </a:r>
          </a:p>
          <a:p>
            <a:r>
              <a:rPr lang="en-US" dirty="0"/>
              <a:t>So, stopping people (v=0) have a high score.  </a:t>
            </a:r>
          </a:p>
          <a:p>
            <a:r>
              <a:rPr lang="en-US" dirty="0"/>
              <a:t>S</a:t>
            </a:r>
            <a:r>
              <a:rPr lang="en-US" baseline="-25000" dirty="0"/>
              <a:t>i </a:t>
            </a:r>
            <a:r>
              <a:rPr lang="en-US" dirty="0"/>
              <a:t>is re-computed every a number of frames (15 for example)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84BE99-023D-4EDE-A0AC-8AEB7CA6C6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1"/>
            <a:ext cx="4569600" cy="3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A091-456B-4CDA-B2E2-B177100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Compute number of neighbors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296E-85DD-47EB-8ED9-D4D6D40D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consider another person to be a neighbor there are two criteria:</a:t>
            </a:r>
          </a:p>
          <a:p>
            <a:r>
              <a:rPr lang="en-US" dirty="0"/>
              <a:t>Euclidean distance &lt; </a:t>
            </a:r>
            <a:r>
              <a:rPr lang="en-US" dirty="0" err="1"/>
              <a:t>Th</a:t>
            </a:r>
            <a:r>
              <a:rPr lang="en-US" baseline="-25000" dirty="0" err="1"/>
              <a:t>Eq</a:t>
            </a:r>
            <a:endParaRPr lang="en-US" baseline="-25000" dirty="0"/>
          </a:p>
          <a:p>
            <a:r>
              <a:rPr lang="en-US" dirty="0"/>
              <a:t>Speed difference &lt;</a:t>
            </a:r>
            <a:r>
              <a:rPr lang="en-US" dirty="0" err="1"/>
              <a:t>Th</a:t>
            </a:r>
            <a:r>
              <a:rPr lang="en-US" baseline="-25000" dirty="0" err="1"/>
              <a:t>Speed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these distances are computed between two trajectories moving from a frame to the next.</a:t>
            </a:r>
          </a:p>
          <a:p>
            <a:pPr marL="0" indent="0">
              <a:buNone/>
            </a:pPr>
            <a:r>
              <a:rPr lang="en-US" dirty="0"/>
              <a:t>The number of frames achieving these criteria should &gt; a threshold (</a:t>
            </a:r>
            <a:r>
              <a:rPr lang="en-US" dirty="0" err="1"/>
              <a:t>CoFr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For example if we take decision every 15 frames, we can take </a:t>
            </a:r>
            <a:r>
              <a:rPr lang="en-US" dirty="0" err="1"/>
              <a:t>CoFr</a:t>
            </a:r>
            <a:r>
              <a:rPr lang="en-US" dirty="0"/>
              <a:t>=8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1254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D46-BECE-4F0A-8939-2D1884D1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Compute number of neighbor (Euclidean distance )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652C-715F-4B5B-85B6-B4417521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every two trajectories (Tr)s:</a:t>
            </a:r>
          </a:p>
          <a:p>
            <a:pPr marL="0" indent="0">
              <a:buNone/>
            </a:pPr>
            <a:r>
              <a:rPr lang="en-US" dirty="0"/>
              <a:t>1- determine common frames (frames in which both Tr exist)</a:t>
            </a:r>
          </a:p>
          <a:p>
            <a:pPr marL="0" indent="0">
              <a:buNone/>
            </a:pPr>
            <a:r>
              <a:rPr lang="en-US" dirty="0"/>
              <a:t>2- compute distances between them in these common frames.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Compute number of frames that D</a:t>
            </a:r>
            <a:r>
              <a:rPr lang="en-US" baseline="30000" dirty="0"/>
              <a:t>t</a:t>
            </a:r>
            <a:r>
              <a:rPr lang="en-US" dirty="0"/>
              <a:t>&lt; </a:t>
            </a:r>
            <a:r>
              <a:rPr lang="en-US" dirty="0" err="1"/>
              <a:t>Th</a:t>
            </a:r>
            <a:r>
              <a:rPr lang="en-US" baseline="-25000" dirty="0" err="1"/>
              <a:t>Eq</a:t>
            </a:r>
            <a:r>
              <a:rPr lang="en-US" dirty="0"/>
              <a:t>  ,</a:t>
            </a:r>
            <a:br>
              <a:rPr lang="en-US" dirty="0"/>
            </a:br>
            <a:r>
              <a:rPr lang="en-US" dirty="0"/>
              <a:t>this number should&gt;= </a:t>
            </a:r>
            <a:r>
              <a:rPr lang="en-US" dirty="0" err="1"/>
              <a:t>CoFr</a:t>
            </a:r>
            <a:r>
              <a:rPr lang="en-US" dirty="0"/>
              <a:t>,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CoFr</a:t>
            </a:r>
            <a:r>
              <a:rPr lang="en-US" dirty="0"/>
              <a:t>=8)</a:t>
            </a:r>
            <a:endParaRPr lang="en-00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F0FC4-A46F-45C5-9444-502B30D8AB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6" y="3618854"/>
            <a:ext cx="6268953" cy="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6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794B-B9B2-431D-B7A6-933771F2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Show video sample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10F-E57B-459D-8B0C-F3185E5E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example, a number of neighbors are given to each pedestrian.</a:t>
            </a:r>
          </a:p>
          <a:p>
            <a:pPr marL="0" indent="0">
              <a:buNone/>
            </a:pPr>
            <a:r>
              <a:rPr lang="en-US" dirty="0"/>
              <a:t>The decision is re-computed every 15 frames.</a:t>
            </a:r>
          </a:p>
          <a:p>
            <a:pPr marL="0" indent="0">
              <a:buNone/>
            </a:pPr>
            <a:r>
              <a:rPr lang="en-US" dirty="0"/>
              <a:t>The condition is: only Euclidean distance &lt; 100 for 8 frames at least.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 action="ppaction://hlinkfile"/>
            </a:endParaRPr>
          </a:p>
          <a:p>
            <a:pPr marL="0" indent="0">
              <a:buNone/>
            </a:pPr>
            <a:endParaRPr lang="en-US" dirty="0">
              <a:hlinkClick r:id="rId2" action="ppaction://hlinkfile"/>
            </a:endParaRPr>
          </a:p>
          <a:p>
            <a:pPr marL="0" indent="0">
              <a:buNone/>
            </a:pPr>
            <a:endParaRPr lang="en-US" dirty="0">
              <a:hlinkClick r:id="rId2" action="ppaction://hlinkfile"/>
            </a:endParaRP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Click to watch the video </a:t>
            </a:r>
            <a:endParaRPr lang="en-001" dirty="0"/>
          </a:p>
        </p:txBody>
      </p:sp>
      <p:pic>
        <p:nvPicPr>
          <p:cNvPr id="5" name="Graphic 4" descr="Clapper board">
            <a:hlinkClick r:id="rId2" action="ppaction://hlinkfile"/>
            <a:extLst>
              <a:ext uri="{FF2B5EF4-FFF2-40B4-BE49-F238E27FC236}">
                <a16:creationId xmlns:a16="http://schemas.microsoft.com/office/drawing/2014/main" id="{DA3F27F3-EDB8-4CB7-990A-6FEB4565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9191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7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E53-7723-4CCB-ABFF-4F1E1567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Compute a score related to the pedestrian movement 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2AF7-9F05-4777-9EA5-66A22E51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43" y="2506662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 examine the only velocity term</a:t>
            </a:r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77488-850D-4EDB-8449-F0ECC1BAE7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63" y="2016219"/>
            <a:ext cx="4569600" cy="371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33545-8161-4E91-AD1B-0ABD1E6758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15" y="3277381"/>
            <a:ext cx="3750095" cy="3032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3C2A8A-5119-498A-9920-8D6AEE6CE355}"/>
              </a:ext>
            </a:extLst>
          </p:cNvPr>
          <p:cNvSpPr/>
          <p:nvPr/>
        </p:nvSpPr>
        <p:spPr>
          <a:xfrm>
            <a:off x="1442086" y="4312999"/>
            <a:ext cx="373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6" action="ppaction://hlinkfile"/>
              </a:rPr>
              <a:t>Click to watch the video </a:t>
            </a:r>
            <a:endParaRPr lang="en-001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76D444-D189-4703-ACD5-AB2B649D341E}"/>
              </a:ext>
            </a:extLst>
          </p:cNvPr>
          <p:cNvSpPr txBox="1">
            <a:spLocks/>
          </p:cNvSpPr>
          <p:nvPr/>
        </p:nvSpPr>
        <p:spPr>
          <a:xfrm>
            <a:off x="981723" y="5002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this video, only 6 persons are selected (4 are stopping and 2 are moving).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We note that instance velocity does not change smoothly.</a:t>
            </a:r>
            <a:endParaRPr lang="en-00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1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C436-DA98-49A1-AD2C-4C98BE12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Results analysis</a:t>
            </a:r>
            <a:endParaRPr lang="en-001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E9A3-E88D-416C-AB04-15891BB5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672177"/>
            <a:ext cx="4033512" cy="3941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zooming a small region for only two trajectories,</a:t>
            </a:r>
          </a:p>
          <a:p>
            <a:pPr marL="0" indent="0">
              <a:buNone/>
            </a:pPr>
            <a:r>
              <a:rPr lang="en-US" dirty="0"/>
              <a:t>We note that the displacement from one frame to another is not in one direction but have some randomness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398-7096-4CBA-BD18-D42EA1309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1" t="10682" r="30421" b="36068"/>
          <a:stretch/>
        </p:blipFill>
        <p:spPr>
          <a:xfrm>
            <a:off x="5075900" y="2506290"/>
            <a:ext cx="3231472" cy="3941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E4BFF-A545-40B7-B818-0A8F5E979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1" t="5410" r="31182" b="8935"/>
          <a:stretch/>
        </p:blipFill>
        <p:spPr>
          <a:xfrm>
            <a:off x="8482985" y="2506290"/>
            <a:ext cx="2689664" cy="29828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80BEF7-EAE1-4168-84F9-DE803AB99017}"/>
              </a:ext>
            </a:extLst>
          </p:cNvPr>
          <p:cNvSpPr/>
          <p:nvPr/>
        </p:nvSpPr>
        <p:spPr>
          <a:xfrm>
            <a:off x="6391096" y="5640630"/>
            <a:ext cx="372863" cy="341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F2E18B-A6BF-4FCB-9D44-BC1FC9E5AB18}"/>
              </a:ext>
            </a:extLst>
          </p:cNvPr>
          <p:cNvSpPr txBox="1">
            <a:spLocks/>
          </p:cNvSpPr>
          <p:nvPr/>
        </p:nvSpPr>
        <p:spPr>
          <a:xfrm>
            <a:off x="866775" y="1438184"/>
            <a:ext cx="10515600" cy="1233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Now we will analyze results to know why abrupt changes occur in velocity.</a:t>
            </a:r>
          </a:p>
          <a:p>
            <a:pPr marL="0" indent="0">
              <a:buNone/>
            </a:pPr>
            <a:r>
              <a:rPr lang="en-US" dirty="0"/>
              <a:t>I note that the detection of pedestrian positions does not change smoothly.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For example: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9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606.299"/>
  <p:tag name="LATEXADDIN" val="\documentclass{article}&#10;\usepackage{amsmath}&#10;\pagestyle{empty}&#10;\begin{document}&#10;&#10;&#10;$&#10;S_i= W_N N_{nigh}\cdot exp(-v_i/W_v)&#10;$&#10;&#10;\end{document}"/>
  <p:tag name="IGUANATEXSIZE" val="2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085.114"/>
  <p:tag name="LATEXADDIN" val="\documentclass{article}&#10;\usepackage{amsmath}&#10;\pagestyle{empty}&#10;\begin{document}&#10;&#10;%\begin{equation} &#10;$ D^t(i,j)=\sqrt{(x_i-x_j)^2+(y_i-y_j)^2}, \,$&#10;$ t\in common frames$&#10;%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606.299"/>
  <p:tag name="LATEXADDIN" val="\documentclass{article}&#10;\usepackage{amsmath}&#10;\pagestyle{empty}&#10;\begin{document}&#10;&#10;&#10;$&#10;S_i= W_N N_{nigh}\cdot exp(-v_i/W_v)&#10;$&#10;&#10;\end{document}"/>
  <p:tag name="IGUANATEXSIZE" val="2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845.519"/>
  <p:tag name="LATEXADDIN" val="\documentclass{article}&#10;\usepackage{amsmath}&#10;\pagestyle{empty}&#10;\begin{document}&#10;&#10;%\begin{equation} &#10;$ v_t=\sqrt{(x_{t+1}-x_t)^2+(y_{t+1}-y_t)^2}$&#10;%\end{equation}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606.299"/>
  <p:tag name="LATEXADDIN" val="\documentclass{article}&#10;\usepackage{amsmath}&#10;\pagestyle{empty}&#10;\begin{document}&#10;&#10;&#10;$&#10;S_i= W_N N_{nigh}\cdot exp(-v_i/W_v)&#10;$&#10;&#10;\end{document}"/>
  <p:tag name="IGUANATEXSIZE" val="2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047.244"/>
  <p:tag name="LATEXADDIN" val="\documentclass{article}&#10;\usepackage{amsmath}&#10;\pagestyle{empty}&#10;\begin{document}&#10;&#10;&#10;$&#10;S_i= exp(-W_N/N_{nigh}) \cdot exp(-v_i/W_v)&#10;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724</Words>
  <Application>Microsoft Office PowerPoint</Application>
  <PresentationFormat>Widescreen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Times New Roman</vt:lpstr>
      <vt:lpstr>Office Theme</vt:lpstr>
      <vt:lpstr>Nigiwai detection</vt:lpstr>
      <vt:lpstr>Dataset </vt:lpstr>
      <vt:lpstr>Nigiwai detection</vt:lpstr>
      <vt:lpstr>Create a score for each pedestrian</vt:lpstr>
      <vt:lpstr>Compute number of neighbors</vt:lpstr>
      <vt:lpstr>Compute number of neighbor (Euclidean distance )</vt:lpstr>
      <vt:lpstr>Show video sample</vt:lpstr>
      <vt:lpstr>Compute a score related to the pedestrian movement </vt:lpstr>
      <vt:lpstr>Results analysis</vt:lpstr>
      <vt:lpstr>Example2: Static group</vt:lpstr>
      <vt:lpstr>Compute a score related to the pedestrian movement </vt:lpstr>
      <vt:lpstr>PowerPoint Presentation</vt:lpstr>
      <vt:lpstr>Giving a dynamic score for each region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emsr549@outlook.jp</dc:creator>
  <cp:lastModifiedBy>EMSR-405</cp:lastModifiedBy>
  <cp:revision>58</cp:revision>
  <dcterms:created xsi:type="dcterms:W3CDTF">2020-04-10T11:53:53Z</dcterms:created>
  <dcterms:modified xsi:type="dcterms:W3CDTF">2020-04-27T17:23:00Z</dcterms:modified>
</cp:coreProperties>
</file>