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65" r:id="rId2"/>
    <p:sldId id="267" r:id="rId3"/>
    <p:sldId id="256" r:id="rId4"/>
    <p:sldId id="261" r:id="rId5"/>
    <p:sldId id="262" r:id="rId6"/>
    <p:sldId id="257" r:id="rId7"/>
    <p:sldId id="258" r:id="rId8"/>
    <p:sldId id="263" r:id="rId9"/>
    <p:sldId id="264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9" autoAdjust="0"/>
    <p:restoredTop sz="94660"/>
  </p:normalViewPr>
  <p:slideViewPr>
    <p:cSldViewPr>
      <p:cViewPr varScale="1">
        <p:scale>
          <a:sx n="78" d="100"/>
          <a:sy n="78" d="100"/>
        </p:scale>
        <p:origin x="-20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ADBC4376-C3DE-4B1D-AA9F-C7298BE814A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A57CD7A-9456-475D-B4AA-1DE72608A7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077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7CD7A-9456-475D-B4AA-1DE72608A780}" type="slidenum">
              <a:rPr lang="he-IL" smtClean="0"/>
              <a:t>7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24652-B047-4066-943C-BED71DEDE269}" type="datetimeFigureOut">
              <a:rPr lang="he-IL" smtClean="0"/>
              <a:t>י"ב/סיון/תשע"ג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3C503-2141-460C-85CB-84234336FB93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wmf"/><Relationship Id="rId5" Type="http://schemas.openxmlformats.org/officeDocument/2006/relationships/image" Target="../media/image12.png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1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85852" y="5805161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929324" y="201894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Picture 5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214478" y="375873"/>
            <a:ext cx="1053790" cy="78123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-32" y="2661889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285720" y="-52755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9" name="TextBox 8"/>
          <p:cNvSpPr txBox="1"/>
          <p:nvPr/>
        </p:nvSpPr>
        <p:spPr>
          <a:xfrm>
            <a:off x="428596" y="518749"/>
            <a:ext cx="684803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1385293" y="161559"/>
            <a:ext cx="98296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r>
              <a:rPr lang="en-US" sz="1100" dirty="0" smtClean="0"/>
              <a:t> </a:t>
            </a:r>
          </a:p>
          <a:p>
            <a:pPr algn="ctr" rtl="0"/>
            <a:r>
              <a:rPr lang="en-US" sz="1100" dirty="0" smtClean="0"/>
              <a:t>Decoder</a:t>
            </a:r>
            <a:endParaRPr lang="he-IL" sz="1100" dirty="0"/>
          </a:p>
        </p:txBody>
      </p:sp>
      <p:cxnSp>
        <p:nvCxnSpPr>
          <p:cNvPr id="11" name="Elbow Connector 10"/>
          <p:cNvCxnSpPr>
            <a:stCxn id="9" idx="3"/>
            <a:endCxn id="10" idx="1"/>
          </p:cNvCxnSpPr>
          <p:nvPr/>
        </p:nvCxnSpPr>
        <p:spPr>
          <a:xfrm flipV="1">
            <a:off x="1113399" y="377003"/>
            <a:ext cx="271894" cy="272551"/>
          </a:xfrm>
          <a:prstGeom prst="bentConnector3">
            <a:avLst>
              <a:gd name="adj1" fmla="val 2898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9" idx="1"/>
          </p:cNvCxnSpPr>
          <p:nvPr/>
        </p:nvCxnSpPr>
        <p:spPr>
          <a:xfrm flipV="1">
            <a:off x="-285784" y="649554"/>
            <a:ext cx="714380" cy="15494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28728" y="5948037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71604" y="5568822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-32" y="1609857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6" name="Elbow Connector 15"/>
          <p:cNvCxnSpPr>
            <a:stCxn id="19" idx="2"/>
            <a:endCxn id="14" idx="0"/>
          </p:cNvCxnSpPr>
          <p:nvPr/>
        </p:nvCxnSpPr>
        <p:spPr>
          <a:xfrm rot="5400000">
            <a:off x="1564758" y="4990471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3"/>
          <p:cNvSpPr txBox="1"/>
          <p:nvPr/>
        </p:nvSpPr>
        <p:spPr>
          <a:xfrm>
            <a:off x="857224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2995925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3042" y="3996057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20" name="Shape 21"/>
          <p:cNvCxnSpPr>
            <a:endCxn id="19" idx="1"/>
          </p:cNvCxnSpPr>
          <p:nvPr/>
        </p:nvCxnSpPr>
        <p:spPr>
          <a:xfrm rot="16200000" flipH="1">
            <a:off x="1238062" y="3852687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hape 22"/>
          <p:cNvCxnSpPr>
            <a:stCxn id="49" idx="2"/>
            <a:endCxn id="19" idx="3"/>
          </p:cNvCxnSpPr>
          <p:nvPr/>
        </p:nvCxnSpPr>
        <p:spPr>
          <a:xfrm rot="5400000">
            <a:off x="2518034" y="3858599"/>
            <a:ext cx="52420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5400000">
            <a:off x="3547161" y="325809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23" name="Elbow Connector 22"/>
          <p:cNvCxnSpPr>
            <a:stCxn id="18" idx="3"/>
            <a:endCxn id="22" idx="2"/>
          </p:cNvCxnSpPr>
          <p:nvPr/>
        </p:nvCxnSpPr>
        <p:spPr>
          <a:xfrm>
            <a:off x="3428992" y="3257535"/>
            <a:ext cx="428628" cy="1544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500694" y="-267069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25" name="TextBox 24"/>
          <p:cNvSpPr txBox="1"/>
          <p:nvPr/>
        </p:nvSpPr>
        <p:spPr>
          <a:xfrm>
            <a:off x="5929322" y="161559"/>
            <a:ext cx="950901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ctr" rtl="0"/>
            <a:r>
              <a:rPr lang="en-US" sz="1100" dirty="0" err="1" smtClean="0"/>
              <a:t>MessagePack</a:t>
            </a:r>
            <a:endParaRPr lang="en-US" sz="1100" dirty="0" smtClean="0"/>
          </a:p>
          <a:p>
            <a:pPr algn="ctr" rtl="0"/>
            <a:r>
              <a:rPr lang="en-US" sz="1100" dirty="0" smtClean="0"/>
              <a:t>Encoder</a:t>
            </a:r>
            <a:endParaRPr lang="he-IL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266036" y="447311"/>
            <a:ext cx="733244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27" name="Elbow Connector 26"/>
          <p:cNvCxnSpPr>
            <a:stCxn id="25" idx="3"/>
            <a:endCxn id="26" idx="1"/>
          </p:cNvCxnSpPr>
          <p:nvPr/>
        </p:nvCxnSpPr>
        <p:spPr>
          <a:xfrm>
            <a:off x="6880223" y="377003"/>
            <a:ext cx="1385813" cy="20111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715008" y="101881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29" name="Elbow Connector 140"/>
          <p:cNvCxnSpPr>
            <a:stCxn id="24" idx="3"/>
            <a:endCxn id="6" idx="1"/>
          </p:cNvCxnSpPr>
          <p:nvPr/>
        </p:nvCxnSpPr>
        <p:spPr>
          <a:xfrm flipH="1">
            <a:off x="-1214478" y="411592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14480" y="99679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1" name="Elbow Connector 30"/>
          <p:cNvCxnSpPr>
            <a:stCxn id="10" idx="2"/>
            <a:endCxn id="30" idx="0"/>
          </p:cNvCxnSpPr>
          <p:nvPr/>
        </p:nvCxnSpPr>
        <p:spPr>
          <a:xfrm rot="16200000" flipH="1">
            <a:off x="1825628" y="643591"/>
            <a:ext cx="404344" cy="30205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200000">
            <a:off x="4975922" y="54345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3" name="Elbow Connector 32"/>
          <p:cNvCxnSpPr>
            <a:stCxn id="28" idx="0"/>
            <a:endCxn id="25" idx="2"/>
          </p:cNvCxnSpPr>
          <p:nvPr/>
        </p:nvCxnSpPr>
        <p:spPr>
          <a:xfrm rot="5400000" flipH="1" flipV="1">
            <a:off x="6078880" y="692922"/>
            <a:ext cx="426369" cy="2254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2" idx="0"/>
            <a:endCxn id="62" idx="0"/>
          </p:cNvCxnSpPr>
          <p:nvPr/>
        </p:nvCxnSpPr>
        <p:spPr>
          <a:xfrm rot="10800000" flipV="1">
            <a:off x="4081231" y="697345"/>
            <a:ext cx="1205150" cy="89297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endCxn id="64" idx="0"/>
          </p:cNvCxnSpPr>
          <p:nvPr/>
        </p:nvCxnSpPr>
        <p:spPr>
          <a:xfrm flipV="1">
            <a:off x="5929326" y="2804764"/>
            <a:ext cx="1115334" cy="285754"/>
          </a:xfrm>
          <a:prstGeom prst="bentConnector4">
            <a:avLst>
              <a:gd name="adj1" fmla="val 16013"/>
              <a:gd name="adj2" fmla="val 179999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16200000">
            <a:off x="5404552" y="28294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37" name="Elbow Connector 36"/>
          <p:cNvCxnSpPr>
            <a:stCxn id="66" idx="3"/>
            <a:endCxn id="70" idx="1"/>
          </p:cNvCxnSpPr>
          <p:nvPr/>
        </p:nvCxnSpPr>
        <p:spPr>
          <a:xfrm flipV="1">
            <a:off x="7500960" y="3352126"/>
            <a:ext cx="571504" cy="5285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57356" y="244757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39" name="Shape 208"/>
          <p:cNvCxnSpPr>
            <a:stCxn id="38" idx="2"/>
          </p:cNvCxnSpPr>
          <p:nvPr/>
        </p:nvCxnSpPr>
        <p:spPr>
          <a:xfrm rot="5400000">
            <a:off x="1719211" y="2393432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14480" y="2447575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41" name="Oval 40"/>
          <p:cNvSpPr/>
          <p:nvPr/>
        </p:nvSpPr>
        <p:spPr>
          <a:xfrm>
            <a:off x="3929058" y="3733459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42" name="Oval 41"/>
          <p:cNvSpPr/>
          <p:nvPr/>
        </p:nvSpPr>
        <p:spPr>
          <a:xfrm>
            <a:off x="2357422" y="544797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43" name="Oval 42"/>
          <p:cNvSpPr/>
          <p:nvPr/>
        </p:nvSpPr>
        <p:spPr>
          <a:xfrm>
            <a:off x="257173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44" name="Oval 43"/>
          <p:cNvSpPr/>
          <p:nvPr/>
        </p:nvSpPr>
        <p:spPr>
          <a:xfrm>
            <a:off x="5761742" y="327311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45" name="Oval 44"/>
          <p:cNvSpPr/>
          <p:nvPr/>
        </p:nvSpPr>
        <p:spPr>
          <a:xfrm>
            <a:off x="5143504" y="1090253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46" name="Oval 45"/>
          <p:cNvSpPr/>
          <p:nvPr/>
        </p:nvSpPr>
        <p:spPr>
          <a:xfrm>
            <a:off x="6500826" y="116169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47" name="Elbow Connector 46"/>
          <p:cNvCxnSpPr>
            <a:stCxn id="64" idx="2"/>
            <a:endCxn id="66" idx="0"/>
          </p:cNvCxnSpPr>
          <p:nvPr/>
        </p:nvCxnSpPr>
        <p:spPr>
          <a:xfrm rot="5400000">
            <a:off x="6651893" y="3349443"/>
            <a:ext cx="598893" cy="1866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95186" y="3543287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49" name="TextBox 48"/>
          <p:cNvSpPr txBox="1"/>
          <p:nvPr/>
        </p:nvSpPr>
        <p:spPr>
          <a:xfrm>
            <a:off x="2643174" y="3471849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50" name="Oval 49"/>
          <p:cNvSpPr/>
          <p:nvPr/>
        </p:nvSpPr>
        <p:spPr>
          <a:xfrm>
            <a:off x="3071802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28926" y="40001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2" name="Elbow Connector 51"/>
          <p:cNvCxnSpPr>
            <a:stCxn id="51" idx="1"/>
            <a:endCxn id="10" idx="3"/>
          </p:cNvCxnSpPr>
          <p:nvPr/>
        </p:nvCxnSpPr>
        <p:spPr>
          <a:xfrm rot="10800000">
            <a:off x="2368254" y="377004"/>
            <a:ext cx="560672" cy="15381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794751" y="42825"/>
            <a:ext cx="777777" cy="2616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54" name="Elbow Connector 53"/>
          <p:cNvCxnSpPr>
            <a:stCxn id="53" idx="1"/>
            <a:endCxn id="25" idx="0"/>
          </p:cNvCxnSpPr>
          <p:nvPr/>
        </p:nvCxnSpPr>
        <p:spPr>
          <a:xfrm rot="10800000">
            <a:off x="6404773" y="161560"/>
            <a:ext cx="1389978" cy="12071"/>
          </a:xfrm>
          <a:prstGeom prst="bentConnector4">
            <a:avLst>
              <a:gd name="adj1" fmla="val 32897"/>
              <a:gd name="adj2" fmla="val 199379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5720" y="-324189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56" name="Rounded Rectangle 55"/>
          <p:cNvSpPr/>
          <p:nvPr/>
        </p:nvSpPr>
        <p:spPr>
          <a:xfrm>
            <a:off x="7786710" y="-538527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57" name="Rounded Rectangle 56"/>
          <p:cNvSpPr/>
          <p:nvPr/>
        </p:nvSpPr>
        <p:spPr>
          <a:xfrm>
            <a:off x="7786712" y="1876070"/>
            <a:ext cx="1428760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58" name="Rounded Rectangle 57"/>
          <p:cNvSpPr/>
          <p:nvPr/>
        </p:nvSpPr>
        <p:spPr>
          <a:xfrm>
            <a:off x="-71470" y="4662153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59" name="TextBox 58"/>
          <p:cNvSpPr txBox="1"/>
          <p:nvPr/>
        </p:nvSpPr>
        <p:spPr>
          <a:xfrm>
            <a:off x="6715142" y="171116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60" name="Oval 59"/>
          <p:cNvSpPr/>
          <p:nvPr/>
        </p:nvSpPr>
        <p:spPr>
          <a:xfrm>
            <a:off x="6715693" y="18275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500430" y="1590319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63" name="Oval 62"/>
          <p:cNvSpPr/>
          <p:nvPr/>
        </p:nvSpPr>
        <p:spPr>
          <a:xfrm>
            <a:off x="1000100" y="3662021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6286513" y="2804764"/>
            <a:ext cx="151629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smtClean="0"/>
              <a:t>Pixel Manger</a:t>
            </a:r>
            <a:endParaRPr lang="he-IL" sz="1600" dirty="0"/>
          </a:p>
        </p:txBody>
      </p:sp>
      <p:grpSp>
        <p:nvGrpSpPr>
          <p:cNvPr id="65" name="Group 64"/>
          <p:cNvGrpSpPr/>
          <p:nvPr/>
        </p:nvGrpSpPr>
        <p:grpSpPr>
          <a:xfrm>
            <a:off x="6215076" y="3733458"/>
            <a:ext cx="1285884" cy="285752"/>
            <a:chOff x="5357818" y="6286520"/>
            <a:chExt cx="1285884" cy="285752"/>
          </a:xfrm>
        </p:grpSpPr>
        <p:sp>
          <p:nvSpPr>
            <p:cNvPr id="66" name="TextBox 65"/>
            <p:cNvSpPr txBox="1"/>
            <p:nvPr/>
          </p:nvSpPr>
          <p:spPr>
            <a:xfrm>
              <a:off x="5357818" y="6295273"/>
              <a:ext cx="1285884" cy="2769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Dual </a:t>
              </a:r>
              <a:r>
                <a:rPr lang="en-US" sz="1200" dirty="0" err="1" smtClean="0"/>
                <a:t>Clk</a:t>
              </a:r>
              <a:r>
                <a:rPr lang="en-US" sz="1200" dirty="0" smtClean="0"/>
                <a:t> FIFO</a:t>
              </a:r>
              <a:endParaRPr lang="he-IL" sz="1200" dirty="0"/>
            </a:p>
          </p:txBody>
        </p:sp>
        <p:sp>
          <p:nvSpPr>
            <p:cNvPr id="67" name="Isosceles Triangle 66"/>
            <p:cNvSpPr/>
            <p:nvPr/>
          </p:nvSpPr>
          <p:spPr>
            <a:xfrm rot="5400000">
              <a:off x="5322099" y="6322239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Isosceles Triangle 67"/>
            <p:cNvSpPr/>
            <p:nvPr/>
          </p:nvSpPr>
          <p:spPr>
            <a:xfrm rot="5400000">
              <a:off x="5322099" y="6465115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72464" y="3090516"/>
            <a:ext cx="714380" cy="523220"/>
            <a:chOff x="8215338" y="5572140"/>
            <a:chExt cx="714380" cy="523220"/>
          </a:xfrm>
        </p:grpSpPr>
        <p:sp>
          <p:nvSpPr>
            <p:cNvPr id="70" name="TextBox 69"/>
            <p:cNvSpPr txBox="1"/>
            <p:nvPr/>
          </p:nvSpPr>
          <p:spPr>
            <a:xfrm>
              <a:off x="8215338" y="5572140"/>
              <a:ext cx="714380" cy="52322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/>
              <a:r>
                <a:rPr lang="en-US" sz="1400" dirty="0" smtClean="0"/>
                <a:t>VESA</a:t>
              </a:r>
            </a:p>
            <a:p>
              <a:pPr algn="ctr"/>
              <a:r>
                <a:rPr lang="en-US" sz="1400" dirty="0" smtClean="0"/>
                <a:t>Ctrl.</a:t>
              </a:r>
              <a:endParaRPr lang="he-IL" sz="1400" dirty="0"/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8179619" y="5893611"/>
              <a:ext cx="214314" cy="14287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215340" y="3876334"/>
            <a:ext cx="714380" cy="338554"/>
            <a:chOff x="6643702" y="2928934"/>
            <a:chExt cx="714380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74" name="Isosceles Triangle 73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6" name="TextBox 7"/>
          <p:cNvSpPr txBox="1"/>
          <p:nvPr/>
        </p:nvSpPr>
        <p:spPr>
          <a:xfrm>
            <a:off x="-1143040" y="1161691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77" name="Elbow Connector 76"/>
          <p:cNvCxnSpPr>
            <a:stCxn id="70" idx="3"/>
            <a:endCxn id="79" idx="1"/>
          </p:cNvCxnSpPr>
          <p:nvPr/>
        </p:nvCxnSpPr>
        <p:spPr>
          <a:xfrm>
            <a:off x="8786844" y="3352126"/>
            <a:ext cx="428090" cy="32166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9001158" y="2804764"/>
            <a:ext cx="928694" cy="1232854"/>
            <a:chOff x="8143900" y="5000636"/>
            <a:chExt cx="928694" cy="1232854"/>
          </a:xfrm>
        </p:grpSpPr>
        <p:pic>
          <p:nvPicPr>
            <p:cNvPr id="79" name="Picture 78" descr="MC900391480.WM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80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81" name="תמונה 21" descr="memory_chip_3.jpg"/>
          <p:cNvPicPr>
            <a:picLocks noChangeAspect="1"/>
          </p:cNvPicPr>
          <p:nvPr/>
        </p:nvPicPr>
        <p:blipFill>
          <a:blip r:embed="rId5" cstate="print">
            <a:lum bright="5000"/>
          </a:blip>
          <a:stretch>
            <a:fillRect/>
          </a:stretch>
        </p:blipFill>
        <p:spPr>
          <a:xfrm>
            <a:off x="-214346" y="5733723"/>
            <a:ext cx="1145071" cy="827424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-285012" y="6272710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83" name="Elbow Connector 82"/>
          <p:cNvCxnSpPr>
            <a:stCxn id="4" idx="1"/>
          </p:cNvCxnSpPr>
          <p:nvPr/>
        </p:nvCxnSpPr>
        <p:spPr>
          <a:xfrm rot="10800000">
            <a:off x="642910" y="6090914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133"/>
          <p:cNvCxnSpPr>
            <a:stCxn id="36" idx="0"/>
          </p:cNvCxnSpPr>
          <p:nvPr/>
        </p:nvCxnSpPr>
        <p:spPr>
          <a:xfrm rot="10800000">
            <a:off x="4643439" y="2180531"/>
            <a:ext cx="1071572" cy="80282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41"/>
          <p:cNvCxnSpPr>
            <a:stCxn id="30" idx="2"/>
          </p:cNvCxnSpPr>
          <p:nvPr/>
        </p:nvCxnSpPr>
        <p:spPr>
          <a:xfrm rot="16200000" flipH="1">
            <a:off x="2661033" y="822360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41"/>
          <p:cNvCxnSpPr>
            <a:stCxn id="38" idx="0"/>
            <a:endCxn id="62" idx="1"/>
          </p:cNvCxnSpPr>
          <p:nvPr/>
        </p:nvCxnSpPr>
        <p:spPr>
          <a:xfrm rot="5400000" flipH="1" flipV="1">
            <a:off x="2644021" y="1591167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41"/>
          <p:cNvCxnSpPr>
            <a:stCxn id="22" idx="0"/>
            <a:endCxn id="62" idx="2"/>
          </p:cNvCxnSpPr>
          <p:nvPr/>
        </p:nvCxnSpPr>
        <p:spPr>
          <a:xfrm flipH="1" flipV="1">
            <a:off x="4081231" y="2236650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41"/>
          <p:cNvCxnSpPr>
            <a:stCxn id="28" idx="2"/>
          </p:cNvCxnSpPr>
          <p:nvPr/>
        </p:nvCxnSpPr>
        <p:spPr>
          <a:xfrm rot="5400000">
            <a:off x="5208096" y="761935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Isosceles Triangle 88"/>
          <p:cNvSpPr/>
          <p:nvPr/>
        </p:nvSpPr>
        <p:spPr>
          <a:xfrm rot="5400000">
            <a:off x="6249127" y="2985027"/>
            <a:ext cx="170625" cy="95851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1" name="Elbow Connector 133"/>
          <p:cNvCxnSpPr>
            <a:stCxn id="59" idx="1"/>
          </p:cNvCxnSpPr>
          <p:nvPr/>
        </p:nvCxnSpPr>
        <p:spPr>
          <a:xfrm rot="10800000" flipV="1">
            <a:off x="4662032" y="1865057"/>
            <a:ext cx="2053111" cy="6968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4867278" y="4554996"/>
            <a:ext cx="3000396" cy="221457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79356" y="5220781"/>
            <a:ext cx="468367" cy="17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16200000">
            <a:off x="4342507" y="5993546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2" name="Elbow Connector 101"/>
          <p:cNvCxnSpPr/>
          <p:nvPr/>
        </p:nvCxnSpPr>
        <p:spPr>
          <a:xfrm rot="5400000" flipH="1" flipV="1">
            <a:off x="6958627" y="5860699"/>
            <a:ext cx="870353" cy="21431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683806" y="5683087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/>
              <a:t>F</a:t>
            </a:r>
            <a:endParaRPr lang="he-IL" sz="1200" dirty="0"/>
          </a:p>
        </p:txBody>
      </p:sp>
      <p:cxnSp>
        <p:nvCxnSpPr>
          <p:cNvPr id="104" name="Elbow Connector 103"/>
          <p:cNvCxnSpPr>
            <a:stCxn id="108" idx="2"/>
          </p:cNvCxnSpPr>
          <p:nvPr/>
        </p:nvCxnSpPr>
        <p:spPr>
          <a:xfrm rot="16200000" flipH="1">
            <a:off x="5579928" y="5337594"/>
            <a:ext cx="469953" cy="322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6884390" y="4314311"/>
            <a:ext cx="1523997" cy="50006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</a:p>
        </p:txBody>
      </p:sp>
      <p:cxnSp>
        <p:nvCxnSpPr>
          <p:cNvPr id="119" name="Elbow Connector 118"/>
          <p:cNvCxnSpPr/>
          <p:nvPr/>
        </p:nvCxnSpPr>
        <p:spPr>
          <a:xfrm rot="10800000" flipV="1">
            <a:off x="4960745" y="6180211"/>
            <a:ext cx="781934" cy="361318"/>
          </a:xfrm>
          <a:prstGeom prst="bentConnector3">
            <a:avLst>
              <a:gd name="adj1" fmla="val 32946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718703" y="5704998"/>
            <a:ext cx="1335579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Biliniar</a:t>
            </a:r>
            <a:r>
              <a:rPr lang="en-US" sz="1600" dirty="0" smtClean="0"/>
              <a:t> </a:t>
            </a:r>
            <a:r>
              <a:rPr lang="en-US" sz="1600" dirty="0" err="1" smtClean="0"/>
              <a:t>Interpulation</a:t>
            </a:r>
            <a:endParaRPr lang="he-IL" sz="16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635656" y="4947905"/>
            <a:ext cx="1087665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Addr</a:t>
            </a:r>
            <a:r>
              <a:rPr lang="en-US" sz="1600" dirty="0" smtClean="0"/>
              <a:t> Calculator</a:t>
            </a:r>
            <a:endParaRPr lang="he-IL" sz="16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437584" y="6403032"/>
            <a:ext cx="1372877" cy="2769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b="1" dirty="0" err="1" smtClean="0">
                <a:solidFill>
                  <a:schemeClr val="tx1"/>
                </a:solidFill>
              </a:rPr>
              <a:t>Param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</a:rPr>
              <a:t>Reg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49" name="Elbow Connector 133"/>
          <p:cNvCxnSpPr>
            <a:stCxn id="101" idx="0"/>
          </p:cNvCxnSpPr>
          <p:nvPr/>
        </p:nvCxnSpPr>
        <p:spPr>
          <a:xfrm rot="10800000">
            <a:off x="4498480" y="2236651"/>
            <a:ext cx="154486" cy="3910785"/>
          </a:xfrm>
          <a:prstGeom prst="bentConnector4">
            <a:avLst>
              <a:gd name="adj1" fmla="val 147975"/>
              <a:gd name="adj2" fmla="val 27124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33"/>
          <p:cNvCxnSpPr>
            <a:stCxn id="127" idx="1"/>
          </p:cNvCxnSpPr>
          <p:nvPr/>
        </p:nvCxnSpPr>
        <p:spPr>
          <a:xfrm rot="10800000">
            <a:off x="4643440" y="2236652"/>
            <a:ext cx="1119437" cy="223414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762876" y="431690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6" name="Oval 105"/>
          <p:cNvSpPr/>
          <p:nvPr/>
        </p:nvSpPr>
        <p:spPr>
          <a:xfrm>
            <a:off x="6477963" y="441036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6</a:t>
            </a:r>
            <a:endParaRPr lang="he-IL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071874" y="4678997"/>
            <a:ext cx="1163752" cy="58477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600" dirty="0" err="1" smtClean="0"/>
              <a:t>ImgMan</a:t>
            </a:r>
            <a:r>
              <a:rPr lang="en-US" sz="1600" dirty="0" smtClean="0"/>
              <a:t> Manger</a:t>
            </a:r>
            <a:endParaRPr lang="he-IL" sz="1600" dirty="0"/>
          </a:p>
        </p:txBody>
      </p:sp>
      <p:cxnSp>
        <p:nvCxnSpPr>
          <p:cNvPr id="110" name="Elbow Connector 109"/>
          <p:cNvCxnSpPr>
            <a:endCxn id="101" idx="2"/>
          </p:cNvCxnSpPr>
          <p:nvPr/>
        </p:nvCxnSpPr>
        <p:spPr>
          <a:xfrm rot="5400000">
            <a:off x="4681732" y="5542785"/>
            <a:ext cx="883661" cy="3256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94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sp>
        <p:nvSpPr>
          <p:cNvPr id="52" name="TextBox 51"/>
          <p:cNvSpPr txBox="1"/>
          <p:nvPr/>
        </p:nvSpPr>
        <p:spPr>
          <a:xfrm rot="16200000">
            <a:off x="7478939" y="3454216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sp>
        <p:nvSpPr>
          <p:cNvPr id="53" name="Rectangle 52"/>
          <p:cNvSpPr/>
          <p:nvPr/>
        </p:nvSpPr>
        <p:spPr>
          <a:xfrm>
            <a:off x="-71470" y="2571744"/>
            <a:ext cx="392909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Rectangle 53"/>
          <p:cNvSpPr/>
          <p:nvPr/>
        </p:nvSpPr>
        <p:spPr>
          <a:xfrm>
            <a:off x="214282" y="-142900"/>
            <a:ext cx="3571900" cy="114300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55" name="TextBox 54"/>
          <p:cNvSpPr txBox="1"/>
          <p:nvPr/>
        </p:nvSpPr>
        <p:spPr>
          <a:xfrm>
            <a:off x="676184" y="410745"/>
            <a:ext cx="684803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UART RX</a:t>
            </a:r>
            <a:endParaRPr lang="he-IL" sz="1100" dirty="0"/>
          </a:p>
        </p:txBody>
      </p:sp>
      <p:sp>
        <p:nvSpPr>
          <p:cNvPr id="56" name="TextBox 55"/>
          <p:cNvSpPr txBox="1"/>
          <p:nvPr/>
        </p:nvSpPr>
        <p:spPr>
          <a:xfrm>
            <a:off x="1887724" y="410745"/>
            <a:ext cx="625491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Dec</a:t>
            </a:r>
            <a:endParaRPr lang="he-IL" sz="1100" dirty="0"/>
          </a:p>
        </p:txBody>
      </p:sp>
      <p:cxnSp>
        <p:nvCxnSpPr>
          <p:cNvPr id="57" name="Elbow Connector 56"/>
          <p:cNvCxnSpPr>
            <a:stCxn id="55" idx="3"/>
            <a:endCxn id="56" idx="1"/>
          </p:cNvCxnSpPr>
          <p:nvPr/>
        </p:nvCxnSpPr>
        <p:spPr>
          <a:xfrm>
            <a:off x="1360987" y="541550"/>
            <a:ext cx="52673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79624" y="410745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RAM 1</a:t>
            </a:r>
            <a:endParaRPr lang="he-IL" sz="1100" dirty="0"/>
          </a:p>
        </p:txBody>
      </p:sp>
      <p:cxnSp>
        <p:nvCxnSpPr>
          <p:cNvPr id="59" name="Elbow Connector 58"/>
          <p:cNvCxnSpPr>
            <a:stCxn id="56" idx="3"/>
            <a:endCxn id="58" idx="1"/>
          </p:cNvCxnSpPr>
          <p:nvPr/>
        </p:nvCxnSpPr>
        <p:spPr>
          <a:xfrm>
            <a:off x="2513215" y="541550"/>
            <a:ext cx="466409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4" idx="1"/>
          </p:cNvCxnSpPr>
          <p:nvPr/>
        </p:nvCxnSpPr>
        <p:spPr>
          <a:xfrm flipV="1">
            <a:off x="-357222" y="428604"/>
            <a:ext cx="571504" cy="214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14414" y="5478677"/>
            <a:ext cx="1428760" cy="1165033"/>
            <a:chOff x="1214414" y="5478677"/>
            <a:chExt cx="1428760" cy="1165033"/>
          </a:xfrm>
        </p:grpSpPr>
        <p:grpSp>
          <p:nvGrpSpPr>
            <p:cNvPr id="62" name="Group 61"/>
            <p:cNvGrpSpPr/>
            <p:nvPr/>
          </p:nvGrpSpPr>
          <p:grpSpPr>
            <a:xfrm>
              <a:off x="1214414" y="5715016"/>
              <a:ext cx="1428760" cy="928694"/>
              <a:chOff x="6929454" y="5214950"/>
              <a:chExt cx="1428760" cy="928694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7072330" y="5357826"/>
                <a:ext cx="1214446" cy="64633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dirty="0" smtClean="0"/>
                  <a:t>SDRAM Controller</a:t>
                </a:r>
                <a:endParaRPr lang="he-IL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929454" y="5214950"/>
                <a:ext cx="1428760" cy="928694"/>
              </a:xfrm>
              <a:prstGeom prst="rect">
                <a:avLst/>
              </a:prstGeom>
              <a:solidFill>
                <a:schemeClr val="accent1">
                  <a:alpha val="19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1500166" y="5478677"/>
              <a:ext cx="928694" cy="307777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1">
              <a:spAutoFit/>
            </a:bodyPr>
            <a:lstStyle/>
            <a:p>
              <a:pPr algn="ctr" rtl="0"/>
              <a:r>
                <a:rPr lang="en-US" sz="1400" dirty="0" smtClean="0"/>
                <a:t>WBS</a:t>
              </a:r>
              <a:endParaRPr lang="he-IL" sz="1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-157951" y="6830868"/>
            <a:ext cx="1601721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050" b="1" u="sng" dirty="0" smtClean="0"/>
              <a:t>WBM</a:t>
            </a:r>
            <a:r>
              <a:rPr lang="en-US" sz="1050" b="1" dirty="0" smtClean="0"/>
              <a:t> </a:t>
            </a:r>
            <a:r>
              <a:rPr lang="en-US" sz="1050" dirty="0" smtClean="0"/>
              <a:t>– Wishbone Master</a:t>
            </a:r>
          </a:p>
          <a:p>
            <a:pPr algn="l"/>
            <a:r>
              <a:rPr lang="en-US" sz="1050" b="1" u="sng" dirty="0" smtClean="0"/>
              <a:t>WBS</a:t>
            </a:r>
            <a:r>
              <a:rPr lang="en-US" sz="1050" dirty="0" smtClean="0"/>
              <a:t> – Wishbone Slave</a:t>
            </a:r>
            <a:endParaRPr lang="he-IL" sz="1050" dirty="0"/>
          </a:p>
        </p:txBody>
      </p:sp>
      <p:cxnSp>
        <p:nvCxnSpPr>
          <p:cNvPr id="67" name="Elbow Connector 66"/>
          <p:cNvCxnSpPr>
            <a:stCxn id="70" idx="2"/>
            <a:endCxn id="63" idx="0"/>
          </p:cNvCxnSpPr>
          <p:nvPr/>
        </p:nvCxnSpPr>
        <p:spPr>
          <a:xfrm rot="5400000">
            <a:off x="1493320" y="4900326"/>
            <a:ext cx="1049545" cy="107157"/>
          </a:xfrm>
          <a:prstGeom prst="bentConnector3">
            <a:avLst>
              <a:gd name="adj1" fmla="val 63613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85786" y="2905780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</a:t>
            </a:r>
            <a:r>
              <a:rPr lang="en-US" sz="1400" dirty="0" err="1" smtClean="0"/>
              <a:t>Wr</a:t>
            </a:r>
            <a:endParaRPr lang="he-IL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57422" y="2786058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err="1" smtClean="0"/>
              <a:t>Mem</a:t>
            </a:r>
            <a:r>
              <a:rPr lang="en-US" sz="1400" dirty="0" smtClean="0"/>
              <a:t> Ctrl Rd</a:t>
            </a:r>
            <a:endParaRPr lang="he-IL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1571604" y="3905912"/>
            <a:ext cx="10001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SDRAM Arbiter</a:t>
            </a:r>
            <a:endParaRPr lang="he-IL" sz="1400" dirty="0"/>
          </a:p>
        </p:txBody>
      </p:sp>
      <p:cxnSp>
        <p:nvCxnSpPr>
          <p:cNvPr id="71" name="Shape 19"/>
          <p:cNvCxnSpPr>
            <a:endCxn id="70" idx="1"/>
          </p:cNvCxnSpPr>
          <p:nvPr/>
        </p:nvCxnSpPr>
        <p:spPr>
          <a:xfrm rot="16200000" flipH="1">
            <a:off x="1166624" y="3762542"/>
            <a:ext cx="524208" cy="28575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hape 20"/>
          <p:cNvCxnSpPr>
            <a:stCxn id="127" idx="2"/>
            <a:endCxn id="70" idx="3"/>
          </p:cNvCxnSpPr>
          <p:nvPr/>
        </p:nvCxnSpPr>
        <p:spPr>
          <a:xfrm rot="5400000">
            <a:off x="2398806" y="3720664"/>
            <a:ext cx="619788" cy="2739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5400000">
            <a:off x="3475723" y="3025079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74" name="Elbow Connector 73"/>
          <p:cNvCxnSpPr>
            <a:stCxn id="69" idx="3"/>
            <a:endCxn id="73" idx="2"/>
          </p:cNvCxnSpPr>
          <p:nvPr/>
        </p:nvCxnSpPr>
        <p:spPr>
          <a:xfrm>
            <a:off x="3357554" y="3047668"/>
            <a:ext cx="428628" cy="131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429256" y="-357214"/>
            <a:ext cx="3571900" cy="135732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100"/>
          </a:p>
        </p:txBody>
      </p:sp>
      <p:sp>
        <p:nvSpPr>
          <p:cNvPr id="76" name="TextBox 75"/>
          <p:cNvSpPr txBox="1"/>
          <p:nvPr/>
        </p:nvSpPr>
        <p:spPr>
          <a:xfrm>
            <a:off x="6008179" y="357166"/>
            <a:ext cx="56778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RAM 2</a:t>
            </a:r>
            <a:endParaRPr lang="he-IL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7117126" y="357166"/>
            <a:ext cx="611065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smtClean="0"/>
              <a:t>MP Enc</a:t>
            </a:r>
            <a:endParaRPr lang="he-IL" sz="1100" dirty="0"/>
          </a:p>
        </p:txBody>
      </p:sp>
      <p:cxnSp>
        <p:nvCxnSpPr>
          <p:cNvPr id="78" name="Elbow Connector 77"/>
          <p:cNvCxnSpPr>
            <a:stCxn id="76" idx="3"/>
            <a:endCxn id="77" idx="1"/>
          </p:cNvCxnSpPr>
          <p:nvPr/>
        </p:nvCxnSpPr>
        <p:spPr>
          <a:xfrm>
            <a:off x="6575963" y="487971"/>
            <a:ext cx="54116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194598" y="357166"/>
            <a:ext cx="733244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UART TX</a:t>
            </a:r>
            <a:endParaRPr lang="he-IL" sz="1100" dirty="0"/>
          </a:p>
        </p:txBody>
      </p:sp>
      <p:cxnSp>
        <p:nvCxnSpPr>
          <p:cNvPr id="80" name="Elbow Connector 79"/>
          <p:cNvCxnSpPr>
            <a:stCxn id="77" idx="3"/>
            <a:endCxn id="79" idx="1"/>
          </p:cNvCxnSpPr>
          <p:nvPr/>
        </p:nvCxnSpPr>
        <p:spPr>
          <a:xfrm>
            <a:off x="7728191" y="487971"/>
            <a:ext cx="466407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2" name="Shape 119"/>
          <p:cNvCxnSpPr>
            <a:stCxn id="73" idx="0"/>
          </p:cNvCxnSpPr>
          <p:nvPr/>
        </p:nvCxnSpPr>
        <p:spPr>
          <a:xfrm flipV="1">
            <a:off x="4093959" y="2678901"/>
            <a:ext cx="335165" cy="500067"/>
          </a:xfrm>
          <a:prstGeom prst="bentConnector5">
            <a:avLst>
              <a:gd name="adj1" fmla="val 68205"/>
              <a:gd name="adj2" fmla="val 43958"/>
              <a:gd name="adj3" fmla="val 31795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121"/>
          <p:cNvCxnSpPr>
            <a:stCxn id="154" idx="0"/>
            <a:endCxn id="100" idx="0"/>
          </p:cNvCxnSpPr>
          <p:nvPr/>
        </p:nvCxnSpPr>
        <p:spPr>
          <a:xfrm>
            <a:off x="4798456" y="2920208"/>
            <a:ext cx="2071581" cy="24993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75" idx="3"/>
            <a:endCxn id="51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86" name="Elbow Connector 85"/>
          <p:cNvCxnSpPr>
            <a:stCxn id="56" idx="2"/>
            <a:endCxn id="85" idx="0"/>
          </p:cNvCxnSpPr>
          <p:nvPr/>
        </p:nvCxnSpPr>
        <p:spPr>
          <a:xfrm rot="5400000">
            <a:off x="2036785" y="742960"/>
            <a:ext cx="234290" cy="9308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 rot="16200000">
            <a:off x="4904484" y="453311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88" name="Elbow Connector 87"/>
          <p:cNvCxnSpPr>
            <a:stCxn id="81" idx="0"/>
            <a:endCxn id="77" idx="2"/>
          </p:cNvCxnSpPr>
          <p:nvPr/>
        </p:nvCxnSpPr>
        <p:spPr>
          <a:xfrm rot="5400000" flipH="1" flipV="1">
            <a:off x="6610341" y="116352"/>
            <a:ext cx="309894" cy="1314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91990" y="157161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90" name="Elbow Connector 89"/>
          <p:cNvCxnSpPr>
            <a:stCxn id="85" idx="2"/>
            <a:endCxn id="89" idx="0"/>
          </p:cNvCxnSpPr>
          <p:nvPr/>
        </p:nvCxnSpPr>
        <p:spPr>
          <a:xfrm rot="5400000">
            <a:off x="1561495" y="1025718"/>
            <a:ext cx="357190" cy="7345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0"/>
          </p:cNvCxnSpPr>
          <p:nvPr/>
        </p:nvCxnSpPr>
        <p:spPr>
          <a:xfrm rot="10800000" flipV="1">
            <a:off x="1928795" y="607200"/>
            <a:ext cx="3286149" cy="1035850"/>
          </a:xfrm>
          <a:prstGeom prst="bentConnector3">
            <a:avLst>
              <a:gd name="adj1" fmla="val 3579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084350" y="2205730"/>
            <a:ext cx="4000560" cy="242889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TextBox 93"/>
          <p:cNvSpPr txBox="1"/>
          <p:nvPr/>
        </p:nvSpPr>
        <p:spPr>
          <a:xfrm>
            <a:off x="7512978" y="3134424"/>
            <a:ext cx="857256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FIFO</a:t>
            </a:r>
            <a:endParaRPr lang="he-IL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0227622" y="3563052"/>
            <a:ext cx="71438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VESA</a:t>
            </a:r>
          </a:p>
          <a:p>
            <a:pPr algn="ctr"/>
            <a:r>
              <a:rPr lang="en-US" sz="1400" dirty="0" smtClean="0"/>
              <a:t>Ctrl.</a:t>
            </a:r>
            <a:endParaRPr lang="he-IL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9156052" y="2277168"/>
            <a:ext cx="1118832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dirty="0" err="1" smtClean="0"/>
              <a:t>req_ln_trig</a:t>
            </a:r>
            <a:endParaRPr lang="en-US" sz="1200" dirty="0" smtClean="0"/>
          </a:p>
          <a:p>
            <a:pPr algn="ctr"/>
            <a:r>
              <a:rPr lang="en-US" sz="1200" dirty="0" smtClean="0"/>
              <a:t>&amp; Pixels, </a:t>
            </a:r>
            <a:r>
              <a:rPr lang="en-US" sz="1200" dirty="0" err="1" smtClean="0"/>
              <a:t>VSync</a:t>
            </a:r>
            <a:endParaRPr lang="he-IL" sz="1200" dirty="0"/>
          </a:p>
        </p:txBody>
      </p:sp>
      <p:cxnSp>
        <p:nvCxnSpPr>
          <p:cNvPr id="97" name="Elbow Connector 96"/>
          <p:cNvCxnSpPr>
            <a:stCxn id="94" idx="2"/>
          </p:cNvCxnSpPr>
          <p:nvPr/>
        </p:nvCxnSpPr>
        <p:spPr>
          <a:xfrm rot="16200000" flipH="1">
            <a:off x="7564086" y="3788943"/>
            <a:ext cx="897918" cy="14287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41540" y="2277168"/>
            <a:ext cx="128588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 Pixel Manager</a:t>
            </a:r>
            <a:endParaRPr lang="he-IL" sz="1200" dirty="0" smtClean="0"/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Req</a:t>
            </a:r>
            <a:r>
              <a:rPr lang="en-US" sz="1200" dirty="0" smtClean="0"/>
              <a:t> for Data)</a:t>
            </a:r>
          </a:p>
        </p:txBody>
      </p:sp>
      <p:cxnSp>
        <p:nvCxnSpPr>
          <p:cNvPr id="99" name="Shape 100"/>
          <p:cNvCxnSpPr>
            <a:stCxn id="95" idx="0"/>
            <a:endCxn id="98" idx="3"/>
          </p:cNvCxnSpPr>
          <p:nvPr/>
        </p:nvCxnSpPr>
        <p:spPr>
          <a:xfrm rot="16200000" flipV="1">
            <a:off x="9128593" y="2106833"/>
            <a:ext cx="1055051" cy="185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6200000">
            <a:off x="6559578" y="301625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101" name="Shape 165"/>
          <p:cNvCxnSpPr>
            <a:stCxn id="98" idx="1"/>
            <a:endCxn id="100" idx="2"/>
          </p:cNvCxnSpPr>
          <p:nvPr/>
        </p:nvCxnSpPr>
        <p:spPr>
          <a:xfrm rot="10800000" flipV="1">
            <a:off x="7177814" y="2508001"/>
            <a:ext cx="263726" cy="662142"/>
          </a:xfrm>
          <a:prstGeom prst="bentConnector5">
            <a:avLst>
              <a:gd name="adj1" fmla="val 55161"/>
              <a:gd name="adj2" fmla="val 15008"/>
              <a:gd name="adj3" fmla="val 56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2" name="Snip Same Side Corner Rectangle 101"/>
          <p:cNvSpPr/>
          <p:nvPr/>
        </p:nvSpPr>
        <p:spPr>
          <a:xfrm rot="5400000">
            <a:off x="9334646" y="3527333"/>
            <a:ext cx="785818" cy="428628"/>
          </a:xfrm>
          <a:prstGeom prst="snip2SameRect">
            <a:avLst>
              <a:gd name="adj1" fmla="val 32828"/>
              <a:gd name="adj2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MUX</a:t>
            </a:r>
            <a:endParaRPr lang="he-IL" dirty="0"/>
          </a:p>
        </p:txBody>
      </p:sp>
      <p:sp>
        <p:nvSpPr>
          <p:cNvPr id="103" name="TextBox 102"/>
          <p:cNvSpPr txBox="1"/>
          <p:nvPr/>
        </p:nvSpPr>
        <p:spPr>
          <a:xfrm>
            <a:off x="8941738" y="2777234"/>
            <a:ext cx="1000132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Synthetic </a:t>
            </a:r>
          </a:p>
          <a:p>
            <a:pPr algn="ctr" rtl="0"/>
            <a:r>
              <a:rPr lang="en-US" sz="1200" dirty="0" err="1" smtClean="0"/>
              <a:t>Pic</a:t>
            </a:r>
            <a:r>
              <a:rPr lang="en-US" sz="1200" dirty="0" smtClean="0"/>
              <a:t>. Gen</a:t>
            </a:r>
            <a:endParaRPr lang="he-IL" sz="1200" dirty="0"/>
          </a:p>
        </p:txBody>
      </p:sp>
      <p:cxnSp>
        <p:nvCxnSpPr>
          <p:cNvPr id="104" name="Shape 192"/>
          <p:cNvCxnSpPr>
            <a:stCxn id="103" idx="2"/>
            <a:endCxn id="102" idx="1"/>
          </p:cNvCxnSpPr>
          <p:nvPr/>
        </p:nvCxnSpPr>
        <p:spPr>
          <a:xfrm rot="16200000" flipH="1">
            <a:off x="9226148" y="3454554"/>
            <a:ext cx="502748" cy="71437"/>
          </a:xfrm>
          <a:prstGeom prst="bentConnector4">
            <a:avLst>
              <a:gd name="adj1" fmla="val 28686"/>
              <a:gd name="adj2" fmla="val -220002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123" idx="3"/>
          </p:cNvCxnSpPr>
          <p:nvPr/>
        </p:nvCxnSpPr>
        <p:spPr>
          <a:xfrm flipV="1">
            <a:off x="8655986" y="3920245"/>
            <a:ext cx="857256" cy="4956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02" idx="3"/>
            <a:endCxn id="95" idx="1"/>
          </p:cNvCxnSpPr>
          <p:nvPr/>
        </p:nvCxnSpPr>
        <p:spPr>
          <a:xfrm>
            <a:off x="9941869" y="3741647"/>
            <a:ext cx="285753" cy="83015"/>
          </a:xfrm>
          <a:prstGeom prst="bentConnector3">
            <a:avLst>
              <a:gd name="adj1" fmla="val 26171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Shape 208"/>
          <p:cNvCxnSpPr>
            <a:stCxn id="107" idx="2"/>
            <a:endCxn id="68" idx="0"/>
          </p:cNvCxnSpPr>
          <p:nvPr/>
        </p:nvCxnSpPr>
        <p:spPr>
          <a:xfrm rot="5400000">
            <a:off x="1647773" y="2303287"/>
            <a:ext cx="240573" cy="964413"/>
          </a:xfrm>
          <a:prstGeom prst="bentConnector3">
            <a:avLst>
              <a:gd name="adj1" fmla="val 26244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0"/>
            <a:endCxn id="89" idx="1"/>
          </p:cNvCxnSpPr>
          <p:nvPr/>
        </p:nvCxnSpPr>
        <p:spPr>
          <a:xfrm rot="16200000" flipV="1">
            <a:off x="1220552" y="1327716"/>
            <a:ext cx="601152" cy="1458275"/>
          </a:xfrm>
          <a:prstGeom prst="bentConnector4">
            <a:avLst>
              <a:gd name="adj1" fmla="val 20923"/>
              <a:gd name="adj2" fmla="val 115676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58" idx="2"/>
            <a:endCxn id="85" idx="0"/>
          </p:cNvCxnSpPr>
          <p:nvPr/>
        </p:nvCxnSpPr>
        <p:spPr>
          <a:xfrm rot="5400000">
            <a:off x="2609673" y="170072"/>
            <a:ext cx="234290" cy="1238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4" idx="1"/>
          </p:cNvCxnSpPr>
          <p:nvPr/>
        </p:nvCxnSpPr>
        <p:spPr>
          <a:xfrm rot="10800000" flipV="1">
            <a:off x="7155788" y="3272924"/>
            <a:ext cx="357190" cy="75814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643042" y="235743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1</a:t>
            </a:r>
            <a:endParaRPr lang="he-IL" sz="1200" dirty="0"/>
          </a:p>
        </p:txBody>
      </p:sp>
      <p:sp>
        <p:nvSpPr>
          <p:cNvPr id="113" name="Oval 112"/>
          <p:cNvSpPr/>
          <p:nvPr/>
        </p:nvSpPr>
        <p:spPr>
          <a:xfrm>
            <a:off x="3857620" y="350043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2</a:t>
            </a:r>
            <a:endParaRPr lang="he-IL" sz="1200" dirty="0"/>
          </a:p>
        </p:txBody>
      </p:sp>
      <p:sp>
        <p:nvSpPr>
          <p:cNvPr id="114" name="Oval 113"/>
          <p:cNvSpPr/>
          <p:nvPr/>
        </p:nvSpPr>
        <p:spPr>
          <a:xfrm>
            <a:off x="2285984" y="535782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he-IL" sz="1200" dirty="0" smtClean="0"/>
              <a:t>3</a:t>
            </a:r>
            <a:endParaRPr lang="he-IL" sz="1200" dirty="0"/>
          </a:p>
        </p:txBody>
      </p:sp>
      <p:sp>
        <p:nvSpPr>
          <p:cNvPr id="115" name="Oval 114"/>
          <p:cNvSpPr/>
          <p:nvPr/>
        </p:nvSpPr>
        <p:spPr>
          <a:xfrm>
            <a:off x="250029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A</a:t>
            </a:r>
            <a:endParaRPr lang="he-IL" sz="1200" dirty="0"/>
          </a:p>
        </p:txBody>
      </p:sp>
      <p:sp>
        <p:nvSpPr>
          <p:cNvPr id="116" name="Oval 115"/>
          <p:cNvSpPr/>
          <p:nvPr/>
        </p:nvSpPr>
        <p:spPr>
          <a:xfrm>
            <a:off x="6911882" y="347659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E</a:t>
            </a:r>
            <a:endParaRPr lang="he-IL" sz="1200" dirty="0"/>
          </a:p>
        </p:txBody>
      </p:sp>
      <p:sp>
        <p:nvSpPr>
          <p:cNvPr id="117" name="Oval 116"/>
          <p:cNvSpPr/>
          <p:nvPr/>
        </p:nvSpPr>
        <p:spPr>
          <a:xfrm>
            <a:off x="5072066" y="1000108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5</a:t>
            </a:r>
            <a:endParaRPr lang="he-IL" sz="1200" dirty="0"/>
          </a:p>
        </p:txBody>
      </p:sp>
      <p:sp>
        <p:nvSpPr>
          <p:cNvPr id="118" name="Oval 117"/>
          <p:cNvSpPr/>
          <p:nvPr/>
        </p:nvSpPr>
        <p:spPr>
          <a:xfrm>
            <a:off x="6429388" y="107154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D</a:t>
            </a:r>
            <a:endParaRPr lang="he-IL" sz="1200" dirty="0"/>
          </a:p>
        </p:txBody>
      </p:sp>
      <p:cxnSp>
        <p:nvCxnSpPr>
          <p:cNvPr id="119" name="Elbow Connector 118"/>
          <p:cNvCxnSpPr>
            <a:stCxn id="98" idx="2"/>
            <a:endCxn id="94" idx="0"/>
          </p:cNvCxnSpPr>
          <p:nvPr/>
        </p:nvCxnSpPr>
        <p:spPr>
          <a:xfrm rot="5400000">
            <a:off x="7815249" y="2865190"/>
            <a:ext cx="395591" cy="1428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16200000">
            <a:off x="7979005" y="2811273"/>
            <a:ext cx="457176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000" dirty="0" smtClean="0"/>
              <a:t>Flush</a:t>
            </a:r>
            <a:endParaRPr lang="he-IL" sz="1000" dirty="0"/>
          </a:p>
        </p:txBody>
      </p:sp>
      <p:cxnSp>
        <p:nvCxnSpPr>
          <p:cNvPr id="121" name="Elbow Connector 120"/>
          <p:cNvCxnSpPr>
            <a:stCxn id="81" idx="0"/>
            <a:endCxn id="76" idx="2"/>
          </p:cNvCxnSpPr>
          <p:nvPr/>
        </p:nvCxnSpPr>
        <p:spPr>
          <a:xfrm rot="5400000" flipH="1" flipV="1">
            <a:off x="6045047" y="681646"/>
            <a:ext cx="309894" cy="184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81" idx="2"/>
            <a:endCxn id="167" idx="0"/>
          </p:cNvCxnSpPr>
          <p:nvPr/>
        </p:nvCxnSpPr>
        <p:spPr>
          <a:xfrm rot="5400000">
            <a:off x="5436976" y="1380900"/>
            <a:ext cx="815395" cy="526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370102" y="4277432"/>
            <a:ext cx="128588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Dual </a:t>
            </a:r>
            <a:r>
              <a:rPr lang="en-US" sz="1200" dirty="0" err="1" smtClean="0"/>
              <a:t>Clk</a:t>
            </a:r>
            <a:r>
              <a:rPr lang="en-US" sz="1200" dirty="0" smtClean="0"/>
              <a:t> FIFO</a:t>
            </a:r>
            <a:endParaRPr lang="he-IL" sz="1200" dirty="0"/>
          </a:p>
        </p:txBody>
      </p:sp>
      <p:cxnSp>
        <p:nvCxnSpPr>
          <p:cNvPr id="125" name="Elbow Connector 124"/>
          <p:cNvCxnSpPr/>
          <p:nvPr/>
        </p:nvCxnSpPr>
        <p:spPr>
          <a:xfrm rot="5400000">
            <a:off x="7120069" y="3313019"/>
            <a:ext cx="1500198" cy="428628"/>
          </a:xfrm>
          <a:prstGeom prst="bentConnector3">
            <a:avLst>
              <a:gd name="adj1" fmla="val 10635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023748" y="3453142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571736" y="3286124"/>
            <a:ext cx="547856" cy="2616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smtClean="0"/>
              <a:t>WBM</a:t>
            </a:r>
            <a:endParaRPr lang="he-IL" sz="1100" dirty="0"/>
          </a:p>
        </p:txBody>
      </p:sp>
      <p:sp>
        <p:nvSpPr>
          <p:cNvPr id="128" name="Oval 127"/>
          <p:cNvSpPr/>
          <p:nvPr/>
        </p:nvSpPr>
        <p:spPr>
          <a:xfrm>
            <a:off x="3000364" y="342900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C</a:t>
            </a:r>
            <a:endParaRPr lang="he-IL" sz="1200" dirty="0"/>
          </a:p>
        </p:txBody>
      </p:sp>
      <p:sp>
        <p:nvSpPr>
          <p:cNvPr id="129" name="Oval 128"/>
          <p:cNvSpPr/>
          <p:nvPr/>
        </p:nvSpPr>
        <p:spPr>
          <a:xfrm>
            <a:off x="642910" y="1500174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Z</a:t>
            </a:r>
            <a:endParaRPr lang="he-IL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348" y="4524712"/>
            <a:ext cx="928694" cy="2616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100" dirty="0" err="1" smtClean="0"/>
              <a:t>wr_rd_bank</a:t>
            </a:r>
            <a:endParaRPr lang="he-IL" sz="1100" dirty="0"/>
          </a:p>
        </p:txBody>
      </p:sp>
      <p:cxnSp>
        <p:nvCxnSpPr>
          <p:cNvPr id="131" name="Elbow Connector 130"/>
          <p:cNvCxnSpPr>
            <a:stCxn id="68" idx="1"/>
            <a:endCxn id="130" idx="1"/>
          </p:cNvCxnSpPr>
          <p:nvPr/>
        </p:nvCxnSpPr>
        <p:spPr>
          <a:xfrm rot="10800000" flipV="1">
            <a:off x="714348" y="3167389"/>
            <a:ext cx="71438" cy="1488127"/>
          </a:xfrm>
          <a:prstGeom prst="bentConnector3">
            <a:avLst>
              <a:gd name="adj1" fmla="val 286665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hape 138"/>
          <p:cNvCxnSpPr>
            <a:stCxn id="130" idx="3"/>
            <a:endCxn id="69" idx="0"/>
          </p:cNvCxnSpPr>
          <p:nvPr/>
        </p:nvCxnSpPr>
        <p:spPr>
          <a:xfrm flipV="1">
            <a:off x="1643042" y="2786058"/>
            <a:ext cx="1214446" cy="1869459"/>
          </a:xfrm>
          <a:prstGeom prst="bentConnector4">
            <a:avLst>
              <a:gd name="adj1" fmla="val 151764"/>
              <a:gd name="adj2" fmla="val 10611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683143" y="2928934"/>
            <a:ext cx="7457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wr_cnt</a:t>
            </a:r>
            <a:endParaRPr lang="en-US" sz="1000" dirty="0" smtClean="0"/>
          </a:p>
          <a:p>
            <a:pPr algn="r" rtl="0"/>
            <a:r>
              <a:rPr lang="en-US" sz="1000" dirty="0" err="1" smtClean="0"/>
              <a:t>wr_cnt_en</a:t>
            </a:r>
            <a:endParaRPr lang="en-US" sz="1000" dirty="0" smtClean="0"/>
          </a:p>
        </p:txBody>
      </p:sp>
      <p:sp>
        <p:nvSpPr>
          <p:cNvPr id="134" name="TextBox 133"/>
          <p:cNvSpPr txBox="1"/>
          <p:nvPr/>
        </p:nvSpPr>
        <p:spPr>
          <a:xfrm>
            <a:off x="2500298" y="325259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80336" y="714356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910254" y="574374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572264" y="253821"/>
            <a:ext cx="42351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he-IL" sz="1000" dirty="0" smtClean="0"/>
              <a:t>8</a:t>
            </a:r>
            <a:r>
              <a:rPr lang="en-US" sz="1000" dirty="0" smtClean="0"/>
              <a:t> bit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935892" y="3348738"/>
            <a:ext cx="418704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0"/>
            <a:r>
              <a:rPr lang="en-US" sz="1000" dirty="0" smtClean="0"/>
              <a:t>8 bit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084482" y="4063118"/>
            <a:ext cx="418705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sz="1000" dirty="0" smtClean="0"/>
              <a:t>8 bit</a:t>
            </a:r>
          </a:p>
        </p:txBody>
      </p:sp>
      <p:cxnSp>
        <p:nvCxnSpPr>
          <p:cNvPr id="140" name="Straight Arrow Connector 139"/>
          <p:cNvCxnSpPr>
            <a:endCxn id="103" idx="3"/>
          </p:cNvCxnSpPr>
          <p:nvPr/>
        </p:nvCxnSpPr>
        <p:spPr>
          <a:xfrm rot="10800000" flipV="1">
            <a:off x="9941870" y="2991547"/>
            <a:ext cx="642942" cy="165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0013308" y="2777234"/>
            <a:ext cx="526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000" dirty="0" err="1" smtClean="0"/>
              <a:t>Hsync</a:t>
            </a:r>
            <a:r>
              <a:rPr lang="en-US" sz="1000" dirty="0" smtClean="0"/>
              <a:t>,</a:t>
            </a:r>
          </a:p>
          <a:p>
            <a:pPr algn="l" rtl="0"/>
            <a:r>
              <a:rPr lang="en-US" sz="1000" dirty="0" err="1" smtClean="0"/>
              <a:t>VSync</a:t>
            </a:r>
            <a:endParaRPr lang="en-US" sz="1000" dirty="0" smtClean="0"/>
          </a:p>
        </p:txBody>
      </p:sp>
      <p:cxnSp>
        <p:nvCxnSpPr>
          <p:cNvPr id="142" name="Elbow Connector 141"/>
          <p:cNvCxnSpPr>
            <a:stCxn id="68" idx="3"/>
            <a:endCxn id="69" idx="1"/>
          </p:cNvCxnSpPr>
          <p:nvPr/>
        </p:nvCxnSpPr>
        <p:spPr>
          <a:xfrm flipV="1">
            <a:off x="1785918" y="3047668"/>
            <a:ext cx="571504" cy="119722"/>
          </a:xfrm>
          <a:prstGeom prst="bentConnector3">
            <a:avLst>
              <a:gd name="adj1" fmla="val 78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857488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4" name="Elbow Connector 143"/>
          <p:cNvCxnSpPr>
            <a:stCxn id="143" idx="2"/>
            <a:endCxn id="56" idx="0"/>
          </p:cNvCxnSpPr>
          <p:nvPr/>
        </p:nvCxnSpPr>
        <p:spPr>
          <a:xfrm rot="5400000">
            <a:off x="2583454" y="-252178"/>
            <a:ext cx="279940" cy="104590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7723313" y="-130805"/>
            <a:ext cx="777777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1100" dirty="0" err="1" smtClean="0"/>
              <a:t>CheckSum</a:t>
            </a:r>
            <a:endParaRPr lang="he-IL" sz="1100" dirty="0"/>
          </a:p>
        </p:txBody>
      </p:sp>
      <p:cxnSp>
        <p:nvCxnSpPr>
          <p:cNvPr id="146" name="Elbow Connector 145"/>
          <p:cNvCxnSpPr>
            <a:stCxn id="145" idx="2"/>
            <a:endCxn id="77" idx="0"/>
          </p:cNvCxnSpPr>
          <p:nvPr/>
        </p:nvCxnSpPr>
        <p:spPr>
          <a:xfrm rot="5400000">
            <a:off x="7654251" y="-100786"/>
            <a:ext cx="226361" cy="689543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2500298" y="-571528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48" name="Rounded Rectangle 147"/>
          <p:cNvSpPr/>
          <p:nvPr/>
        </p:nvSpPr>
        <p:spPr>
          <a:xfrm>
            <a:off x="7715272" y="-628672"/>
            <a:ext cx="128588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49" name="Rounded Rectangle 148"/>
          <p:cNvSpPr/>
          <p:nvPr/>
        </p:nvSpPr>
        <p:spPr>
          <a:xfrm>
            <a:off x="9227490" y="1848540"/>
            <a:ext cx="1928794" cy="41433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 Controller</a:t>
            </a:r>
            <a:endParaRPr lang="he-IL" dirty="0"/>
          </a:p>
        </p:txBody>
      </p:sp>
      <p:sp>
        <p:nvSpPr>
          <p:cNvPr id="150" name="Rounded Rectangle 149"/>
          <p:cNvSpPr/>
          <p:nvPr/>
        </p:nvSpPr>
        <p:spPr>
          <a:xfrm>
            <a:off x="-357222" y="4929198"/>
            <a:ext cx="1785918" cy="57150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70168" y="1897953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52" name="Oval 151"/>
          <p:cNvSpPr/>
          <p:nvPr/>
        </p:nvSpPr>
        <p:spPr>
          <a:xfrm>
            <a:off x="7798730" y="177710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he-IL" sz="1200" dirty="0" smtClean="0"/>
              <a:t>4</a:t>
            </a:r>
            <a:endParaRPr lang="he-IL" sz="1200" dirty="0"/>
          </a:p>
        </p:txBody>
      </p:sp>
      <p:cxnSp>
        <p:nvCxnSpPr>
          <p:cNvPr id="153" name="Elbow Connector 152"/>
          <p:cNvCxnSpPr>
            <a:stCxn id="151" idx="0"/>
            <a:endCxn id="89" idx="3"/>
          </p:cNvCxnSpPr>
          <p:nvPr/>
        </p:nvCxnSpPr>
        <p:spPr>
          <a:xfrm rot="16200000" flipV="1">
            <a:off x="5073216" y="-1363347"/>
            <a:ext cx="141675" cy="638092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 rot="5400000">
            <a:off x="4032990" y="27355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cxnSp>
        <p:nvCxnSpPr>
          <p:cNvPr id="155" name="Elbow Connector 133"/>
          <p:cNvCxnSpPr>
            <a:stCxn id="154" idx="1"/>
            <a:endCxn id="89" idx="2"/>
          </p:cNvCxnSpPr>
          <p:nvPr/>
        </p:nvCxnSpPr>
        <p:spPr>
          <a:xfrm rot="16200000" flipV="1">
            <a:off x="2794058" y="519676"/>
            <a:ext cx="398464" cy="32410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4357686" y="3357562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Y</a:t>
            </a:r>
            <a:endParaRPr lang="he-IL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-32" y="2643182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TYPE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58" name="Shape 179"/>
          <p:cNvCxnSpPr>
            <a:stCxn id="107" idx="2"/>
            <a:endCxn id="157" idx="3"/>
          </p:cNvCxnSpPr>
          <p:nvPr/>
        </p:nvCxnSpPr>
        <p:spPr>
          <a:xfrm rot="5400000">
            <a:off x="1265804" y="1827998"/>
            <a:ext cx="147252" cy="182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9370366" y="427743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smtClean="0">
                <a:solidFill>
                  <a:schemeClr val="tx1"/>
                </a:solidFill>
              </a:rPr>
              <a:t>Disp.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8441673" y="3348738"/>
            <a:ext cx="500065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Frame</a:t>
            </a:r>
          </a:p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1" name="Shape 224"/>
          <p:cNvCxnSpPr>
            <a:stCxn id="151" idx="3"/>
            <a:endCxn id="160" idx="0"/>
          </p:cNvCxnSpPr>
          <p:nvPr/>
        </p:nvCxnSpPr>
        <p:spPr>
          <a:xfrm flipH="1">
            <a:off x="8691706" y="2051842"/>
            <a:ext cx="107156" cy="1296896"/>
          </a:xfrm>
          <a:prstGeom prst="bentConnector4">
            <a:avLst>
              <a:gd name="adj1" fmla="val -213334"/>
              <a:gd name="adj2" fmla="val 4476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60" idx="3"/>
          </p:cNvCxnSpPr>
          <p:nvPr/>
        </p:nvCxnSpPr>
        <p:spPr>
          <a:xfrm>
            <a:off x="8941738" y="3518015"/>
            <a:ext cx="571504" cy="4022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5643570" y="-72592"/>
            <a:ext cx="609579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TYPE </a:t>
            </a:r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4" name="Shape 236"/>
          <p:cNvCxnSpPr>
            <a:stCxn id="87" idx="3"/>
            <a:endCxn id="163" idx="1"/>
          </p:cNvCxnSpPr>
          <p:nvPr/>
        </p:nvCxnSpPr>
        <p:spPr>
          <a:xfrm rot="5400000" flipH="1" flipV="1">
            <a:off x="5452340" y="-48377"/>
            <a:ext cx="107723" cy="27473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32" y="3038773"/>
            <a:ext cx="42862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DBG ADDR</a:t>
            </a:r>
          </a:p>
          <a:p>
            <a:pPr algn="ctr" rtl="0"/>
            <a:r>
              <a:rPr lang="en-US" sz="800" dirty="0" err="1" smtClean="0">
                <a:solidFill>
                  <a:schemeClr val="tx1"/>
                </a:solidFill>
              </a:rPr>
              <a:t>Reg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166" name="Shape 131"/>
          <p:cNvCxnSpPr>
            <a:stCxn id="165" idx="3"/>
          </p:cNvCxnSpPr>
          <p:nvPr/>
        </p:nvCxnSpPr>
        <p:spPr>
          <a:xfrm flipV="1">
            <a:off x="428595" y="2610146"/>
            <a:ext cx="1357323" cy="659460"/>
          </a:xfrm>
          <a:prstGeom prst="bentConnector3">
            <a:avLst>
              <a:gd name="adj1" fmla="val 10000"/>
            </a:avLst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5000629" y="2051842"/>
            <a:ext cx="11616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68" name="Oval 167"/>
          <p:cNvSpPr/>
          <p:nvPr/>
        </p:nvSpPr>
        <p:spPr>
          <a:xfrm>
            <a:off x="6072198" y="2000240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dirty="0" smtClean="0"/>
              <a:t>X</a:t>
            </a:r>
            <a:endParaRPr lang="he-IL" sz="1200" dirty="0"/>
          </a:p>
        </p:txBody>
      </p:sp>
      <p:cxnSp>
        <p:nvCxnSpPr>
          <p:cNvPr id="169" name="Elbow Connector 168"/>
          <p:cNvCxnSpPr>
            <a:stCxn id="167" idx="2"/>
          </p:cNvCxnSpPr>
          <p:nvPr/>
        </p:nvCxnSpPr>
        <p:spPr>
          <a:xfrm rot="5400000">
            <a:off x="5082786" y="2124703"/>
            <a:ext cx="202172" cy="79511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33"/>
          <p:cNvCxnSpPr>
            <a:stCxn id="167" idx="1"/>
            <a:endCxn id="89" idx="3"/>
          </p:cNvCxnSpPr>
          <p:nvPr/>
        </p:nvCxnSpPr>
        <p:spPr>
          <a:xfrm rot="10800000">
            <a:off x="1953591" y="1756278"/>
            <a:ext cx="3047039" cy="480230"/>
          </a:xfrm>
          <a:prstGeom prst="bentConnector3">
            <a:avLst>
              <a:gd name="adj1" fmla="val 6272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6357950" y="-124264"/>
            <a:ext cx="609579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Rd Burst Len</a:t>
            </a:r>
            <a:endParaRPr lang="he-IL" sz="800" dirty="0">
              <a:solidFill>
                <a:schemeClr val="tx1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80984" y="-104778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CRC ERR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785787" y="-95253"/>
            <a:ext cx="428627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EOF ERR</a:t>
            </a:r>
          </a:p>
        </p:txBody>
      </p:sp>
      <p:cxnSp>
        <p:nvCxnSpPr>
          <p:cNvPr id="174" name="Elbow Connector 173"/>
          <p:cNvCxnSpPr>
            <a:stCxn id="171" idx="0"/>
            <a:endCxn id="87" idx="3"/>
          </p:cNvCxnSpPr>
          <p:nvPr/>
        </p:nvCxnSpPr>
        <p:spPr>
          <a:xfrm rot="16200000" flipH="1" flipV="1">
            <a:off x="5882227" y="-637660"/>
            <a:ext cx="267117" cy="1293908"/>
          </a:xfrm>
          <a:prstGeom prst="bentConnector3">
            <a:avLst>
              <a:gd name="adj1" fmla="val -85580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785786" y="3214686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R1</a:t>
            </a:r>
            <a:endParaRPr lang="he-IL" sz="800" dirty="0"/>
          </a:p>
        </p:txBody>
      </p:sp>
      <p:sp>
        <p:nvSpPr>
          <p:cNvPr id="176" name="Oval 175"/>
          <p:cNvSpPr/>
          <p:nvPr/>
        </p:nvSpPr>
        <p:spPr>
          <a:xfrm>
            <a:off x="928662" y="3571876"/>
            <a:ext cx="214314" cy="214314"/>
          </a:xfrm>
          <a:prstGeom prst="ellipse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olSlant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smtClean="0"/>
              <a:t>B</a:t>
            </a:r>
            <a:endParaRPr lang="he-IL" sz="1200" dirty="0"/>
          </a:p>
        </p:txBody>
      </p:sp>
      <p:sp>
        <p:nvSpPr>
          <p:cNvPr id="177" name="Rounded Rectangle 176"/>
          <p:cNvSpPr/>
          <p:nvPr/>
        </p:nvSpPr>
        <p:spPr>
          <a:xfrm>
            <a:off x="2357422" y="3071810"/>
            <a:ext cx="357190" cy="2143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R2</a:t>
            </a:r>
            <a:endParaRPr lang="he-IL" sz="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2571736" y="5000636"/>
            <a:ext cx="1300356" cy="4154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 sz="1050" b="1" u="sng" dirty="0" smtClean="0"/>
              <a:t>R1 – </a:t>
            </a:r>
            <a:r>
              <a:rPr lang="en-US" sz="1050" u="sng" dirty="0" smtClean="0"/>
              <a:t>Ram 8</a:t>
            </a:r>
            <a:r>
              <a:rPr lang="en-US" sz="1050" u="sng" dirty="0" smtClean="0">
                <a:sym typeface="Wingdings" pitchFamily="2" charset="2"/>
              </a:rPr>
              <a:t>16 bits</a:t>
            </a:r>
            <a:endParaRPr lang="en-US" sz="1050" dirty="0" smtClean="0"/>
          </a:p>
          <a:p>
            <a:pPr algn="l" rtl="0"/>
            <a:r>
              <a:rPr lang="en-US" sz="1050" b="1" u="sng" dirty="0" smtClean="0"/>
              <a:t>R2 – </a:t>
            </a:r>
            <a:r>
              <a:rPr lang="en-US" sz="1050" u="sng" dirty="0" smtClean="0"/>
              <a:t>Ram 16</a:t>
            </a:r>
            <a:r>
              <a:rPr lang="en-US" sz="1050" u="sng" dirty="0" smtClean="0">
                <a:sym typeface="Wingdings" pitchFamily="2" charset="2"/>
              </a:rPr>
              <a:t>8 bits</a:t>
            </a:r>
            <a:endParaRPr lang="en-US" sz="1050" dirty="0" smtClean="0"/>
          </a:p>
        </p:txBody>
      </p:sp>
      <p:sp>
        <p:nvSpPr>
          <p:cNvPr id="179" name="Isosceles Triangle 178"/>
          <p:cNvSpPr/>
          <p:nvPr/>
        </p:nvSpPr>
        <p:spPr>
          <a:xfrm rot="5400000">
            <a:off x="7405821" y="2598639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0" name="Isosceles Triangle 179"/>
          <p:cNvSpPr/>
          <p:nvPr/>
        </p:nvSpPr>
        <p:spPr>
          <a:xfrm rot="5400000">
            <a:off x="7477259" y="3241581"/>
            <a:ext cx="214314" cy="142876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3" name="Isosceles Triangle 182"/>
          <p:cNvSpPr/>
          <p:nvPr/>
        </p:nvSpPr>
        <p:spPr>
          <a:xfrm rot="5400000">
            <a:off x="7334383" y="4313151"/>
            <a:ext cx="142876" cy="71438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4" name="Isosceles Triangle 183"/>
          <p:cNvSpPr/>
          <p:nvPr/>
        </p:nvSpPr>
        <p:spPr>
          <a:xfrm rot="5400000">
            <a:off x="7334383" y="4456027"/>
            <a:ext cx="142876" cy="71438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5" name="Isosceles Triangle 184"/>
          <p:cNvSpPr/>
          <p:nvPr/>
        </p:nvSpPr>
        <p:spPr>
          <a:xfrm rot="5400000">
            <a:off x="10191903" y="3884523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6" name="Isosceles Triangle 185"/>
          <p:cNvSpPr/>
          <p:nvPr/>
        </p:nvSpPr>
        <p:spPr>
          <a:xfrm rot="5400000">
            <a:off x="8906019" y="3098705"/>
            <a:ext cx="214314" cy="142876"/>
          </a:xfrm>
          <a:prstGeom prst="triangl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7" name="Shape 194"/>
          <p:cNvCxnSpPr>
            <a:stCxn id="151" idx="3"/>
            <a:endCxn id="159" idx="1"/>
          </p:cNvCxnSpPr>
          <p:nvPr/>
        </p:nvCxnSpPr>
        <p:spPr>
          <a:xfrm>
            <a:off x="8798862" y="2051842"/>
            <a:ext cx="571504" cy="2333312"/>
          </a:xfrm>
          <a:prstGeom prst="bentConnector3">
            <a:avLst>
              <a:gd name="adj1" fmla="val 3933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8" name="Group 187"/>
          <p:cNvGrpSpPr/>
          <p:nvPr/>
        </p:nvGrpSpPr>
        <p:grpSpPr>
          <a:xfrm>
            <a:off x="10370498" y="4277432"/>
            <a:ext cx="714380" cy="338554"/>
            <a:chOff x="6643702" y="2928934"/>
            <a:chExt cx="714380" cy="338554"/>
          </a:xfrm>
        </p:grpSpPr>
        <p:sp>
          <p:nvSpPr>
            <p:cNvPr id="189" name="TextBox 188"/>
            <p:cNvSpPr txBox="1"/>
            <p:nvPr/>
          </p:nvSpPr>
          <p:spPr>
            <a:xfrm>
              <a:off x="6643702" y="2928934"/>
              <a:ext cx="714380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 sz="800" dirty="0" smtClean="0"/>
                <a:t>  - 133 MHz</a:t>
              </a:r>
            </a:p>
            <a:p>
              <a:pPr algn="l" rtl="0"/>
              <a:r>
                <a:rPr lang="en-US" sz="800" dirty="0" smtClean="0"/>
                <a:t>  - 40 MHz</a:t>
              </a:r>
            </a:p>
          </p:txBody>
        </p:sp>
        <p:sp>
          <p:nvSpPr>
            <p:cNvPr id="190" name="Isosceles Triangle 189"/>
            <p:cNvSpPr/>
            <p:nvPr/>
          </p:nvSpPr>
          <p:spPr>
            <a:xfrm rot="5400000">
              <a:off x="6641306" y="3000375"/>
              <a:ext cx="142876" cy="71438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Isosceles Triangle 190"/>
            <p:cNvSpPr/>
            <p:nvPr/>
          </p:nvSpPr>
          <p:spPr>
            <a:xfrm rot="5400000">
              <a:off x="6643687" y="3131344"/>
              <a:ext cx="142876" cy="7143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62063" y="-95252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UART_SE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1901845" y="-98450"/>
            <a:ext cx="595293" cy="21544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800" dirty="0" smtClean="0">
                <a:solidFill>
                  <a:schemeClr val="tx1"/>
                </a:solidFill>
              </a:rPr>
              <a:t>UART_PE</a:t>
            </a:r>
          </a:p>
        </p:txBody>
      </p:sp>
      <p:cxnSp>
        <p:nvCxnSpPr>
          <p:cNvPr id="194" name="Elbow Connector 193"/>
          <p:cNvCxnSpPr>
            <a:stCxn id="193" idx="2"/>
            <a:endCxn id="192" idx="2"/>
          </p:cNvCxnSpPr>
          <p:nvPr/>
        </p:nvCxnSpPr>
        <p:spPr>
          <a:xfrm rot="5400000">
            <a:off x="1878002" y="-201298"/>
            <a:ext cx="3198" cy="639782"/>
          </a:xfrm>
          <a:prstGeom prst="bentConnector3">
            <a:avLst>
              <a:gd name="adj1" fmla="val 32769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hape 238"/>
          <p:cNvCxnSpPr>
            <a:stCxn id="192" idx="2"/>
          </p:cNvCxnSpPr>
          <p:nvPr/>
        </p:nvCxnSpPr>
        <p:spPr>
          <a:xfrm rot="5400000">
            <a:off x="875666" y="-326878"/>
            <a:ext cx="236974" cy="113111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>
            <a:stCxn id="173" idx="2"/>
          </p:cNvCxnSpPr>
          <p:nvPr/>
        </p:nvCxnSpPr>
        <p:spPr>
          <a:xfrm rot="5400000">
            <a:off x="942375" y="300233"/>
            <a:ext cx="114659" cy="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172" idx="2"/>
          </p:cNvCxnSpPr>
          <p:nvPr/>
        </p:nvCxnSpPr>
        <p:spPr>
          <a:xfrm rot="16200000" flipH="1">
            <a:off x="435971" y="293103"/>
            <a:ext cx="123390" cy="4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Flowchart: Stored Data 197"/>
          <p:cNvSpPr/>
          <p:nvPr/>
        </p:nvSpPr>
        <p:spPr>
          <a:xfrm rot="10800000" flipV="1">
            <a:off x="357155" y="714356"/>
            <a:ext cx="500067" cy="214314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OR</a:t>
            </a:r>
            <a:endParaRPr lang="he-IL" sz="800" dirty="0"/>
          </a:p>
        </p:txBody>
      </p:sp>
      <p:cxnSp>
        <p:nvCxnSpPr>
          <p:cNvPr id="199" name="Shape 259"/>
          <p:cNvCxnSpPr>
            <a:endCxn id="198" idx="3"/>
          </p:cNvCxnSpPr>
          <p:nvPr/>
        </p:nvCxnSpPr>
        <p:spPr>
          <a:xfrm rot="16200000" flipH="1">
            <a:off x="202374" y="583387"/>
            <a:ext cx="464347" cy="11903"/>
          </a:xfrm>
          <a:prstGeom prst="bentConnector4">
            <a:avLst>
              <a:gd name="adj1" fmla="val 38462"/>
              <a:gd name="adj2" fmla="val -112700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hape 262"/>
          <p:cNvCxnSpPr>
            <a:stCxn id="198" idx="1"/>
            <a:endCxn id="85" idx="0"/>
          </p:cNvCxnSpPr>
          <p:nvPr/>
        </p:nvCxnSpPr>
        <p:spPr>
          <a:xfrm>
            <a:off x="857222" y="821513"/>
            <a:ext cx="1250167" cy="8513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endCxn id="87" idx="3"/>
          </p:cNvCxnSpPr>
          <p:nvPr/>
        </p:nvCxnSpPr>
        <p:spPr>
          <a:xfrm rot="16200000" flipH="1" flipV="1">
            <a:off x="6176614" y="-1038615"/>
            <a:ext cx="373686" cy="1989250"/>
          </a:xfrm>
          <a:prstGeom prst="bentConnector3">
            <a:avLst>
              <a:gd name="adj1" fmla="val -25489"/>
            </a:avLst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203" name="Elbow Connector 202"/>
          <p:cNvCxnSpPr>
            <a:stCxn id="95" idx="3"/>
            <a:endCxn id="204" idx="1"/>
          </p:cNvCxnSpPr>
          <p:nvPr/>
        </p:nvCxnSpPr>
        <p:spPr>
          <a:xfrm>
            <a:off x="10942002" y="3824662"/>
            <a:ext cx="428058" cy="303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4" name="Picture 203" descr="MC900391480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70060" y="3764088"/>
            <a:ext cx="605464" cy="727658"/>
          </a:xfrm>
          <a:prstGeom prst="rect">
            <a:avLst/>
          </a:prstGeom>
        </p:spPr>
      </p:pic>
      <p:sp>
        <p:nvSpPr>
          <p:cNvPr id="205" name="TextBox 4"/>
          <p:cNvSpPr txBox="1"/>
          <p:nvPr/>
        </p:nvSpPr>
        <p:spPr>
          <a:xfrm>
            <a:off x="11156284" y="3258892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VGA</a:t>
            </a:r>
          </a:p>
          <a:p>
            <a:pPr algn="ctr" rtl="0"/>
            <a:r>
              <a:rPr lang="en-US" sz="1200" dirty="0" smtClean="0"/>
              <a:t> Display</a:t>
            </a:r>
            <a:endParaRPr lang="he-IL" sz="1200" dirty="0"/>
          </a:p>
        </p:txBody>
      </p:sp>
      <p:pic>
        <p:nvPicPr>
          <p:cNvPr id="206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643578"/>
            <a:ext cx="1145071" cy="827424"/>
          </a:xfrm>
          <a:prstGeom prst="rect">
            <a:avLst/>
          </a:prstGeom>
        </p:spPr>
      </p:pic>
      <p:sp>
        <p:nvSpPr>
          <p:cNvPr id="207" name="TextBox 206"/>
          <p:cNvSpPr txBox="1"/>
          <p:nvPr/>
        </p:nvSpPr>
        <p:spPr>
          <a:xfrm>
            <a:off x="-356450" y="6182565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208" name="Elbow Connector 207"/>
          <p:cNvCxnSpPr>
            <a:stCxn id="65" idx="1"/>
          </p:cNvCxnSpPr>
          <p:nvPr/>
        </p:nvCxnSpPr>
        <p:spPr>
          <a:xfrm rot="10800000">
            <a:off x="571472" y="6000769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7072330" y="-215444"/>
            <a:ext cx="642942" cy="3385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DBG Command</a:t>
            </a:r>
            <a:endParaRPr lang="he-IL" sz="800" dirty="0">
              <a:solidFill>
                <a:schemeClr val="tx1"/>
              </a:solidFill>
            </a:endParaRPr>
          </a:p>
        </p:txBody>
      </p:sp>
      <p:cxnSp>
        <p:nvCxnSpPr>
          <p:cNvPr id="212" name="Shape 121"/>
          <p:cNvCxnSpPr>
            <a:stCxn id="154" idx="3"/>
            <a:endCxn id="211" idx="0"/>
          </p:cNvCxnSpPr>
          <p:nvPr/>
        </p:nvCxnSpPr>
        <p:spPr>
          <a:xfrm rot="16200000" flipH="1">
            <a:off x="3660156" y="4454641"/>
            <a:ext cx="2091935" cy="184667"/>
          </a:xfrm>
          <a:prstGeom prst="bentConnector4">
            <a:avLst>
              <a:gd name="adj1" fmla="val 55790"/>
              <a:gd name="adj2" fmla="val -2379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Elbow Connector 212"/>
          <p:cNvCxnSpPr>
            <a:stCxn id="227" idx="0"/>
            <a:endCxn id="89" idx="3"/>
          </p:cNvCxnSpPr>
          <p:nvPr/>
        </p:nvCxnSpPr>
        <p:spPr>
          <a:xfrm rot="16200000" flipV="1">
            <a:off x="2740489" y="969380"/>
            <a:ext cx="2877113" cy="445090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17" idx="0"/>
            <a:endCxn id="89" idx="1"/>
          </p:cNvCxnSpPr>
          <p:nvPr/>
        </p:nvCxnSpPr>
        <p:spPr>
          <a:xfrm rot="10800000">
            <a:off x="791991" y="1756279"/>
            <a:ext cx="4068043" cy="5540825"/>
          </a:xfrm>
          <a:prstGeom prst="bentConnector3">
            <a:avLst>
              <a:gd name="adj1" fmla="val 105619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hape 194"/>
          <p:cNvCxnSpPr>
            <a:stCxn id="181" idx="3"/>
          </p:cNvCxnSpPr>
          <p:nvPr/>
        </p:nvCxnSpPr>
        <p:spPr>
          <a:xfrm flipV="1">
            <a:off x="7998685" y="3642470"/>
            <a:ext cx="2565000" cy="29503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798456" y="4633391"/>
            <a:ext cx="4983364" cy="3128059"/>
            <a:chOff x="4798456" y="4633391"/>
            <a:chExt cx="4983364" cy="3128059"/>
          </a:xfrm>
        </p:grpSpPr>
        <p:grpSp>
          <p:nvGrpSpPr>
            <p:cNvPr id="11" name="Group 10"/>
            <p:cNvGrpSpPr/>
            <p:nvPr/>
          </p:nvGrpSpPr>
          <p:grpSpPr>
            <a:xfrm>
              <a:off x="4798456" y="4633391"/>
              <a:ext cx="4983364" cy="3128059"/>
              <a:chOff x="4701204" y="4693429"/>
              <a:chExt cx="4983364" cy="312805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4701204" y="4693429"/>
                <a:ext cx="4983364" cy="3128059"/>
                <a:chOff x="4701204" y="4693429"/>
                <a:chExt cx="4983364" cy="3128059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762780" y="4693429"/>
                  <a:ext cx="4921788" cy="3128059"/>
                  <a:chOff x="4595407" y="4762148"/>
                  <a:chExt cx="4921788" cy="3128059"/>
                </a:xfrm>
              </p:grpSpPr>
              <p:grpSp>
                <p:nvGrpSpPr>
                  <p:cNvPr id="231" name="Group 230"/>
                  <p:cNvGrpSpPr/>
                  <p:nvPr/>
                </p:nvGrpSpPr>
                <p:grpSpPr>
                  <a:xfrm>
                    <a:off x="4595407" y="4762148"/>
                    <a:ext cx="4921788" cy="3128059"/>
                    <a:chOff x="4718588" y="5114446"/>
                    <a:chExt cx="4921788" cy="3128059"/>
                  </a:xfrm>
                </p:grpSpPr>
                <p:sp>
                  <p:nvSpPr>
                    <p:cNvPr id="215" name="Rectangle 214"/>
                    <p:cNvSpPr/>
                    <p:nvPr/>
                  </p:nvSpPr>
                  <p:spPr>
                    <a:xfrm>
                      <a:off x="4817888" y="5203745"/>
                      <a:ext cx="4250036" cy="2919750"/>
                    </a:xfrm>
                    <a:prstGeom prst="rect">
                      <a:avLst/>
                    </a:prstGeom>
                    <a:solidFill>
                      <a:schemeClr val="accent1">
                        <a:alpha val="19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217" name="TextBox 216"/>
                    <p:cNvSpPr txBox="1"/>
                    <p:nvPr/>
                  </p:nvSpPr>
                  <p:spPr>
                    <a:xfrm rot="16200000">
                      <a:off x="4408130" y="7624269"/>
                      <a:ext cx="928694" cy="30777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algn="ctr"/>
                      <a:r>
                        <a:rPr lang="en-US" sz="1400" b="1" dirty="0" smtClean="0"/>
                        <a:t>WBM</a:t>
                      </a:r>
                      <a:endParaRPr lang="he-IL" sz="1400" b="1" dirty="0"/>
                    </a:p>
                  </p:txBody>
                </p:sp>
                <p:sp>
                  <p:nvSpPr>
                    <p:cNvPr id="221" name="Rounded Rectangle 220"/>
                    <p:cNvSpPr/>
                    <p:nvPr/>
                  </p:nvSpPr>
                  <p:spPr>
                    <a:xfrm>
                      <a:off x="8116379" y="5203257"/>
                      <a:ext cx="1523997" cy="500066"/>
                    </a:xfrm>
                    <a:prstGeom prst="roundRect">
                      <a:avLst/>
                    </a:prstGeom>
                  </p:spPr>
                  <p:style>
                    <a:lnRef idx="0">
                      <a:schemeClr val="accent2"/>
                    </a:lnRef>
                    <a:fillRef idx="3">
                      <a:schemeClr val="accent2"/>
                    </a:fillRef>
                    <a:effectRef idx="3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dirty="0" smtClean="0"/>
                        <a:t>Image Manipulation</a:t>
                      </a:r>
                    </a:p>
                  </p:txBody>
                </p:sp>
                <p:sp>
                  <p:nvSpPr>
                    <p:cNvPr id="225" name="TextBox 224"/>
                    <p:cNvSpPr txBox="1"/>
                    <p:nvPr/>
                  </p:nvSpPr>
                  <p:spPr>
                    <a:xfrm>
                      <a:off x="5839764" y="5506201"/>
                      <a:ext cx="1087665" cy="584775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algn="ctr" rtl="0"/>
                      <a:r>
                        <a:rPr lang="en-US" sz="1600" dirty="0" err="1" smtClean="0"/>
                        <a:t>Addr</a:t>
                      </a:r>
                      <a:r>
                        <a:rPr lang="en-US" sz="1600" dirty="0" smtClean="0"/>
                        <a:t> Calculator</a:t>
                      </a:r>
                      <a:endParaRPr lang="he-IL" sz="1600" dirty="0"/>
                    </a:p>
                  </p:txBody>
                </p:sp>
                <p:sp>
                  <p:nvSpPr>
                    <p:cNvPr id="226" name="TextBox 225"/>
                    <p:cNvSpPr txBox="1"/>
                    <p:nvPr/>
                  </p:nvSpPr>
                  <p:spPr>
                    <a:xfrm>
                      <a:off x="8235363" y="5733258"/>
                      <a:ext cx="1372877" cy="276999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3"/>
                    </a:lnRef>
                    <a:fillRef idx="3">
                      <a:schemeClr val="accent3"/>
                    </a:fillRef>
                    <a:effectRef idx="3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algn="ctr" rtl="0"/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</a:rPr>
                        <a:t>Param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 Registers</a:t>
                      </a:r>
                    </a:p>
                  </p:txBody>
                </p:sp>
                <p:sp>
                  <p:nvSpPr>
                    <p:cNvPr id="227" name="TextBox 226"/>
                    <p:cNvSpPr txBox="1"/>
                    <p:nvPr/>
                  </p:nvSpPr>
                  <p:spPr>
                    <a:xfrm>
                      <a:off x="5798708" y="5114446"/>
                      <a:ext cx="928694" cy="307777"/>
                    </a:xfrm>
                    <a:prstGeom prst="rect">
                      <a:avLst/>
                    </a:prstGeom>
                    <a:ln/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algn="ctr"/>
                      <a:r>
                        <a:rPr lang="en-US" sz="1400" dirty="0" smtClean="0"/>
                        <a:t>WBS</a:t>
                      </a:r>
                      <a:endParaRPr lang="he-IL" sz="1400" dirty="0"/>
                    </a:p>
                  </p:txBody>
                </p:sp>
              </p:grp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5580112" y="6306031"/>
                    <a:ext cx="2160240" cy="1206186"/>
                    <a:chOff x="2555776" y="5247150"/>
                    <a:chExt cx="2160240" cy="1206186"/>
                  </a:xfrm>
                </p:grpSpPr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2555776" y="5247150"/>
                      <a:ext cx="2153948" cy="830997"/>
                    </a:xfrm>
                    <a:prstGeom prst="rect">
                      <a:avLst/>
                    </a:prstGeom>
                  </p:spPr>
                  <p:style>
                    <a:lnRef idx="0">
                      <a:schemeClr val="accent6"/>
                    </a:lnRef>
                    <a:fillRef idx="3">
                      <a:schemeClr val="accent6"/>
                    </a:fillRef>
                    <a:effectRef idx="3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wrap="square" rtlCol="1">
                      <a:spAutoFit/>
                    </a:bodyPr>
                    <a:lstStyle/>
                    <a:p>
                      <a:pPr algn="ctr" rtl="0"/>
                      <a:r>
                        <a:rPr lang="en-US" sz="1600" dirty="0" err="1" smtClean="0"/>
                        <a:t>ImgMan</a:t>
                      </a:r>
                      <a:r>
                        <a:rPr lang="en-US" sz="1600" dirty="0" smtClean="0"/>
                        <a:t> Manger</a:t>
                      </a:r>
                      <a:br>
                        <a:rPr lang="en-US" sz="1600" dirty="0" smtClean="0"/>
                      </a:br>
                      <a:endParaRPr lang="en-US" sz="1600" dirty="0" smtClean="0"/>
                    </a:p>
                    <a:p>
                      <a:pPr algn="ctr" rtl="0"/>
                      <a:endParaRPr lang="he-IL" sz="1600" dirty="0"/>
                    </a:p>
                  </p:txBody>
                </p:sp>
                <p:sp>
                  <p:nvSpPr>
                    <p:cNvPr id="222" name="Rounded Rectangle 221"/>
                    <p:cNvSpPr/>
                    <p:nvPr/>
                  </p:nvSpPr>
                  <p:spPr>
                    <a:xfrm>
                      <a:off x="4288712" y="6239022"/>
                      <a:ext cx="427304" cy="21431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1" anchor="ctr"/>
                    <a:lstStyle/>
                    <a:p>
                      <a:pPr algn="ctr"/>
                      <a:r>
                        <a:rPr lang="en-US" sz="800" dirty="0" smtClean="0"/>
                        <a:t>RAM</a:t>
                      </a:r>
                      <a:endParaRPr lang="he-IL" sz="800" dirty="0"/>
                    </a:p>
                  </p:txBody>
                </p:sp>
                <p:sp>
                  <p:nvSpPr>
                    <p:cNvPr id="230" name="TextBox 229"/>
                    <p:cNvSpPr txBox="1"/>
                    <p:nvPr/>
                  </p:nvSpPr>
                  <p:spPr>
                    <a:xfrm>
                      <a:off x="2786448" y="5975702"/>
                      <a:ext cx="728084" cy="26161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1100" dirty="0" err="1" smtClean="0"/>
                        <a:t>ReadProc</a:t>
                      </a:r>
                      <a:endParaRPr lang="he-IL" sz="1100" dirty="0"/>
                    </a:p>
                  </p:txBody>
                </p:sp>
                <p:sp>
                  <p:nvSpPr>
                    <p:cNvPr id="232" name="TextBox 231"/>
                    <p:cNvSpPr txBox="1"/>
                    <p:nvPr/>
                  </p:nvSpPr>
                  <p:spPr>
                    <a:xfrm>
                      <a:off x="3762367" y="5975702"/>
                      <a:ext cx="763351" cy="261610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1">
                      <a:spAutoFit/>
                    </a:bodyPr>
                    <a:lstStyle/>
                    <a:p>
                      <a:r>
                        <a:rPr lang="en-US" sz="1100" dirty="0" err="1" smtClean="0"/>
                        <a:t>WriteProc</a:t>
                      </a:r>
                      <a:endParaRPr lang="he-IL" sz="1100" dirty="0"/>
                    </a:p>
                  </p:txBody>
                </p:sp>
              </p:grpSp>
              <p:cxnSp>
                <p:nvCxnSpPr>
                  <p:cNvPr id="233" name="Elbow Connector 232"/>
                  <p:cNvCxnSpPr>
                    <a:stCxn id="230" idx="1"/>
                    <a:endCxn id="211" idx="2"/>
                  </p:cNvCxnSpPr>
                  <p:nvPr/>
                </p:nvCxnSpPr>
                <p:spPr>
                  <a:xfrm rot="10800000">
                    <a:off x="4841610" y="5721700"/>
                    <a:ext cx="969175" cy="1443688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6892652" y="5679445"/>
                    <a:ext cx="1026337" cy="338554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rtlCol="1">
                    <a:spAutoFit/>
                  </a:bodyPr>
                  <a:lstStyle/>
                  <a:p>
                    <a:pPr algn="ctr" rtl="0"/>
                    <a:r>
                      <a:rPr lang="en-US" sz="1600" dirty="0" err="1" smtClean="0"/>
                      <a:t>Biliniar</a:t>
                    </a:r>
                    <a:endParaRPr lang="he-IL" sz="1600" dirty="0"/>
                  </a:p>
                </p:txBody>
              </p:sp>
              <p:cxnSp>
                <p:nvCxnSpPr>
                  <p:cNvPr id="239" name="Elbow Connector 238"/>
                  <p:cNvCxnSpPr>
                    <a:stCxn id="181" idx="0"/>
                    <a:endCxn id="225" idx="2"/>
                  </p:cNvCxnSpPr>
                  <p:nvPr/>
                </p:nvCxnSpPr>
                <p:spPr>
                  <a:xfrm rot="16200000" flipV="1">
                    <a:off x="6175075" y="5824020"/>
                    <a:ext cx="567353" cy="39667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Elbow Connector 239"/>
                  <p:cNvCxnSpPr>
                    <a:endCxn id="235" idx="1"/>
                  </p:cNvCxnSpPr>
                  <p:nvPr/>
                </p:nvCxnSpPr>
                <p:spPr>
                  <a:xfrm rot="5400000" flipH="1" flipV="1">
                    <a:off x="6538233" y="5973229"/>
                    <a:ext cx="478926" cy="229912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Elbow Connector 240"/>
                  <p:cNvCxnSpPr>
                    <a:stCxn id="235" idx="3"/>
                    <a:endCxn id="222" idx="3"/>
                  </p:cNvCxnSpPr>
                  <p:nvPr/>
                </p:nvCxnSpPr>
                <p:spPr>
                  <a:xfrm flipH="1">
                    <a:off x="7740352" y="5848722"/>
                    <a:ext cx="178637" cy="1556338"/>
                  </a:xfrm>
                  <a:prstGeom prst="bentConnector3">
                    <a:avLst>
                      <a:gd name="adj1" fmla="val -127969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Elbow Connector 241"/>
                  <p:cNvCxnSpPr>
                    <a:stCxn id="232" idx="2"/>
                    <a:endCxn id="217" idx="2"/>
                  </p:cNvCxnSpPr>
                  <p:nvPr/>
                </p:nvCxnSpPr>
                <p:spPr>
                  <a:xfrm rot="5400000">
                    <a:off x="5970949" y="6228429"/>
                    <a:ext cx="129667" cy="2265194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1" name="TextBox 210"/>
                <p:cNvSpPr txBox="1"/>
                <p:nvPr/>
              </p:nvSpPr>
              <p:spPr>
                <a:xfrm rot="16200000">
                  <a:off x="4390746" y="5499092"/>
                  <a:ext cx="928694" cy="307777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WBM</a:t>
                  </a:r>
                  <a:endParaRPr lang="he-IL" sz="1400" b="1" dirty="0"/>
                </a:p>
              </p:txBody>
            </p:sp>
          </p:grpSp>
          <p:sp>
            <p:nvSpPr>
              <p:cNvPr id="214" name="TextBox 213"/>
              <p:cNvSpPr txBox="1"/>
              <p:nvPr/>
            </p:nvSpPr>
            <p:spPr>
              <a:xfrm>
                <a:off x="9042128" y="5733256"/>
                <a:ext cx="428627" cy="338554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1">
                <a:spAutoFit/>
              </a:bodyPr>
              <a:lstStyle/>
              <a:p>
                <a:pPr algn="ctr" rtl="0"/>
                <a:r>
                  <a:rPr lang="en-US" sz="800" dirty="0" smtClean="0">
                    <a:solidFill>
                      <a:schemeClr val="tx1"/>
                    </a:solidFill>
                  </a:rPr>
                  <a:t>TYPE</a:t>
                </a:r>
              </a:p>
              <a:p>
                <a:pPr algn="ctr" rtl="0"/>
                <a:r>
                  <a:rPr lang="en-US" sz="800" dirty="0" err="1" smtClean="0">
                    <a:solidFill>
                      <a:schemeClr val="tx1"/>
                    </a:solidFill>
                  </a:rPr>
                  <a:t>Reg</a:t>
                </a:r>
                <a:endParaRPr lang="he-IL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868846" y="4787280"/>
              <a:ext cx="2270534" cy="1055215"/>
              <a:chOff x="6868846" y="4787280"/>
              <a:chExt cx="2270534" cy="1055215"/>
            </a:xfrm>
          </p:grpSpPr>
          <p:cxnSp>
            <p:nvCxnSpPr>
              <p:cNvPr id="216" name="Shape 194"/>
              <p:cNvCxnSpPr>
                <a:stCxn id="227" idx="3"/>
                <a:endCxn id="214" idx="1"/>
              </p:cNvCxnSpPr>
              <p:nvPr/>
            </p:nvCxnSpPr>
            <p:spPr>
              <a:xfrm>
                <a:off x="6868846" y="4787280"/>
                <a:ext cx="2270534" cy="1055215"/>
              </a:xfrm>
              <a:prstGeom prst="bentConnector3">
                <a:avLst>
                  <a:gd name="adj1" fmla="val 60068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hape 194"/>
              <p:cNvCxnSpPr>
                <a:stCxn id="227" idx="3"/>
                <a:endCxn id="226" idx="1"/>
              </p:cNvCxnSpPr>
              <p:nvPr/>
            </p:nvCxnSpPr>
            <p:spPr>
              <a:xfrm>
                <a:off x="6868846" y="4787280"/>
                <a:ext cx="1507961" cy="603423"/>
              </a:xfrm>
              <a:prstGeom prst="bentConnector3">
                <a:avLst>
                  <a:gd name="adj1" fmla="val 75266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0687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2272" y="404664"/>
            <a:ext cx="1816674" cy="79208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TOP FSM</a:t>
            </a:r>
            <a:endParaRPr lang="he-IL" dirty="0"/>
          </a:p>
        </p:txBody>
      </p:sp>
      <p:sp>
        <p:nvSpPr>
          <p:cNvPr id="5" name="Rounded Rectangle 4"/>
          <p:cNvSpPr/>
          <p:nvPr/>
        </p:nvSpPr>
        <p:spPr>
          <a:xfrm>
            <a:off x="2151364" y="1825395"/>
            <a:ext cx="1512168" cy="57606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Read FSM</a:t>
            </a:r>
            <a:endParaRPr lang="he-IL" dirty="0"/>
          </a:p>
        </p:txBody>
      </p:sp>
      <p:sp>
        <p:nvSpPr>
          <p:cNvPr id="6" name="Rounded Rectangle 5"/>
          <p:cNvSpPr/>
          <p:nvPr/>
        </p:nvSpPr>
        <p:spPr>
          <a:xfrm>
            <a:off x="4438416" y="1827765"/>
            <a:ext cx="1512168" cy="576064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Write FSM</a:t>
            </a:r>
            <a:endParaRPr lang="he-IL" dirty="0"/>
          </a:p>
        </p:txBody>
      </p:sp>
      <p:sp>
        <p:nvSpPr>
          <p:cNvPr id="7" name="Rounded Rectangle 6"/>
          <p:cNvSpPr/>
          <p:nvPr/>
        </p:nvSpPr>
        <p:spPr>
          <a:xfrm>
            <a:off x="3059832" y="2924944"/>
            <a:ext cx="1944216" cy="1351093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Generic RAM </a:t>
            </a:r>
          </a:p>
          <a:p>
            <a:pPr algn="ctr"/>
            <a:r>
              <a:rPr lang="en-US" dirty="0" smtClean="0"/>
              <a:t>(1024 Bytes)</a:t>
            </a:r>
            <a:endParaRPr lang="he-IL" dirty="0"/>
          </a:p>
        </p:txBody>
      </p:sp>
      <p:sp>
        <p:nvSpPr>
          <p:cNvPr id="8" name="Rounded Rectangle 7"/>
          <p:cNvSpPr/>
          <p:nvPr/>
        </p:nvSpPr>
        <p:spPr>
          <a:xfrm>
            <a:off x="6912260" y="368659"/>
            <a:ext cx="2016224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Coordinate Process</a:t>
            </a:r>
            <a:endParaRPr lang="he-IL" dirty="0"/>
          </a:p>
        </p:txBody>
      </p:sp>
      <p:sp>
        <p:nvSpPr>
          <p:cNvPr id="9" name="Rounded Rectangle 8"/>
          <p:cNvSpPr/>
          <p:nvPr/>
        </p:nvSpPr>
        <p:spPr>
          <a:xfrm>
            <a:off x="6899432" y="1537363"/>
            <a:ext cx="2016224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 Process</a:t>
            </a:r>
            <a:endParaRPr lang="he-IL" dirty="0"/>
          </a:p>
        </p:txBody>
      </p:sp>
      <p:sp>
        <p:nvSpPr>
          <p:cNvPr id="10" name="Rounded Rectangle 9"/>
          <p:cNvSpPr/>
          <p:nvPr/>
        </p:nvSpPr>
        <p:spPr>
          <a:xfrm>
            <a:off x="6876256" y="2708920"/>
            <a:ext cx="2016224" cy="86409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Bilinear Process</a:t>
            </a:r>
            <a:endParaRPr lang="he-IL" dirty="0"/>
          </a:p>
        </p:txBody>
      </p:sp>
      <p:cxnSp>
        <p:nvCxnSpPr>
          <p:cNvPr id="15" name="Elbow Connector 14"/>
          <p:cNvCxnSpPr>
            <a:stCxn id="4" idx="1"/>
            <a:endCxn id="5" idx="0"/>
          </p:cNvCxnSpPr>
          <p:nvPr/>
        </p:nvCxnSpPr>
        <p:spPr>
          <a:xfrm rot="10800000" flipV="1">
            <a:off x="2907448" y="800707"/>
            <a:ext cx="234824" cy="102468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6" idx="0"/>
          </p:cNvCxnSpPr>
          <p:nvPr/>
        </p:nvCxnSpPr>
        <p:spPr>
          <a:xfrm>
            <a:off x="4958946" y="800708"/>
            <a:ext cx="235554" cy="102705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5" idx="2"/>
            <a:endCxn id="7" idx="1"/>
          </p:cNvCxnSpPr>
          <p:nvPr/>
        </p:nvCxnSpPr>
        <p:spPr>
          <a:xfrm rot="16200000" flipH="1">
            <a:off x="2384124" y="2924783"/>
            <a:ext cx="1199032" cy="152384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2"/>
            <a:endCxn id="7" idx="3"/>
          </p:cNvCxnSpPr>
          <p:nvPr/>
        </p:nvCxnSpPr>
        <p:spPr>
          <a:xfrm rot="5400000">
            <a:off x="4500943" y="2906934"/>
            <a:ext cx="1196662" cy="190452"/>
          </a:xfrm>
          <a:prstGeom prst="bentConnector2">
            <a:avLst/>
          </a:prstGeom>
          <a:ln>
            <a:prstDash val="lg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1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548680"/>
            <a:ext cx="4320480" cy="43204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548680"/>
            <a:ext cx="0" cy="4320480"/>
          </a:xfrm>
          <a:prstGeom prst="line">
            <a:avLst/>
          </a:prstGeom>
          <a:ln w="76200" cmpd="thinThick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3"/>
          </p:cNvCxnSpPr>
          <p:nvPr/>
        </p:nvCxnSpPr>
        <p:spPr>
          <a:xfrm>
            <a:off x="2411760" y="2708920"/>
            <a:ext cx="4320480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5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/>
          <p:cNvSpPr/>
          <p:nvPr/>
        </p:nvSpPr>
        <p:spPr>
          <a:xfrm>
            <a:off x="5429256" y="-214338"/>
            <a:ext cx="3571900" cy="121444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TX Path</a:t>
            </a:r>
            <a:endParaRPr lang="he-IL" dirty="0"/>
          </a:p>
        </p:txBody>
      </p:sp>
      <p:sp>
        <p:nvSpPr>
          <p:cNvPr id="105" name="Rounded Rectangle 104"/>
          <p:cNvSpPr/>
          <p:nvPr/>
        </p:nvSpPr>
        <p:spPr>
          <a:xfrm>
            <a:off x="142844" y="2571744"/>
            <a:ext cx="3786214" cy="142876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/>
              <a:t>Memory</a:t>
            </a:r>
          </a:p>
          <a:p>
            <a:pPr algn="ctr" rtl="0"/>
            <a:r>
              <a:rPr lang="en-US" dirty="0" smtClean="0"/>
              <a:t>Management</a:t>
            </a:r>
            <a:endParaRPr lang="he-IL" dirty="0"/>
          </a:p>
        </p:txBody>
      </p:sp>
      <p:sp>
        <p:nvSpPr>
          <p:cNvPr id="102" name="Rounded Rectangle 101"/>
          <p:cNvSpPr/>
          <p:nvPr/>
        </p:nvSpPr>
        <p:spPr>
          <a:xfrm>
            <a:off x="357158" y="-200020"/>
            <a:ext cx="3143272" cy="112869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RX Path</a:t>
            </a:r>
            <a:endParaRPr lang="he-IL" dirty="0"/>
          </a:p>
        </p:txBody>
      </p:sp>
      <p:sp>
        <p:nvSpPr>
          <p:cNvPr id="16" name="Rectangle 15"/>
          <p:cNvSpPr/>
          <p:nvPr/>
        </p:nvSpPr>
        <p:spPr>
          <a:xfrm>
            <a:off x="1214414" y="5072074"/>
            <a:ext cx="1428760" cy="92869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pic>
        <p:nvPicPr>
          <p:cNvPr id="2" name="Picture 1" descr="C:\Program Files\Microsoft Office\MEDIA\CAGCAT10\j028575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85916" y="285728"/>
            <a:ext cx="1053790" cy="781233"/>
          </a:xfrm>
          <a:prstGeom prst="rect">
            <a:avLst/>
          </a:prstGeom>
          <a:noFill/>
        </p:spPr>
      </p:pic>
      <p:cxnSp>
        <p:nvCxnSpPr>
          <p:cNvPr id="11" name="Elbow Connector 10"/>
          <p:cNvCxnSpPr>
            <a:endCxn id="102" idx="1"/>
          </p:cNvCxnSpPr>
          <p:nvPr/>
        </p:nvCxnSpPr>
        <p:spPr>
          <a:xfrm flipV="1">
            <a:off x="-357222" y="364325"/>
            <a:ext cx="714380" cy="65010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7290" y="5214950"/>
            <a:ext cx="1214446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SDRAM Controller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1500166" y="48357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00893" y="1205546"/>
            <a:ext cx="207710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/>
            <a:r>
              <a:rPr lang="en-US" sz="1400" b="1" u="sng" dirty="0" smtClean="0"/>
              <a:t>WBM</a:t>
            </a:r>
            <a:r>
              <a:rPr lang="en-US" sz="1400" b="1" dirty="0" smtClean="0"/>
              <a:t> </a:t>
            </a:r>
            <a:r>
              <a:rPr lang="en-US" sz="1400" dirty="0" smtClean="0"/>
              <a:t>– Wishbone Master</a:t>
            </a:r>
          </a:p>
          <a:p>
            <a:pPr algn="l"/>
            <a:r>
              <a:rPr lang="en-US" sz="1400" b="1" u="sng" dirty="0" smtClean="0"/>
              <a:t>WBS</a:t>
            </a:r>
            <a:r>
              <a:rPr lang="en-US" sz="1400" dirty="0" smtClean="0"/>
              <a:t> – Wishbone Slave</a:t>
            </a:r>
            <a:endParaRPr lang="he-IL" sz="1400" dirty="0"/>
          </a:p>
        </p:txBody>
      </p:sp>
      <p:cxnSp>
        <p:nvCxnSpPr>
          <p:cNvPr id="18" name="Elbow Connector 17"/>
          <p:cNvCxnSpPr>
            <a:stCxn id="90" idx="2"/>
            <a:endCxn id="14" idx="0"/>
          </p:cNvCxnSpPr>
          <p:nvPr/>
        </p:nvCxnSpPr>
        <p:spPr>
          <a:xfrm rot="5400000">
            <a:off x="1700786" y="4572008"/>
            <a:ext cx="527454" cy="1588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5400000">
            <a:off x="3475723" y="316795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643570" y="928670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cxnSp>
        <p:nvCxnSpPr>
          <p:cNvPr id="35" name="Elbow Connector 140"/>
          <p:cNvCxnSpPr>
            <a:endCxn id="2" idx="1"/>
          </p:cNvCxnSpPr>
          <p:nvPr/>
        </p:nvCxnSpPr>
        <p:spPr>
          <a:xfrm flipH="1">
            <a:off x="-1285916" y="321447"/>
            <a:ext cx="10287072" cy="354898"/>
          </a:xfrm>
          <a:prstGeom prst="bentConnector5">
            <a:avLst>
              <a:gd name="adj1" fmla="val -2222"/>
              <a:gd name="adj2" fmla="val -376809"/>
              <a:gd name="adj3" fmla="val 10222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43042" y="90664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4904484" y="310435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42" name="Elbow Connector 41"/>
          <p:cNvCxnSpPr>
            <a:stCxn id="38" idx="0"/>
            <a:endCxn id="122" idx="0"/>
          </p:cNvCxnSpPr>
          <p:nvPr/>
        </p:nvCxnSpPr>
        <p:spPr>
          <a:xfrm rot="10800000" flipV="1">
            <a:off x="4009793" y="464324"/>
            <a:ext cx="1205150" cy="103585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85918" y="2357430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104" name="Rounded Rectangle 103"/>
          <p:cNvSpPr/>
          <p:nvPr/>
        </p:nvSpPr>
        <p:spPr>
          <a:xfrm>
            <a:off x="6514506" y="2436443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Controller</a:t>
            </a:r>
            <a:endParaRPr lang="he-IL" dirty="0"/>
          </a:p>
        </p:txBody>
      </p:sp>
      <p:sp>
        <p:nvSpPr>
          <p:cNvPr id="106" name="TextBox 105"/>
          <p:cNvSpPr txBox="1"/>
          <p:nvPr/>
        </p:nvSpPr>
        <p:spPr>
          <a:xfrm>
            <a:off x="7300324" y="2204864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cxnSp>
        <p:nvCxnSpPr>
          <p:cNvPr id="108" name="Elbow Connector 133"/>
          <p:cNvCxnSpPr>
            <a:stCxn id="106" idx="0"/>
            <a:endCxn id="122" idx="3"/>
          </p:cNvCxnSpPr>
          <p:nvPr/>
        </p:nvCxnSpPr>
        <p:spPr>
          <a:xfrm rot="16200000" flipV="1">
            <a:off x="5986870" y="427063"/>
            <a:ext cx="381524" cy="317407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428992" y="1500174"/>
            <a:ext cx="1161601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b="1" dirty="0" smtClean="0"/>
              <a:t>Wishbone</a:t>
            </a:r>
          </a:p>
          <a:p>
            <a:r>
              <a:rPr lang="en-US" dirty="0" smtClean="0"/>
              <a:t>INTERCON</a:t>
            </a:r>
            <a:endParaRPr lang="he-IL" dirty="0"/>
          </a:p>
        </p:txBody>
      </p:sp>
      <p:sp>
        <p:nvSpPr>
          <p:cNvPr id="158" name="TextBox 7"/>
          <p:cNvSpPr txBox="1"/>
          <p:nvPr/>
        </p:nvSpPr>
        <p:spPr>
          <a:xfrm>
            <a:off x="-1214478" y="1071546"/>
            <a:ext cx="72726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Host</a:t>
            </a:r>
          </a:p>
          <a:p>
            <a:pPr algn="ctr" rtl="0"/>
            <a:r>
              <a:rPr lang="en-US" sz="1200" dirty="0" smtClean="0"/>
              <a:t>(</a:t>
            </a:r>
            <a:r>
              <a:rPr lang="en-US" sz="1200" dirty="0" err="1" smtClean="0"/>
              <a:t>Matlab</a:t>
            </a:r>
            <a:r>
              <a:rPr lang="en-US" sz="1200" dirty="0" smtClean="0"/>
              <a:t>)</a:t>
            </a:r>
            <a:endParaRPr lang="he-IL" sz="1200" dirty="0"/>
          </a:p>
        </p:txBody>
      </p:sp>
      <p:cxnSp>
        <p:nvCxnSpPr>
          <p:cNvPr id="159" name="Elbow Connector 158"/>
          <p:cNvCxnSpPr>
            <a:stCxn id="104" idx="3"/>
            <a:endCxn id="160" idx="1"/>
          </p:cNvCxnSpPr>
          <p:nvPr/>
        </p:nvCxnSpPr>
        <p:spPr>
          <a:xfrm>
            <a:off x="9800654" y="3079385"/>
            <a:ext cx="356652" cy="5165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2" name="Group 181"/>
          <p:cNvGrpSpPr/>
          <p:nvPr/>
        </p:nvGrpSpPr>
        <p:grpSpPr>
          <a:xfrm>
            <a:off x="9943530" y="2726955"/>
            <a:ext cx="928694" cy="1232854"/>
            <a:chOff x="8143900" y="5000636"/>
            <a:chExt cx="928694" cy="1232854"/>
          </a:xfrm>
        </p:grpSpPr>
        <p:pic>
          <p:nvPicPr>
            <p:cNvPr id="160" name="Picture 159" descr="MC900391480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57676" y="5505832"/>
              <a:ext cx="605464" cy="727658"/>
            </a:xfrm>
            <a:prstGeom prst="rect">
              <a:avLst/>
            </a:prstGeom>
          </p:spPr>
        </p:pic>
        <p:sp>
          <p:nvSpPr>
            <p:cNvPr id="161" name="TextBox 4"/>
            <p:cNvSpPr txBox="1"/>
            <p:nvPr/>
          </p:nvSpPr>
          <p:spPr>
            <a:xfrm>
              <a:off x="8143900" y="5000636"/>
              <a:ext cx="92869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>
              <a:defPPr>
                <a:defRPr lang="he-IL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r>
                <a:rPr lang="en-US" sz="1200" dirty="0" smtClean="0"/>
                <a:t>VGA</a:t>
              </a:r>
            </a:p>
            <a:p>
              <a:pPr algn="ctr" rtl="0"/>
              <a:r>
                <a:rPr lang="en-US" sz="1200" dirty="0" smtClean="0"/>
                <a:t> Display</a:t>
              </a:r>
              <a:endParaRPr lang="he-IL" sz="1200" dirty="0"/>
            </a:p>
          </p:txBody>
        </p:sp>
      </p:grpSp>
      <p:pic>
        <p:nvPicPr>
          <p:cNvPr id="162" name="תמונה 21" descr="memory_chip_3.jpg"/>
          <p:cNvPicPr>
            <a:picLocks noChangeAspect="1"/>
          </p:cNvPicPr>
          <p:nvPr/>
        </p:nvPicPr>
        <p:blipFill>
          <a:blip r:embed="rId4" cstate="print">
            <a:lum bright="5000"/>
          </a:blip>
          <a:stretch>
            <a:fillRect/>
          </a:stretch>
        </p:blipFill>
        <p:spPr>
          <a:xfrm>
            <a:off x="-285784" y="5000636"/>
            <a:ext cx="1145071" cy="827424"/>
          </a:xfrm>
          <a:prstGeom prst="rect">
            <a:avLst/>
          </a:prstGeom>
        </p:spPr>
      </p:pic>
      <p:sp>
        <p:nvSpPr>
          <p:cNvPr id="163" name="TextBox 162"/>
          <p:cNvSpPr txBox="1"/>
          <p:nvPr/>
        </p:nvSpPr>
        <p:spPr>
          <a:xfrm>
            <a:off x="-356450" y="5539623"/>
            <a:ext cx="121573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en-US" sz="1200" dirty="0" smtClean="0"/>
              <a:t>IS42S16400 SDRAM</a:t>
            </a:r>
            <a:endParaRPr lang="he-IL" sz="1200" dirty="0"/>
          </a:p>
        </p:txBody>
      </p:sp>
      <p:cxnSp>
        <p:nvCxnSpPr>
          <p:cNvPr id="164" name="Elbow Connector 163"/>
          <p:cNvCxnSpPr>
            <a:stCxn id="16" idx="1"/>
          </p:cNvCxnSpPr>
          <p:nvPr/>
        </p:nvCxnSpPr>
        <p:spPr>
          <a:xfrm rot="10800000">
            <a:off x="571472" y="5357827"/>
            <a:ext cx="642942" cy="17859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33"/>
          <p:cNvCxnSpPr>
            <a:stCxn id="47" idx="0"/>
          </p:cNvCxnSpPr>
          <p:nvPr/>
        </p:nvCxnSpPr>
        <p:spPr>
          <a:xfrm rot="10800000">
            <a:off x="4427985" y="2146506"/>
            <a:ext cx="429469" cy="3620159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41"/>
          <p:cNvCxnSpPr>
            <a:stCxn id="36" idx="2"/>
          </p:cNvCxnSpPr>
          <p:nvPr/>
        </p:nvCxnSpPr>
        <p:spPr>
          <a:xfrm rot="16200000" flipH="1">
            <a:off x="2589595" y="732215"/>
            <a:ext cx="357190" cy="132160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41"/>
          <p:cNvCxnSpPr>
            <a:stCxn id="58" idx="0"/>
            <a:endCxn id="122" idx="1"/>
          </p:cNvCxnSpPr>
          <p:nvPr/>
        </p:nvCxnSpPr>
        <p:spPr>
          <a:xfrm rot="5400000" flipH="1" flipV="1">
            <a:off x="2572583" y="1501022"/>
            <a:ext cx="534090" cy="117872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41"/>
          <p:cNvCxnSpPr>
            <a:stCxn id="24" idx="0"/>
            <a:endCxn id="122" idx="2"/>
          </p:cNvCxnSpPr>
          <p:nvPr/>
        </p:nvCxnSpPr>
        <p:spPr>
          <a:xfrm flipH="1" flipV="1">
            <a:off x="4009793" y="2146505"/>
            <a:ext cx="84166" cy="1175338"/>
          </a:xfrm>
          <a:prstGeom prst="bentConnector4">
            <a:avLst>
              <a:gd name="adj1" fmla="val -271606"/>
              <a:gd name="adj2" fmla="val 56547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Elbow Connector 41"/>
          <p:cNvCxnSpPr>
            <a:stCxn id="32" idx="2"/>
          </p:cNvCxnSpPr>
          <p:nvPr/>
        </p:nvCxnSpPr>
        <p:spPr>
          <a:xfrm rot="5400000">
            <a:off x="5136658" y="671790"/>
            <a:ext cx="406603" cy="1535917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500166" y="4000504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WBM</a:t>
            </a:r>
            <a:endParaRPr lang="he-IL" sz="14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5989734" y="2894538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5071766" y="5159440"/>
            <a:ext cx="3286148" cy="128588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Image Manipulation</a:t>
            </a:r>
            <a:endParaRPr lang="he-IL" dirty="0"/>
          </a:p>
        </p:txBody>
      </p:sp>
      <p:sp>
        <p:nvSpPr>
          <p:cNvPr id="41" name="TextBox 40"/>
          <p:cNvSpPr txBox="1"/>
          <p:nvPr/>
        </p:nvSpPr>
        <p:spPr>
          <a:xfrm>
            <a:off x="5758762" y="4901086"/>
            <a:ext cx="928694" cy="30777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dirty="0" smtClean="0"/>
              <a:t>WBS</a:t>
            </a:r>
            <a:endParaRPr lang="he-IL" sz="1400" dirty="0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4546994" y="5612775"/>
            <a:ext cx="928694" cy="30777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sz="1400" b="1" dirty="0" smtClean="0"/>
              <a:t>WBM</a:t>
            </a:r>
            <a:endParaRPr lang="he-IL" sz="1400" b="1" dirty="0"/>
          </a:p>
        </p:txBody>
      </p:sp>
      <p:cxnSp>
        <p:nvCxnSpPr>
          <p:cNvPr id="48" name="Elbow Connector 133"/>
          <p:cNvCxnSpPr>
            <a:stCxn id="51" idx="0"/>
          </p:cNvCxnSpPr>
          <p:nvPr/>
        </p:nvCxnSpPr>
        <p:spPr>
          <a:xfrm rot="10800000">
            <a:off x="4612369" y="2014101"/>
            <a:ext cx="1687825" cy="103432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133"/>
          <p:cNvCxnSpPr>
            <a:stCxn id="41" idx="0"/>
          </p:cNvCxnSpPr>
          <p:nvPr/>
        </p:nvCxnSpPr>
        <p:spPr>
          <a:xfrm rot="16200000" flipV="1">
            <a:off x="4020266" y="2698243"/>
            <a:ext cx="2754581" cy="165110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1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4" name="Rectangle 3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TextBox 5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8" name="Oval 7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9" name="Oval 8"/>
          <p:cNvSpPr/>
          <p:nvPr/>
        </p:nvSpPr>
        <p:spPr>
          <a:xfrm>
            <a:off x="4714876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0" name="Oval 9"/>
          <p:cNvSpPr/>
          <p:nvPr/>
        </p:nvSpPr>
        <p:spPr>
          <a:xfrm>
            <a:off x="4929190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1" name="Oval 10"/>
          <p:cNvSpPr/>
          <p:nvPr/>
        </p:nvSpPr>
        <p:spPr>
          <a:xfrm>
            <a:off x="5143504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2" name="Oval 11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285852" y="235743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571604" y="214311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857356" y="1928802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9" name="Shape 18"/>
          <p:cNvCxnSpPr>
            <a:stCxn id="8" idx="0"/>
            <a:endCxn id="12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9691068">
            <a:off x="1032534" y="1752691"/>
            <a:ext cx="2428892" cy="1357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5" name="Rectangle 4"/>
          <p:cNvSpPr/>
          <p:nvPr/>
        </p:nvSpPr>
        <p:spPr>
          <a:xfrm>
            <a:off x="4357686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6" name="Rectangle 5"/>
          <p:cNvSpPr/>
          <p:nvPr/>
        </p:nvSpPr>
        <p:spPr>
          <a:xfrm>
            <a:off x="1214414" y="2071678"/>
            <a:ext cx="2428892" cy="1357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7" name="TextBox 6"/>
          <p:cNvSpPr txBox="1"/>
          <p:nvPr/>
        </p:nvSpPr>
        <p:spPr>
          <a:xfrm>
            <a:off x="4429124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smtClean="0"/>
              <a:t>Output image</a:t>
            </a:r>
            <a:endParaRPr lang="he-IL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207170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 smtClean="0"/>
              <a:t>Intput</a:t>
            </a:r>
            <a:r>
              <a:rPr lang="en-US" b="1" dirty="0" smtClean="0"/>
              <a:t> image</a:t>
            </a:r>
            <a:endParaRPr lang="he-IL" b="1" dirty="0"/>
          </a:p>
        </p:txBody>
      </p:sp>
      <p:sp>
        <p:nvSpPr>
          <p:cNvPr id="9" name="Oval 8"/>
          <p:cNvSpPr/>
          <p:nvPr/>
        </p:nvSpPr>
        <p:spPr>
          <a:xfrm>
            <a:off x="4500562" y="221455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3" name="Oval 12"/>
          <p:cNvSpPr/>
          <p:nvPr/>
        </p:nvSpPr>
        <p:spPr>
          <a:xfrm>
            <a:off x="1000100" y="2571744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4" name="Oval 13"/>
          <p:cNvSpPr/>
          <p:nvPr/>
        </p:nvSpPr>
        <p:spPr>
          <a:xfrm>
            <a:off x="1166766" y="242886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5" name="Oval 14"/>
          <p:cNvSpPr/>
          <p:nvPr/>
        </p:nvSpPr>
        <p:spPr>
          <a:xfrm>
            <a:off x="1146105" y="2750339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16" name="Oval 15"/>
          <p:cNvSpPr/>
          <p:nvPr/>
        </p:nvSpPr>
        <p:spPr>
          <a:xfrm>
            <a:off x="1309642" y="2612220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cxnSp>
        <p:nvCxnSpPr>
          <p:cNvPr id="17" name="Shape 18"/>
          <p:cNvCxnSpPr>
            <a:stCxn id="9" idx="0"/>
            <a:endCxn id="13" idx="0"/>
          </p:cNvCxnSpPr>
          <p:nvPr/>
        </p:nvCxnSpPr>
        <p:spPr>
          <a:xfrm rot="16200000" flipH="1" flipV="1">
            <a:off x="2643174" y="642918"/>
            <a:ext cx="357190" cy="3500462"/>
          </a:xfrm>
          <a:prstGeom prst="curvedConnector3">
            <a:avLst>
              <a:gd name="adj1" fmla="val -323819"/>
            </a:avLst>
          </a:prstGeom>
          <a:ln w="57150" cmpd="sng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5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980728"/>
            <a:ext cx="3096344" cy="1944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Address Calculator</a:t>
            </a:r>
            <a:endParaRPr lang="he-IL" dirty="0"/>
          </a:p>
        </p:txBody>
      </p:sp>
      <p:sp>
        <p:nvSpPr>
          <p:cNvPr id="7" name="Right Arrow 6"/>
          <p:cNvSpPr/>
          <p:nvPr/>
        </p:nvSpPr>
        <p:spPr>
          <a:xfrm>
            <a:off x="1187624" y="1484784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</a:t>
            </a:r>
            <a:endParaRPr lang="he-IL" dirty="0"/>
          </a:p>
        </p:txBody>
      </p:sp>
      <p:sp>
        <p:nvSpPr>
          <p:cNvPr id="8" name="Right Arrow 7"/>
          <p:cNvSpPr/>
          <p:nvPr/>
        </p:nvSpPr>
        <p:spPr>
          <a:xfrm>
            <a:off x="6156176" y="1521768"/>
            <a:ext cx="1872208" cy="46805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1952836"/>
            <a:ext cx="17281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Coordinate(</a:t>
            </a:r>
            <a:r>
              <a:rPr lang="en-US" dirty="0" err="1" smtClean="0"/>
              <a:t>x,y</a:t>
            </a:r>
            <a:r>
              <a:rPr lang="en-US" dirty="0" smtClean="0"/>
              <a:t>) in output image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6228184" y="1952836"/>
            <a:ext cx="208823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4 addresses (</a:t>
            </a:r>
            <a:r>
              <a:rPr lang="en-US" dirty="0" err="1" smtClean="0"/>
              <a:t>SDram</a:t>
            </a:r>
            <a:r>
              <a:rPr lang="en-US" dirty="0" smtClean="0"/>
              <a:t>) of input image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04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e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2071678"/>
            <a:ext cx="2322506" cy="232250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428728" y="2428868"/>
            <a:ext cx="142876" cy="1428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357290" y="1357298"/>
            <a:ext cx="1214446" cy="928694"/>
          </a:xfrm>
          <a:prstGeom prst="curvedConnector3">
            <a:avLst>
              <a:gd name="adj1" fmla="val 10667"/>
            </a:avLst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71604" y="85723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x_start,y_start</a:t>
            </a:r>
            <a:r>
              <a:rPr lang="en-US" dirty="0" smtClean="0"/>
              <a:t>)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Input image</a:t>
            </a:r>
            <a:endParaRPr lang="he-IL" dirty="0"/>
          </a:p>
        </p:txBody>
      </p:sp>
      <p:pic>
        <p:nvPicPr>
          <p:cNvPr id="13" name="Picture 12" descr="Lena.jpg"/>
          <p:cNvPicPr>
            <a:picLocks noChangeAspect="1"/>
          </p:cNvPicPr>
          <p:nvPr/>
        </p:nvPicPr>
        <p:blipFill>
          <a:blip r:embed="rId3"/>
          <a:srcRect l="36911" t="15380"/>
          <a:stretch>
            <a:fillRect/>
          </a:stretch>
        </p:blipFill>
        <p:spPr>
          <a:xfrm>
            <a:off x="3857620" y="2428868"/>
            <a:ext cx="1465250" cy="196531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6182" y="4357694"/>
            <a:ext cx="164307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Output image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otating the other way"/>
          <p:cNvPicPr>
            <a:picLocks noChangeAspect="1" noChangeArrowheads="1"/>
          </p:cNvPicPr>
          <p:nvPr/>
        </p:nvPicPr>
        <p:blipFill>
          <a:blip r:embed="rId4"/>
          <a:srcRect t="57500"/>
          <a:stretch>
            <a:fillRect/>
          </a:stretch>
        </p:blipFill>
        <p:spPr bwMode="auto">
          <a:xfrm>
            <a:off x="2571736" y="500042"/>
            <a:ext cx="4538457" cy="1928826"/>
          </a:xfrm>
          <a:prstGeom prst="rect">
            <a:avLst/>
          </a:prstGeom>
          <a:noFill/>
        </p:spPr>
      </p:pic>
      <p:pic>
        <p:nvPicPr>
          <p:cNvPr id="6" name="Picture 4" descr="http://gotechbench.com/images/magnifyingglass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71670" y="3000372"/>
            <a:ext cx="1005847" cy="785818"/>
          </a:xfrm>
          <a:prstGeom prst="rect">
            <a:avLst/>
          </a:prstGeom>
          <a:noFill/>
        </p:spPr>
      </p:pic>
      <p:sp>
        <p:nvSpPr>
          <p:cNvPr id="7" name="Curved Right Arrow 6"/>
          <p:cNvSpPr/>
          <p:nvPr/>
        </p:nvSpPr>
        <p:spPr>
          <a:xfrm>
            <a:off x="2000232" y="1857364"/>
            <a:ext cx="500066" cy="2786082"/>
          </a:xfrm>
          <a:prstGeom prst="curv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2132" y="2357430"/>
            <a:ext cx="85632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Output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3246934" y="2357430"/>
            <a:ext cx="8240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Source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643570" y="5072074"/>
            <a:ext cx="92869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(X,Y)</a:t>
            </a:r>
            <a:endParaRPr lang="he-IL" sz="2400" dirty="0"/>
          </a:p>
        </p:txBody>
      </p:sp>
      <p:sp>
        <p:nvSpPr>
          <p:cNvPr id="24" name="Oval 23"/>
          <p:cNvSpPr/>
          <p:nvPr/>
        </p:nvSpPr>
        <p:spPr>
          <a:xfrm>
            <a:off x="3071802" y="1500174"/>
            <a:ext cx="71438" cy="71438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/>
          <p:cNvSpPr/>
          <p:nvPr/>
        </p:nvSpPr>
        <p:spPr>
          <a:xfrm>
            <a:off x="3143240" y="13572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/>
          <p:nvPr/>
        </p:nvSpPr>
        <p:spPr>
          <a:xfrm>
            <a:off x="3295640" y="15096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/>
          <p:nvPr/>
        </p:nvSpPr>
        <p:spPr>
          <a:xfrm>
            <a:off x="2857488" y="15001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Oval 27"/>
          <p:cNvSpPr/>
          <p:nvPr/>
        </p:nvSpPr>
        <p:spPr>
          <a:xfrm>
            <a:off x="3009888" y="16525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Oval 28"/>
          <p:cNvSpPr/>
          <p:nvPr/>
        </p:nvSpPr>
        <p:spPr>
          <a:xfrm>
            <a:off x="3162288" y="18049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0" name="Oval 29"/>
          <p:cNvSpPr/>
          <p:nvPr/>
        </p:nvSpPr>
        <p:spPr>
          <a:xfrm>
            <a:off x="3314688" y="1957374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Oval 30"/>
          <p:cNvSpPr/>
          <p:nvPr/>
        </p:nvSpPr>
        <p:spPr>
          <a:xfrm>
            <a:off x="3448040" y="1662098"/>
            <a:ext cx="71438" cy="714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6" name="Group 35"/>
          <p:cNvGrpSpPr/>
          <p:nvPr/>
        </p:nvGrpSpPr>
        <p:grpSpPr>
          <a:xfrm>
            <a:off x="3143240" y="3357562"/>
            <a:ext cx="5000660" cy="3214710"/>
            <a:chOff x="3143240" y="3357562"/>
            <a:chExt cx="5000660" cy="3214710"/>
          </a:xfrm>
        </p:grpSpPr>
        <p:sp>
          <p:nvSpPr>
            <p:cNvPr id="4" name="Rectangle 3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222611" y="3500438"/>
              <a:ext cx="4913343" cy="2992455"/>
              <a:chOff x="3222611" y="3500438"/>
              <a:chExt cx="4913343" cy="2992455"/>
            </a:xfrm>
          </p:grpSpPr>
          <p:graphicFrame>
            <p:nvGraphicFramePr>
              <p:cNvPr id="20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8431278"/>
                  </p:ext>
                </p:extLst>
              </p:nvPr>
            </p:nvGraphicFramePr>
            <p:xfrm>
              <a:off x="3222611" y="3500438"/>
              <a:ext cx="1206513" cy="492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6" name="Equation" r:id="rId6" imgW="622080" imgH="253800" progId="Equation.DSMT4">
                      <p:embed/>
                    </p:oleObj>
                  </mc:Choice>
                  <mc:Fallback>
                    <p:oleObj name="Equation" r:id="rId6" imgW="622080" imgH="2538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2611" y="3500438"/>
                            <a:ext cx="1206513" cy="4924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5762048"/>
                  </p:ext>
                </p:extLst>
              </p:nvPr>
            </p:nvGraphicFramePr>
            <p:xfrm>
              <a:off x="6929454" y="350043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7" name="Equation" r:id="rId8" imgW="622080" imgH="253800" progId="Equation.DSMT4">
                      <p:embed/>
                    </p:oleObj>
                  </mc:Choice>
                  <mc:Fallback>
                    <p:oleObj name="Equation" r:id="rId8" imgW="622080" imgH="25380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350043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9296722"/>
                  </p:ext>
                </p:extLst>
              </p:nvPr>
            </p:nvGraphicFramePr>
            <p:xfrm>
              <a:off x="3428992" y="5857892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8" name="Equation" r:id="rId10" imgW="622080" imgH="253800" progId="Equation.DSMT4">
                      <p:embed/>
                    </p:oleObj>
                  </mc:Choice>
                  <mc:Fallback>
                    <p:oleObj name="Equation" r:id="rId10" imgW="622080" imgH="25380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8992" y="5857892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804858"/>
                  </p:ext>
                </p:extLst>
              </p:nvPr>
            </p:nvGraphicFramePr>
            <p:xfrm>
              <a:off x="6929454" y="6000768"/>
              <a:ext cx="1206500" cy="49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9" name="Equation" r:id="rId12" imgW="622080" imgH="253800" progId="Equation.DSMT4">
                      <p:embed/>
                    </p:oleObj>
                  </mc:Choice>
                  <mc:Fallback>
                    <p:oleObj name="Equation" r:id="rId12" imgW="622080" imgH="2538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9454" y="6000768"/>
                            <a:ext cx="1206500" cy="49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" name="Group 2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7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7103589"/>
                  </p:ext>
                </p:extLst>
              </p:nvPr>
            </p:nvGraphicFramePr>
            <p:xfrm>
              <a:off x="6143636" y="4357694"/>
              <a:ext cx="2921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0" name="Equation" r:id="rId14" imgW="291960" imgH="190440" progId="Equation.DSMT4">
                      <p:embed/>
                    </p:oleObj>
                  </mc:Choice>
                  <mc:Fallback>
                    <p:oleObj name="Equation" r:id="rId14" imgW="291960" imgH="19044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3636" y="4357694"/>
                            <a:ext cx="2921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ight Brace 17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9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678171"/>
                  </p:ext>
                </p:extLst>
              </p:nvPr>
            </p:nvGraphicFramePr>
            <p:xfrm>
              <a:off x="4987934" y="5357820"/>
              <a:ext cx="317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" name="Equation" r:id="rId16" imgW="317160" imgH="190440" progId="Equation.DSMT4">
                      <p:embed/>
                    </p:oleObj>
                  </mc:Choice>
                  <mc:Fallback>
                    <p:oleObj name="Equation" r:id="rId16" imgW="317160" imgH="19044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7934" y="5357820"/>
                            <a:ext cx="317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R1</a:t>
                </a:r>
                <a:endParaRPr lang="he-IL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he-IL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rot="5400000">
            <a:off x="6750859" y="160733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7215206" y="1142984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072462" y="1000108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Y’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7000892" y="2000240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X’</a:t>
            </a:r>
            <a:endParaRPr lang="he-IL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392877" y="1678769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57224" y="1214422"/>
            <a:ext cx="928694" cy="1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571604" y="107154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</a:t>
            </a:r>
            <a:endParaRPr lang="he-IL" dirty="0"/>
          </a:p>
        </p:txBody>
      </p:sp>
      <p:sp>
        <p:nvSpPr>
          <p:cNvPr id="47" name="TextBox 46"/>
          <p:cNvSpPr txBox="1"/>
          <p:nvPr/>
        </p:nvSpPr>
        <p:spPr>
          <a:xfrm>
            <a:off x="500034" y="2143116"/>
            <a:ext cx="5000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28794" y="1571612"/>
            <a:ext cx="5041919" cy="3214710"/>
            <a:chOff x="3143240" y="3357562"/>
            <a:chExt cx="5041919" cy="3214710"/>
          </a:xfrm>
        </p:grpSpPr>
        <p:sp>
          <p:nvSpPr>
            <p:cNvPr id="5" name="Rectangle 4"/>
            <p:cNvSpPr/>
            <p:nvPr/>
          </p:nvSpPr>
          <p:spPr>
            <a:xfrm>
              <a:off x="3143240" y="3357562"/>
              <a:ext cx="5000660" cy="32147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219325" y="3549663"/>
              <a:ext cx="4965834" cy="2987681"/>
              <a:chOff x="3219325" y="3549663"/>
              <a:chExt cx="4965834" cy="2987681"/>
            </a:xfrm>
          </p:grpSpPr>
          <p:graphicFrame>
            <p:nvGraphicFramePr>
              <p:cNvPr id="21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952412"/>
                  </p:ext>
                </p:extLst>
              </p:nvPr>
            </p:nvGraphicFramePr>
            <p:xfrm>
              <a:off x="3338174" y="3606804"/>
              <a:ext cx="1131888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4" name="Equation" r:id="rId3" imgW="583920" imgH="203040" progId="Equation.DSMT4">
                      <p:embed/>
                    </p:oleObj>
                  </mc:Choice>
                  <mc:Fallback>
                    <p:oleObj name="Equation" r:id="rId3" imgW="5839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8174" y="3606804"/>
                            <a:ext cx="1131888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5730760"/>
                  </p:ext>
                </p:extLst>
              </p:nvPr>
            </p:nvGraphicFramePr>
            <p:xfrm>
              <a:off x="6880234" y="3549663"/>
              <a:ext cx="13049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5" name="Equation" r:id="rId5" imgW="672840" imgH="203040" progId="Equation.DSMT4">
                      <p:embed/>
                    </p:oleObj>
                  </mc:Choice>
                  <mc:Fallback>
                    <p:oleObj name="Equation" r:id="rId5" imgW="6728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80234" y="3549663"/>
                            <a:ext cx="1304925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199087"/>
                  </p:ext>
                </p:extLst>
              </p:nvPr>
            </p:nvGraphicFramePr>
            <p:xfrm>
              <a:off x="3219325" y="6120065"/>
              <a:ext cx="1527175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6" name="Equation" r:id="rId7" imgW="787320" imgH="177480" progId="Equation.DSMT4">
                      <p:embed/>
                    </p:oleObj>
                  </mc:Choice>
                  <mc:Fallback>
                    <p:oleObj name="Equation" r:id="rId7" imgW="7873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325" y="6120065"/>
                            <a:ext cx="1527175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1141390"/>
                  </p:ext>
                </p:extLst>
              </p:nvPr>
            </p:nvGraphicFramePr>
            <p:xfrm>
              <a:off x="6362510" y="6143644"/>
              <a:ext cx="1700212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7" name="Equation" r:id="rId9" imgW="876240" imgH="203040" progId="Equation.DSMT4">
                      <p:embed/>
                    </p:oleObj>
                  </mc:Choice>
                  <mc:Fallback>
                    <p:oleObj name="Equation" r:id="rId9" imgW="87624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62510" y="6143644"/>
                            <a:ext cx="1700212" cy="393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/>
            <p:cNvGrpSpPr/>
            <p:nvPr/>
          </p:nvGrpSpPr>
          <p:grpSpPr>
            <a:xfrm>
              <a:off x="4643438" y="3643314"/>
              <a:ext cx="2286016" cy="2798224"/>
              <a:chOff x="4643438" y="3643314"/>
              <a:chExt cx="2286016" cy="279822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643438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6643702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3438" y="4000504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643702" y="5857892"/>
                <a:ext cx="285752" cy="28575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500694" y="4786322"/>
                <a:ext cx="214314" cy="214314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3" name="Right Brace 12"/>
              <p:cNvSpPr/>
              <p:nvPr/>
            </p:nvSpPr>
            <p:spPr>
              <a:xfrm>
                <a:off x="5786446" y="4071942"/>
                <a:ext cx="285752" cy="78581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4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3065176"/>
                  </p:ext>
                </p:extLst>
              </p:nvPr>
            </p:nvGraphicFramePr>
            <p:xfrm>
              <a:off x="6067434" y="4357700"/>
              <a:ext cx="444500" cy="190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8" name="Equation" r:id="rId11" imgW="444240" imgH="190440" progId="Equation.DSMT4">
                      <p:embed/>
                    </p:oleObj>
                  </mc:Choice>
                  <mc:Fallback>
                    <p:oleObj name="Equation" r:id="rId11" imgW="444240" imgH="1904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7434" y="4357700"/>
                            <a:ext cx="444500" cy="190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Right Brace 14"/>
              <p:cNvSpPr/>
              <p:nvPr/>
            </p:nvSpPr>
            <p:spPr>
              <a:xfrm rot="5400000">
                <a:off x="4964909" y="4750603"/>
                <a:ext cx="321471" cy="82153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graphicFrame>
            <p:nvGraphicFramePr>
              <p:cNvPr id="1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273452"/>
                  </p:ext>
                </p:extLst>
              </p:nvPr>
            </p:nvGraphicFramePr>
            <p:xfrm>
              <a:off x="4949834" y="5351475"/>
              <a:ext cx="393700" cy="203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" name="Equation" r:id="rId13" imgW="393480" imgH="203040" progId="Equation.DSMT4">
                      <p:embed/>
                    </p:oleObj>
                  </mc:Choice>
                  <mc:Fallback>
                    <p:oleObj name="Equation" r:id="rId13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9834" y="5351475"/>
                            <a:ext cx="393700" cy="203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Oval 16"/>
              <p:cNvSpPr/>
              <p:nvPr/>
            </p:nvSpPr>
            <p:spPr>
              <a:xfrm>
                <a:off x="5429256" y="5857892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429256" y="4000504"/>
                <a:ext cx="214314" cy="21431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00694" y="3643314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I1</a:t>
                </a:r>
                <a:endParaRPr lang="he-IL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29256" y="6072206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I2</a:t>
                </a:r>
                <a:endParaRPr lang="he-IL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55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3" y="1086127"/>
            <a:ext cx="10836696" cy="4791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148064" y="4571206"/>
            <a:ext cx="1852787" cy="1258022"/>
            <a:chOff x="5148064" y="4571206"/>
            <a:chExt cx="1852787" cy="1258022"/>
          </a:xfrm>
        </p:grpSpPr>
        <p:sp>
          <p:nvSpPr>
            <p:cNvPr id="5" name="Rectangle 4"/>
            <p:cNvSpPr/>
            <p:nvPr/>
          </p:nvSpPr>
          <p:spPr>
            <a:xfrm>
              <a:off x="6568803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48064" y="5664538"/>
              <a:ext cx="1152128" cy="16469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084168" y="4869160"/>
              <a:ext cx="504056" cy="79537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56910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60232" y="4571206"/>
            <a:ext cx="1811924" cy="1258022"/>
            <a:chOff x="6660232" y="4571206"/>
            <a:chExt cx="1811924" cy="1258022"/>
          </a:xfrm>
        </p:grpSpPr>
        <p:sp>
          <p:nvSpPr>
            <p:cNvPr id="6" name="Rectangle 5"/>
            <p:cNvSpPr/>
            <p:nvPr/>
          </p:nvSpPr>
          <p:spPr>
            <a:xfrm>
              <a:off x="8040108" y="4571206"/>
              <a:ext cx="432048" cy="28803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60232" y="5623541"/>
              <a:ext cx="1008112" cy="20568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7380312" y="4869160"/>
              <a:ext cx="648072" cy="7543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308304" y="4897517"/>
              <a:ext cx="61206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err="1" smtClean="0">
                  <a:solidFill>
                    <a:srgbClr val="FFFF00"/>
                  </a:solidFill>
                </a:rPr>
                <a:t>ack</a:t>
              </a:r>
              <a:endParaRPr lang="he-IL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644008" y="1988840"/>
            <a:ext cx="4104456" cy="388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889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397</Words>
  <Application>Microsoft Office PowerPoint</Application>
  <PresentationFormat>On-screen Show (4:3)</PresentationFormat>
  <Paragraphs>235</Paragraphs>
  <Slides>12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ranmizr</dc:creator>
  <cp:lastModifiedBy>Uri Tsipin</cp:lastModifiedBy>
  <cp:revision>53</cp:revision>
  <dcterms:created xsi:type="dcterms:W3CDTF">2011-08-17T12:19:36Z</dcterms:created>
  <dcterms:modified xsi:type="dcterms:W3CDTF">2013-05-21T15:23:01Z</dcterms:modified>
</cp:coreProperties>
</file>