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273" r:id="rId20"/>
    <p:sldId id="274" r:id="rId21"/>
    <p:sldId id="279" r:id="rId22"/>
    <p:sldId id="276" r:id="rId23"/>
    <p:sldId id="281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75294" autoAdjust="0"/>
  </p:normalViewPr>
  <p:slideViewPr>
    <p:cSldViewPr>
      <p:cViewPr>
        <p:scale>
          <a:sx n="100" d="100"/>
          <a:sy n="100" d="100"/>
        </p:scale>
        <p:origin x="246" y="18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כ"ו/חשון/תשע"ב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</a:t>
            </a:r>
            <a:r>
              <a:rPr lang="he-IL" baseline="0" dirty="0" smtClean="0"/>
              <a:t>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- כותבים</a:t>
            </a:r>
            <a:r>
              <a:rPr lang="he-IL" baseline="0" dirty="0" smtClean="0"/>
              <a:t> את התמונה המקורית לזכרון</a:t>
            </a:r>
          </a:p>
          <a:p>
            <a:r>
              <a:rPr lang="he-IL" baseline="0" dirty="0" smtClean="0"/>
              <a:t>- תוך כדי קריאה לצג, מסובבים את התמונה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הבעיה שהתעוררה היא נושא קצב הקריאה מה-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SDRAM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לעומת הכתיבה ל-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קצב העברת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הנתונים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 ה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יותר מהיר מהקצב שה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SDRAM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מספק שורות. הוא צריך יותר שורות ממה שה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SDRAM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מסוגל לספק לו.</a:t>
            </a:r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ניתן לנסות לעבוד מראש עם תמונה קטנה יותר משמעותית גם בכניסה ב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וגם בתוצר 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לאחר שנראה שהכל עובד ננסה לבצע אופטימיזציות ובחינת עמידה ב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troughput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הרצוי.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41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3194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he-IL" baseline="0" dirty="0" smtClean="0"/>
              <a:t>ממפים את היעד מתוך המקור</a:t>
            </a:r>
          </a:p>
          <a:p>
            <a:pPr marL="0" indent="0">
              <a:buFontTx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חיתוך</a:t>
            </a:r>
            <a:r>
              <a:rPr lang="he-IL" baseline="0" dirty="0" smtClean="0"/>
              <a:t> תמונה – שתי אופציות למימוש: 1. חיתוך כבר בשלב קבלת הנתוניתם, ז"א לכתוב לראם רק את החלק הרלוונטי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	                  		2. העתקת התמונה בשלמותה אל ה</a:t>
            </a:r>
            <a:r>
              <a:rPr lang="en-US" baseline="0" dirty="0" smtClean="0"/>
              <a:t>RAM</a:t>
            </a:r>
            <a:r>
              <a:rPr lang="he-IL" baseline="0" dirty="0" smtClean="0"/>
              <a:t> ועבודה על התחום עניין </a:t>
            </a:r>
            <a:r>
              <a:rPr lang="en-US" baseline="0" dirty="0" smtClean="0"/>
              <a:t>)ROI(</a:t>
            </a:r>
            <a:endParaRPr lang="he-IL" baseline="0" dirty="0" smtClean="0"/>
          </a:p>
          <a:p>
            <a:r>
              <a:rPr lang="he-IL" baseline="0" dirty="0" smtClean="0"/>
              <a:t>סיבוב וזום – יוסבר בשקפים הבאים.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09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שקף שמסביר את תהליך סיבוב התמונה</a:t>
            </a:r>
          </a:p>
          <a:p>
            <a:r>
              <a:rPr lang="he-IL" dirty="0" smtClean="0"/>
              <a:t>רעיון עיקרי – עובדים</a:t>
            </a:r>
            <a:r>
              <a:rPr lang="he-IL" baseline="0" dirty="0" smtClean="0"/>
              <a:t> על פיקסלים בתמונת היעד ומשערכים את ערכם מתמונת המקור</a:t>
            </a:r>
            <a:endParaRPr lang="he-IL" dirty="0" smtClean="0"/>
          </a:p>
          <a:p>
            <a:r>
              <a:rPr lang="he-IL" dirty="0" smtClean="0"/>
              <a:t>א.</a:t>
            </a:r>
            <a:r>
              <a:rPr lang="he-IL" baseline="0" dirty="0" smtClean="0"/>
              <a:t> עוברים על כל פיקסל בתמונת היעד</a:t>
            </a:r>
          </a:p>
          <a:p>
            <a:r>
              <a:rPr lang="he-IL" baseline="0" dirty="0" smtClean="0"/>
              <a:t>ב. משערכים את הכתובת שלו בתמונת המקור</a:t>
            </a:r>
          </a:p>
          <a:p>
            <a:r>
              <a:rPr lang="he-IL" baseline="0" dirty="0" smtClean="0"/>
              <a:t>ג. עושים אינטרפולציה בי-לינארית של 4 השכנים שלו, ז"א ממוצע משוקלל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64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5.jpe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Characterization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24.11.2011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Algorithm - Crop</a:t>
            </a:r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3505200" y="2362200"/>
            <a:ext cx="4081441" cy="4191000"/>
            <a:chOff x="2178827" y="3024481"/>
            <a:chExt cx="2640251" cy="2614319"/>
          </a:xfrm>
        </p:grpSpPr>
        <p:pic>
          <p:nvPicPr>
            <p:cNvPr id="11" name="Picture 10" descr="Len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827" y="3024481"/>
              <a:ext cx="2640251" cy="2286620"/>
            </a:xfrm>
            <a:prstGeom prst="rect">
              <a:avLst/>
            </a:prstGeom>
          </p:spPr>
        </p:pic>
        <p:sp>
          <p:nvSpPr>
            <p:cNvPr id="15" name="TextBox 11"/>
            <p:cNvSpPr txBox="1"/>
            <p:nvPr/>
          </p:nvSpPr>
          <p:spPr>
            <a:xfrm>
              <a:off x="2341250" y="5275175"/>
              <a:ext cx="1867865" cy="36362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Input image</a:t>
              </a:r>
              <a:endParaRPr lang="he-IL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76801" y="2819400"/>
            <a:ext cx="2808084" cy="3558048"/>
            <a:chOff x="5752135" y="3376152"/>
            <a:chExt cx="1867865" cy="2262648"/>
          </a:xfrm>
        </p:grpSpPr>
        <p:pic>
          <p:nvPicPr>
            <p:cNvPr id="16" name="Picture 15" descr="Lena.jpg"/>
            <p:cNvPicPr>
              <a:picLocks noChangeAspect="1"/>
            </p:cNvPicPr>
            <p:nvPr/>
          </p:nvPicPr>
          <p:blipFill>
            <a:blip r:embed="rId3"/>
            <a:srcRect l="36911" t="15380"/>
            <a:stretch>
              <a:fillRect/>
            </a:stretch>
          </p:blipFill>
          <p:spPr>
            <a:xfrm>
              <a:off x="5833346" y="3376152"/>
              <a:ext cx="1665713" cy="1934949"/>
            </a:xfrm>
            <a:prstGeom prst="rect">
              <a:avLst/>
            </a:prstGeom>
          </p:spPr>
        </p:pic>
        <p:sp>
          <p:nvSpPr>
            <p:cNvPr id="17" name="TextBox 15"/>
            <p:cNvSpPr txBox="1"/>
            <p:nvPr/>
          </p:nvSpPr>
          <p:spPr>
            <a:xfrm>
              <a:off x="5752135" y="5275175"/>
              <a:ext cx="1867865" cy="36362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Output image</a:t>
              </a:r>
              <a:endParaRPr lang="he-IL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17291" y="1689964"/>
            <a:ext cx="3617109" cy="1166252"/>
            <a:chOff x="3072154" y="2350568"/>
            <a:chExt cx="3617109" cy="1166252"/>
          </a:xfrm>
        </p:grpSpPr>
        <p:sp>
          <p:nvSpPr>
            <p:cNvPr id="12" name="Oval 11"/>
            <p:cNvSpPr/>
            <p:nvPr/>
          </p:nvSpPr>
          <p:spPr>
            <a:xfrm>
              <a:off x="3072154" y="3376152"/>
              <a:ext cx="162423" cy="1406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10800000" flipV="1">
              <a:off x="3234578" y="2565606"/>
              <a:ext cx="1564013" cy="810546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0"/>
            <p:cNvSpPr txBox="1"/>
            <p:nvPr/>
          </p:nvSpPr>
          <p:spPr>
            <a:xfrm>
              <a:off x="3634822" y="2350568"/>
              <a:ext cx="3054441" cy="52176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(</a:t>
              </a:r>
              <a:r>
                <a:rPr lang="en-US" dirty="0" err="1" smtClean="0"/>
                <a:t>x_start,y_start</a:t>
              </a:r>
              <a:r>
                <a:rPr lang="en-US" dirty="0" smtClean="0"/>
                <a:t>)</a:t>
              </a:r>
              <a:endParaRPr lang="he-IL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9600" y="1371600"/>
            <a:ext cx="3581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user may define a region of interest (ROI)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53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Input monochromatic image with resolution of 600x800</a:t>
            </a:r>
          </a:p>
          <a:p>
            <a:pPr algn="l" rtl="0"/>
            <a:r>
              <a:rPr lang="en-US" dirty="0" smtClean="0"/>
              <a:t>Output resolution 480x640 with user defined region of interest</a:t>
            </a:r>
          </a:p>
          <a:p>
            <a:pPr algn="l" rtl="0"/>
            <a:r>
              <a:rPr lang="en-US" dirty="0" smtClean="0"/>
              <a:t>Centered Zoom, where zoom factor must be greater than 1</a:t>
            </a:r>
          </a:p>
          <a:p>
            <a:pPr algn="l" rtl="0"/>
            <a:r>
              <a:rPr lang="en-US" dirty="0" smtClean="0"/>
              <a:t>Minimum image distortion</a:t>
            </a:r>
          </a:p>
          <a:p>
            <a:pPr algn="l" rtl="0"/>
            <a:r>
              <a:rPr lang="en-US" dirty="0" smtClean="0"/>
              <a:t>Input freq. 50MHz</a:t>
            </a:r>
          </a:p>
          <a:p>
            <a:pPr algn="l" rtl="0"/>
            <a:r>
              <a:rPr lang="en-US" dirty="0" smtClean="0"/>
              <a:t>Main clock 133MHZ</a:t>
            </a:r>
          </a:p>
          <a:p>
            <a:pPr algn="l" rtl="0"/>
            <a:r>
              <a:rPr lang="en-US" dirty="0" smtClean="0"/>
              <a:t>VESA (monitor) freq. 40 MHz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requirements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Top Architecture- Reused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</p:cNvCxnSpPr>
          <p:nvPr/>
        </p:nvCxnSpPr>
        <p:spPr>
          <a:xfrm rot="16200000" flipV="1">
            <a:off x="4764239" y="3430393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395536" y="1126726"/>
            <a:ext cx="8658178" cy="5758658"/>
            <a:chOff x="395536" y="1126726"/>
            <a:chExt cx="8658178" cy="5758658"/>
          </a:xfrm>
        </p:grpSpPr>
        <p:grpSp>
          <p:nvGrpSpPr>
            <p:cNvPr id="51" name="Group 50"/>
            <p:cNvGrpSpPr/>
            <p:nvPr/>
          </p:nvGrpSpPr>
          <p:grpSpPr>
            <a:xfrm>
              <a:off x="395536" y="1126726"/>
              <a:ext cx="8658178" cy="5731297"/>
              <a:chOff x="428596" y="1500174"/>
              <a:chExt cx="8715408" cy="5359414"/>
            </a:xfrm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857356" y="6858000"/>
                <a:ext cx="6500858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6572264" y="5070462"/>
                <a:ext cx="3573488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358214" y="3286124"/>
                <a:ext cx="785786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9144004" y="1500177"/>
                <a:ext cx="0" cy="1784337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57290" y="1500174"/>
                <a:ext cx="7786710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429390" y="2428868"/>
                <a:ext cx="1856594" cy="794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-677899" y="4464851"/>
                <a:ext cx="2213784" cy="794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28596" y="3367087"/>
                <a:ext cx="928694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16200000" flipV="1">
                <a:off x="1214426" y="6205546"/>
                <a:ext cx="1295384" cy="9524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28596" y="5572140"/>
                <a:ext cx="1428760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395931" y="1128424"/>
              <a:ext cx="8657783" cy="5756960"/>
              <a:chOff x="395931" y="1128424"/>
              <a:chExt cx="8657783" cy="575696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288561" y="1128424"/>
                <a:ext cx="1667999" cy="1661187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395931" y="1131765"/>
                <a:ext cx="3660655" cy="3612638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663681" y="1131765"/>
                <a:ext cx="4473216" cy="4351174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63688" y="1196752"/>
                <a:ext cx="4394438" cy="4286152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1824375" y="1196752"/>
                <a:ext cx="5411921" cy="5268134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511296" y="1196752"/>
                <a:ext cx="5805120" cy="5661271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630927" y="1568214"/>
                <a:ext cx="5422787" cy="5288112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716016" y="3432155"/>
                <a:ext cx="3557068" cy="3453229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6084168" y="4670300"/>
                <a:ext cx="2188916" cy="2143076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164288" y="5741838"/>
                <a:ext cx="1110375" cy="1071538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ounded Rectangle 65"/>
            <p:cNvSpPr/>
            <p:nvPr/>
          </p:nvSpPr>
          <p:spPr>
            <a:xfrm>
              <a:off x="6531430" y="3038299"/>
              <a:ext cx="1571604" cy="71435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FPGA</a:t>
              </a:r>
              <a:endParaRPr lang="he-IL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Write original image to the SDRAM</a:t>
            </a:r>
          </a:p>
          <a:p>
            <a:pPr algn="l" rtl="0"/>
            <a:r>
              <a:rPr lang="en-US" dirty="0" smtClean="0"/>
              <a:t>Rotate image while reading the image into the display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Solution  1 – rotation during reading from memory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03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Solution  1 – rotation during reading from memory</a:t>
            </a:r>
            <a:endParaRPr lang="he-IL" dirty="0"/>
          </a:p>
        </p:txBody>
      </p:sp>
      <p:sp>
        <p:nvSpPr>
          <p:cNvPr id="42" name="Rounded Rectangle 41"/>
          <p:cNvSpPr/>
          <p:nvPr/>
        </p:nvSpPr>
        <p:spPr>
          <a:xfrm>
            <a:off x="5886859" y="1578107"/>
            <a:ext cx="2946400" cy="1031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43" name="Rounded Rectangle 42"/>
          <p:cNvSpPr/>
          <p:nvPr/>
        </p:nvSpPr>
        <p:spPr>
          <a:xfrm>
            <a:off x="555577" y="3761964"/>
            <a:ext cx="3123184" cy="12132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44" name="Rounded Rectangle 43"/>
          <p:cNvSpPr/>
          <p:nvPr/>
        </p:nvSpPr>
        <p:spPr>
          <a:xfrm>
            <a:off x="1702971" y="1590265"/>
            <a:ext cx="2592832" cy="9584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2410107" y="6067146"/>
            <a:ext cx="1178560" cy="78861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46" name="Picture 4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27" y="2002745"/>
            <a:ext cx="869254" cy="663396"/>
          </a:xfrm>
          <a:prstGeom prst="rect">
            <a:avLst/>
          </a:prstGeom>
          <a:noFill/>
        </p:spPr>
      </p:pic>
      <p:cxnSp>
        <p:nvCxnSpPr>
          <p:cNvPr id="47" name="Elbow Connector 46"/>
          <p:cNvCxnSpPr>
            <a:endCxn id="44" idx="1"/>
          </p:cNvCxnSpPr>
          <p:nvPr/>
        </p:nvCxnSpPr>
        <p:spPr>
          <a:xfrm flipV="1">
            <a:off x="1113691" y="2069488"/>
            <a:ext cx="589280" cy="552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7963" y="6188470"/>
            <a:ext cx="1001776" cy="632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5819" y="586645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0" name="Elbow Connector 49"/>
          <p:cNvCxnSpPr>
            <a:stCxn id="73" idx="2"/>
            <a:endCxn id="49" idx="0"/>
          </p:cNvCxnSpPr>
          <p:nvPr/>
        </p:nvCxnSpPr>
        <p:spPr>
          <a:xfrm rot="16200000" flipH="1">
            <a:off x="2228604" y="5066207"/>
            <a:ext cx="629883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293537" y="4271981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063643" y="2548709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53" name="Elbow Connector 140"/>
          <p:cNvCxnSpPr>
            <a:endCxn id="46" idx="1"/>
          </p:cNvCxnSpPr>
          <p:nvPr/>
        </p:nvCxnSpPr>
        <p:spPr>
          <a:xfrm flipH="1">
            <a:off x="347627" y="2033077"/>
            <a:ext cx="8485632" cy="30136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63674" y="2530007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5442708" y="2027464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6" name="Elbow Connector 55"/>
          <p:cNvCxnSpPr>
            <a:stCxn id="55" idx="0"/>
            <a:endCxn id="61" idx="0"/>
          </p:cNvCxnSpPr>
          <p:nvPr/>
        </p:nvCxnSpPr>
        <p:spPr>
          <a:xfrm rot="10800000" flipV="1">
            <a:off x="4719110" y="2154402"/>
            <a:ext cx="990967" cy="8796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10921" y="3579975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5393361" y="5468405"/>
            <a:ext cx="2710688" cy="10919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041569" y="526771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60" name="Elbow Connector 133"/>
          <p:cNvCxnSpPr>
            <a:stCxn id="59" idx="0"/>
            <a:endCxn id="61" idx="3"/>
          </p:cNvCxnSpPr>
          <p:nvPr/>
        </p:nvCxnSpPr>
        <p:spPr>
          <a:xfrm rot="16200000" flipV="1">
            <a:off x="4843617" y="3686729"/>
            <a:ext cx="1938711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36875" y="303401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62" name="TextBox 7"/>
          <p:cNvSpPr txBox="1"/>
          <p:nvPr/>
        </p:nvSpPr>
        <p:spPr>
          <a:xfrm>
            <a:off x="406555" y="2670036"/>
            <a:ext cx="599907" cy="421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63" name="Elbow Connector 62"/>
          <p:cNvCxnSpPr>
            <a:stCxn id="58" idx="3"/>
            <a:endCxn id="78" idx="1"/>
          </p:cNvCxnSpPr>
          <p:nvPr/>
        </p:nvCxnSpPr>
        <p:spPr>
          <a:xfrm>
            <a:off x="8104049" y="6014370"/>
            <a:ext cx="493054" cy="426746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4" name="Group 181"/>
          <p:cNvGrpSpPr/>
          <p:nvPr/>
        </p:nvGrpSpPr>
        <p:grpSpPr>
          <a:xfrm>
            <a:off x="8420763" y="5703169"/>
            <a:ext cx="766064" cy="1046897"/>
            <a:chOff x="8143900" y="5000636"/>
            <a:chExt cx="928694" cy="1232854"/>
          </a:xfrm>
        </p:grpSpPr>
        <p:pic>
          <p:nvPicPr>
            <p:cNvPr id="78" name="Picture 7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65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782254" y="5570648"/>
            <a:ext cx="944550" cy="70262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82254" y="6272082"/>
            <a:ext cx="1002841" cy="547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67" name="Elbow Connector 66"/>
          <p:cNvCxnSpPr/>
          <p:nvPr/>
        </p:nvCxnSpPr>
        <p:spPr>
          <a:xfrm rot="10800000">
            <a:off x="1706949" y="5946520"/>
            <a:ext cx="707657" cy="28221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133"/>
          <p:cNvCxnSpPr>
            <a:stCxn id="74" idx="0"/>
          </p:cNvCxnSpPr>
          <p:nvPr/>
        </p:nvCxnSpPr>
        <p:spPr>
          <a:xfrm rot="10800000">
            <a:off x="4921939" y="3587864"/>
            <a:ext cx="267690" cy="2396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41"/>
          <p:cNvCxnSpPr>
            <a:stCxn id="54" idx="2"/>
          </p:cNvCxnSpPr>
          <p:nvPr/>
        </p:nvCxnSpPr>
        <p:spPr>
          <a:xfrm rot="16200000" flipH="1">
            <a:off x="3540133" y="2397933"/>
            <a:ext cx="303313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41"/>
          <p:cNvCxnSpPr>
            <a:stCxn id="57" idx="0"/>
            <a:endCxn id="61" idx="1"/>
          </p:cNvCxnSpPr>
          <p:nvPr/>
        </p:nvCxnSpPr>
        <p:spPr>
          <a:xfrm rot="5400000" flipH="1" flipV="1">
            <a:off x="3139929" y="2483028"/>
            <a:ext cx="250972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41"/>
          <p:cNvCxnSpPr>
            <a:stCxn id="51" idx="0"/>
            <a:endCxn id="61" idx="2"/>
          </p:cNvCxnSpPr>
          <p:nvPr/>
        </p:nvCxnSpPr>
        <p:spPr>
          <a:xfrm flipV="1">
            <a:off x="3814785" y="3623995"/>
            <a:ext cx="904324" cy="7749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41"/>
          <p:cNvCxnSpPr>
            <a:stCxn id="52" idx="2"/>
          </p:cNvCxnSpPr>
          <p:nvPr/>
        </p:nvCxnSpPr>
        <p:spPr>
          <a:xfrm rot="5400000">
            <a:off x="5640563" y="2349224"/>
            <a:ext cx="345273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75209" y="4975217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49210" y="5830150"/>
            <a:ext cx="78861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92822" y="1795802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04800" y="1488994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104049" y="6514548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pic>
        <p:nvPicPr>
          <p:cNvPr id="3074" name="Picture 2" descr="C:\Users\urizi\Pictures\Le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" y="3034010"/>
            <a:ext cx="498076" cy="4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3347E-6 C 0.0125 -0.00578 0.01805 -0.00254 0.03489 -0.00162 C 0.05503 0.00139 0.04236 1.13347E-6 0.07309 1.13347E-6 L 0.06857 -0.16933 L 0.25712 -0.17372 L 0.26076 -0.02406 L 0.43941 -0.02544 L 0.43368 0.01943 L 0.16857 0.01642 L 0.14618 0.2799 L 0.13819 0.32894 L 0.24618 0.3368 L 0.24392 0.44899 L 0.04045 0.40527 " pathEditMode="relative" ptsTypes="ffAAAAAAAAAAAA">
                                      <p:cBhvr>
                                        <p:cTn id="12" dur="4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0.40528 C 0.05469 0.4062 0.06354 0.40689 0.07639 0.40967 C 0.0849 0.4136 0.09444 0.41476 0.10347 0.41569 C 0.12083 0.42424 0.13785 0.42933 0.15625 0.43211 C 0.16892 0.43674 0.18368 0.43674 0.1967 0.43812 C 0.21233 0.44136 0.22448 0.44576 0.24028 0.44576 L 0.24618 0.32431 L 0.13941 0.32732 L 0.15399 0.16262 L 0.42708 0.15522 C 0.4276 0.11289 0.4283 0.07032 0.42934 0.02799 C 0.42969 0.01388 0.42882 0.01689 0.43142 0.00995 L 0.61563 0.00093 L 0.61632 0.387 C 0.65 0.45293 0.81684 0.39371 0.81667 0.3944 C 0.85938 0.40528 0.87066 0.44992 0.87274 0.45293 " pathEditMode="relative" rAng="0" ptsTypes="fffffAAAAffAAfaf">
                                      <p:cBhvr>
                                        <p:cTn id="19" dur="28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15" y="-17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Lucida Sans Unicode" pitchFamily="34" charset="0"/>
              <a:buChar char="╂"/>
            </a:pPr>
            <a:r>
              <a:rPr lang="en-US" dirty="0"/>
              <a:t>Good image </a:t>
            </a:r>
            <a:r>
              <a:rPr lang="en-US" dirty="0" smtClean="0"/>
              <a:t>quality</a:t>
            </a:r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Reading rate issue–  frame writing rate to VESA vs. frame reading rate from SDRAM</a:t>
            </a:r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Works good on small images and small region of interest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– Pros &amp; Cons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256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rizi\Pictures\rotatingtheotherwa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" b="54097"/>
          <a:stretch/>
        </p:blipFill>
        <p:spPr bwMode="auto">
          <a:xfrm>
            <a:off x="1393370" y="3048000"/>
            <a:ext cx="6250271" cy="30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Rotate Image while receiving it through UART</a:t>
            </a:r>
          </a:p>
          <a:p>
            <a:pPr algn="l" rtl="0"/>
            <a:r>
              <a:rPr lang="en-US" dirty="0" smtClean="0"/>
              <a:t>Rotated Image is written to SDRAM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 </a:t>
            </a:r>
            <a:r>
              <a:rPr lang="en-US" dirty="0"/>
              <a:t>2 – Assigning values to destination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2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 2 – Source to destination mapping</a:t>
            </a:r>
            <a:endParaRPr lang="he-IL" dirty="0"/>
          </a:p>
        </p:txBody>
      </p:sp>
      <p:sp>
        <p:nvSpPr>
          <p:cNvPr id="42" name="Rounded Rectangle 41"/>
          <p:cNvSpPr/>
          <p:nvPr/>
        </p:nvSpPr>
        <p:spPr>
          <a:xfrm>
            <a:off x="5886859" y="1578107"/>
            <a:ext cx="2946400" cy="1031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43" name="Rounded Rectangle 42"/>
          <p:cNvSpPr/>
          <p:nvPr/>
        </p:nvSpPr>
        <p:spPr>
          <a:xfrm>
            <a:off x="555577" y="3761964"/>
            <a:ext cx="3123184" cy="12132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44" name="Rounded Rectangle 43"/>
          <p:cNvSpPr/>
          <p:nvPr/>
        </p:nvSpPr>
        <p:spPr>
          <a:xfrm>
            <a:off x="1702971" y="1590265"/>
            <a:ext cx="2592832" cy="9584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2410107" y="6067146"/>
            <a:ext cx="1178560" cy="78861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46" name="Picture 4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27" y="2002745"/>
            <a:ext cx="869254" cy="663396"/>
          </a:xfrm>
          <a:prstGeom prst="rect">
            <a:avLst/>
          </a:prstGeom>
          <a:noFill/>
        </p:spPr>
      </p:pic>
      <p:cxnSp>
        <p:nvCxnSpPr>
          <p:cNvPr id="47" name="Elbow Connector 46"/>
          <p:cNvCxnSpPr>
            <a:endCxn id="44" idx="1"/>
          </p:cNvCxnSpPr>
          <p:nvPr/>
        </p:nvCxnSpPr>
        <p:spPr>
          <a:xfrm flipV="1">
            <a:off x="1113691" y="2069488"/>
            <a:ext cx="589280" cy="552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7963" y="6188470"/>
            <a:ext cx="1001776" cy="632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5819" y="586645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0" name="Elbow Connector 49"/>
          <p:cNvCxnSpPr>
            <a:stCxn id="75" idx="2"/>
            <a:endCxn id="49" idx="0"/>
          </p:cNvCxnSpPr>
          <p:nvPr/>
        </p:nvCxnSpPr>
        <p:spPr>
          <a:xfrm rot="16200000" flipH="1">
            <a:off x="2228604" y="5066207"/>
            <a:ext cx="629883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293537" y="4271981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063643" y="2548709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53" name="Elbow Connector 140"/>
          <p:cNvCxnSpPr>
            <a:endCxn id="46" idx="1"/>
          </p:cNvCxnSpPr>
          <p:nvPr/>
        </p:nvCxnSpPr>
        <p:spPr>
          <a:xfrm flipH="1">
            <a:off x="347627" y="2033077"/>
            <a:ext cx="8485632" cy="30136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63674" y="2530007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5442708" y="2027464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6" name="Elbow Connector 55"/>
          <p:cNvCxnSpPr>
            <a:stCxn id="55" idx="0"/>
            <a:endCxn id="61" idx="0"/>
          </p:cNvCxnSpPr>
          <p:nvPr/>
        </p:nvCxnSpPr>
        <p:spPr>
          <a:xfrm rot="10800000" flipV="1">
            <a:off x="4719110" y="2154402"/>
            <a:ext cx="990967" cy="8796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10921" y="3579975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5393361" y="5468405"/>
            <a:ext cx="2710688" cy="10919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041569" y="526771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60" name="Elbow Connector 133"/>
          <p:cNvCxnSpPr>
            <a:stCxn id="59" idx="0"/>
            <a:endCxn id="61" idx="3"/>
          </p:cNvCxnSpPr>
          <p:nvPr/>
        </p:nvCxnSpPr>
        <p:spPr>
          <a:xfrm rot="16200000" flipV="1">
            <a:off x="4843617" y="3686729"/>
            <a:ext cx="1938711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36875" y="303401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62" name="TextBox 7"/>
          <p:cNvSpPr txBox="1"/>
          <p:nvPr/>
        </p:nvSpPr>
        <p:spPr>
          <a:xfrm>
            <a:off x="406555" y="2670036"/>
            <a:ext cx="599907" cy="421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63" name="Elbow Connector 62"/>
          <p:cNvCxnSpPr>
            <a:stCxn id="58" idx="3"/>
            <a:endCxn id="65" idx="1"/>
          </p:cNvCxnSpPr>
          <p:nvPr/>
        </p:nvCxnSpPr>
        <p:spPr>
          <a:xfrm>
            <a:off x="8104049" y="6014370"/>
            <a:ext cx="493054" cy="426746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4" name="Group 181"/>
          <p:cNvGrpSpPr/>
          <p:nvPr/>
        </p:nvGrpSpPr>
        <p:grpSpPr>
          <a:xfrm>
            <a:off x="8420763" y="5703169"/>
            <a:ext cx="766064" cy="1046897"/>
            <a:chOff x="8143900" y="5000636"/>
            <a:chExt cx="928694" cy="1232854"/>
          </a:xfrm>
        </p:grpSpPr>
        <p:pic>
          <p:nvPicPr>
            <p:cNvPr id="65" name="Picture 64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66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67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782254" y="5570648"/>
            <a:ext cx="944550" cy="70262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82254" y="6272082"/>
            <a:ext cx="1002841" cy="547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69" name="Elbow Connector 68"/>
          <p:cNvCxnSpPr/>
          <p:nvPr/>
        </p:nvCxnSpPr>
        <p:spPr>
          <a:xfrm rot="10800000">
            <a:off x="1706949" y="5946520"/>
            <a:ext cx="707657" cy="28221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133"/>
          <p:cNvCxnSpPr>
            <a:stCxn id="76" idx="0"/>
          </p:cNvCxnSpPr>
          <p:nvPr/>
        </p:nvCxnSpPr>
        <p:spPr>
          <a:xfrm rot="10800000">
            <a:off x="4921939" y="3587864"/>
            <a:ext cx="267690" cy="2396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41"/>
          <p:cNvCxnSpPr>
            <a:stCxn id="54" idx="2"/>
          </p:cNvCxnSpPr>
          <p:nvPr/>
        </p:nvCxnSpPr>
        <p:spPr>
          <a:xfrm rot="16200000" flipH="1">
            <a:off x="3540133" y="2397933"/>
            <a:ext cx="303313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41"/>
          <p:cNvCxnSpPr>
            <a:stCxn id="57" idx="0"/>
            <a:endCxn id="61" idx="1"/>
          </p:cNvCxnSpPr>
          <p:nvPr/>
        </p:nvCxnSpPr>
        <p:spPr>
          <a:xfrm rot="5400000" flipH="1" flipV="1">
            <a:off x="3139929" y="2483028"/>
            <a:ext cx="250972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41"/>
          <p:cNvCxnSpPr>
            <a:stCxn id="51" idx="0"/>
            <a:endCxn id="61" idx="2"/>
          </p:cNvCxnSpPr>
          <p:nvPr/>
        </p:nvCxnSpPr>
        <p:spPr>
          <a:xfrm flipV="1">
            <a:off x="3814785" y="3623995"/>
            <a:ext cx="904324" cy="7749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41"/>
          <p:cNvCxnSpPr>
            <a:stCxn id="52" idx="2"/>
          </p:cNvCxnSpPr>
          <p:nvPr/>
        </p:nvCxnSpPr>
        <p:spPr>
          <a:xfrm rot="5400000">
            <a:off x="5640563" y="2349224"/>
            <a:ext cx="345273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75209" y="4975217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4949210" y="5830150"/>
            <a:ext cx="78861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092822" y="1795802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04800" y="1488994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8104049" y="6514548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pic>
        <p:nvPicPr>
          <p:cNvPr id="80" name="Picture 2" descr="C:\Users\urizi\Pictures\Le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" y="3034010"/>
            <a:ext cx="498076" cy="4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7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3347E-6 L 0.07309 1.13347E-6 L 0.07083 -0.17233 L 0.24045 -0.17372 L 0.25955 -0.17673 L 0.25955 -0.02406 " pathEditMode="relative" ptsTypes="AAAAAA">
                                      <p:cBhvr>
                                        <p:cTn id="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55 -0.02405 L 0.4224 -0.02544 L 0.4224 0.00741 L 0.16511 0.00602 L 0.15955 0.20819 L 0.13698 0.3264 L 0.24046 0.32779 L 0.23143 0.44322 L 0.13594 0.44021 L 0.14046 0.39371 L 0.05608 0.39071 " pathEditMode="relative" ptsTypes="AAAAAAAAAAA">
                                      <p:cBhvr>
                                        <p:cTn id="18" dur="3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08 0.3907 L 0.1349 0.38769 L 0.13611 0.44738 L 0.23507 0.44275 L 0.24045 0.33842 L 0.13385 0.33102 L 0.13715 0.18043 L 0.42066 0.16262 L 0.42396 0.01804 L 0.61302 0.00463 L 0.61736 0.38469 L 0.8099 0.39209 L 0.81215 0.45617 L 0.88108 0.45177 " pathEditMode="relative" rAng="0" ptsTypes="AAAAAAAAAAAAAA">
                                      <p:cBhvr>
                                        <p:cTn id="22" dur="4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50" y="-16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Lucida Sans Unicode" pitchFamily="34" charset="0"/>
              <a:buChar char="╂"/>
            </a:pPr>
            <a:r>
              <a:rPr lang="en-US" dirty="0"/>
              <a:t>Simpler to </a:t>
            </a:r>
            <a:r>
              <a:rPr lang="en-US" dirty="0" smtClean="0"/>
              <a:t>implement</a:t>
            </a:r>
          </a:p>
          <a:p>
            <a:pPr algn="l" rtl="0">
              <a:buFont typeface="Lucida Sans Unicode" pitchFamily="34" charset="0"/>
              <a:buChar char="╂"/>
            </a:pPr>
            <a:endParaRPr lang="en-US" dirty="0" smtClean="0"/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Assigning values to destination causes distortion in the images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dirty="0"/>
              <a:t>2 – </a:t>
            </a:r>
            <a:r>
              <a:rPr lang="en-US" dirty="0" smtClean="0"/>
              <a:t>Pros &amp; Cons</a:t>
            </a:r>
            <a:endParaRPr lang="he-IL" dirty="0"/>
          </a:p>
        </p:txBody>
      </p:sp>
      <p:pic>
        <p:nvPicPr>
          <p:cNvPr id="5122" name="Picture 2" descr="C:\Users\urizi\Pictures\rotationsrctodest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10213"/>
            <a:ext cx="2489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rizi\Pictures\rotationsource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5" y="3586413"/>
            <a:ext cx="2387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57600" y="4343400"/>
            <a:ext cx="9906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3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Solution 3 – Image processing using the SDRAM </a:t>
            </a:r>
            <a:r>
              <a:rPr lang="en-US" sz="3600" dirty="0" smtClean="0"/>
              <a:t>(</a:t>
            </a:r>
            <a:r>
              <a:rPr lang="en-US" sz="3600" b="0" dirty="0" smtClean="0"/>
              <a:t>selected solution</a:t>
            </a:r>
            <a:r>
              <a:rPr lang="en-US" sz="3600" dirty="0" smtClean="0"/>
              <a:t>)</a:t>
            </a:r>
            <a:endParaRPr lang="he-IL" sz="3600" dirty="0"/>
          </a:p>
        </p:txBody>
      </p:sp>
      <p:sp>
        <p:nvSpPr>
          <p:cNvPr id="77" name="Rounded Rectangle 76"/>
          <p:cNvSpPr/>
          <p:nvPr/>
        </p:nvSpPr>
        <p:spPr>
          <a:xfrm>
            <a:off x="5920232" y="1580346"/>
            <a:ext cx="2946400" cy="1031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78" name="Rounded Rectangle 77"/>
          <p:cNvSpPr/>
          <p:nvPr/>
        </p:nvSpPr>
        <p:spPr>
          <a:xfrm>
            <a:off x="588950" y="3764203"/>
            <a:ext cx="3123184" cy="12132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79" name="Rounded Rectangle 78"/>
          <p:cNvSpPr/>
          <p:nvPr/>
        </p:nvSpPr>
        <p:spPr>
          <a:xfrm>
            <a:off x="1736344" y="1592504"/>
            <a:ext cx="2592832" cy="9584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80" name="Rectangle 79"/>
          <p:cNvSpPr/>
          <p:nvPr/>
        </p:nvSpPr>
        <p:spPr>
          <a:xfrm>
            <a:off x="2443480" y="6069385"/>
            <a:ext cx="1178560" cy="78861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1" name="Picture 8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04984"/>
            <a:ext cx="869254" cy="663396"/>
          </a:xfrm>
          <a:prstGeom prst="rect">
            <a:avLst/>
          </a:prstGeom>
          <a:noFill/>
        </p:spPr>
      </p:pic>
      <p:cxnSp>
        <p:nvCxnSpPr>
          <p:cNvPr id="82" name="Elbow Connector 81"/>
          <p:cNvCxnSpPr>
            <a:endCxn id="79" idx="1"/>
          </p:cNvCxnSpPr>
          <p:nvPr/>
        </p:nvCxnSpPr>
        <p:spPr>
          <a:xfrm flipV="1">
            <a:off x="1147064" y="2071727"/>
            <a:ext cx="589280" cy="552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1336" y="6190709"/>
            <a:ext cx="1001776" cy="632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679192" y="5868693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5" name="Elbow Connector 84"/>
          <p:cNvCxnSpPr>
            <a:stCxn id="110" idx="2"/>
            <a:endCxn id="84" idx="0"/>
          </p:cNvCxnSpPr>
          <p:nvPr/>
        </p:nvCxnSpPr>
        <p:spPr>
          <a:xfrm rot="16200000" flipH="1">
            <a:off x="2261977" y="5068446"/>
            <a:ext cx="629883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3326910" y="4274220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097016" y="2550948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8" name="Elbow Connector 140"/>
          <p:cNvCxnSpPr>
            <a:endCxn id="81" idx="1"/>
          </p:cNvCxnSpPr>
          <p:nvPr/>
        </p:nvCxnSpPr>
        <p:spPr>
          <a:xfrm flipH="1">
            <a:off x="381000" y="2035316"/>
            <a:ext cx="8485632" cy="30136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97047" y="2532246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476081" y="2029703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1" name="Elbow Connector 90"/>
          <p:cNvCxnSpPr>
            <a:stCxn id="90" idx="0"/>
            <a:endCxn id="96" idx="0"/>
          </p:cNvCxnSpPr>
          <p:nvPr/>
        </p:nvCxnSpPr>
        <p:spPr>
          <a:xfrm rot="10800000" flipV="1">
            <a:off x="4752483" y="2156641"/>
            <a:ext cx="990967" cy="8796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44294" y="358221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5426734" y="5470644"/>
            <a:ext cx="2710688" cy="10919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94" name="TextBox 93"/>
          <p:cNvSpPr txBox="1"/>
          <p:nvPr/>
        </p:nvSpPr>
        <p:spPr>
          <a:xfrm>
            <a:off x="6074942" y="5269953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5" name="Elbow Connector 133"/>
          <p:cNvCxnSpPr>
            <a:stCxn id="94" idx="0"/>
            <a:endCxn id="96" idx="3"/>
          </p:cNvCxnSpPr>
          <p:nvPr/>
        </p:nvCxnSpPr>
        <p:spPr>
          <a:xfrm rot="16200000" flipV="1">
            <a:off x="4876990" y="3688968"/>
            <a:ext cx="1938711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70248" y="3036249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97" name="TextBox 7"/>
          <p:cNvSpPr txBox="1"/>
          <p:nvPr/>
        </p:nvSpPr>
        <p:spPr>
          <a:xfrm>
            <a:off x="439928" y="2672275"/>
            <a:ext cx="599907" cy="421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98" name="Elbow Connector 97"/>
          <p:cNvCxnSpPr>
            <a:stCxn id="93" idx="3"/>
            <a:endCxn id="100" idx="1"/>
          </p:cNvCxnSpPr>
          <p:nvPr/>
        </p:nvCxnSpPr>
        <p:spPr>
          <a:xfrm>
            <a:off x="8137422" y="6016609"/>
            <a:ext cx="493054" cy="426746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9" name="Group 181"/>
          <p:cNvGrpSpPr/>
          <p:nvPr/>
        </p:nvGrpSpPr>
        <p:grpSpPr>
          <a:xfrm>
            <a:off x="8454136" y="5705408"/>
            <a:ext cx="766064" cy="1046897"/>
            <a:chOff x="8143900" y="5000636"/>
            <a:chExt cx="928694" cy="1232854"/>
          </a:xfrm>
        </p:grpSpPr>
        <p:pic>
          <p:nvPicPr>
            <p:cNvPr id="100" name="Picture 99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01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102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15627" y="5572887"/>
            <a:ext cx="944550" cy="70262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15627" y="6274321"/>
            <a:ext cx="1002841" cy="547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104" name="Elbow Connector 103"/>
          <p:cNvCxnSpPr/>
          <p:nvPr/>
        </p:nvCxnSpPr>
        <p:spPr>
          <a:xfrm rot="10800000">
            <a:off x="1740322" y="5948759"/>
            <a:ext cx="707657" cy="28221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33"/>
          <p:cNvCxnSpPr>
            <a:stCxn id="111" idx="0"/>
          </p:cNvCxnSpPr>
          <p:nvPr/>
        </p:nvCxnSpPr>
        <p:spPr>
          <a:xfrm rot="10800000">
            <a:off x="4955312" y="3590103"/>
            <a:ext cx="267690" cy="2396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41"/>
          <p:cNvCxnSpPr>
            <a:stCxn id="89" idx="2"/>
          </p:cNvCxnSpPr>
          <p:nvPr/>
        </p:nvCxnSpPr>
        <p:spPr>
          <a:xfrm rot="16200000" flipH="1">
            <a:off x="3573506" y="2400172"/>
            <a:ext cx="303313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41"/>
          <p:cNvCxnSpPr>
            <a:stCxn id="92" idx="0"/>
            <a:endCxn id="96" idx="1"/>
          </p:cNvCxnSpPr>
          <p:nvPr/>
        </p:nvCxnSpPr>
        <p:spPr>
          <a:xfrm rot="5400000" flipH="1" flipV="1">
            <a:off x="3173302" y="2485267"/>
            <a:ext cx="250972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41"/>
          <p:cNvCxnSpPr>
            <a:stCxn id="86" idx="0"/>
            <a:endCxn id="96" idx="2"/>
          </p:cNvCxnSpPr>
          <p:nvPr/>
        </p:nvCxnSpPr>
        <p:spPr>
          <a:xfrm flipV="1">
            <a:off x="3848158" y="3626234"/>
            <a:ext cx="904324" cy="7749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41"/>
          <p:cNvCxnSpPr>
            <a:stCxn id="87" idx="2"/>
          </p:cNvCxnSpPr>
          <p:nvPr/>
        </p:nvCxnSpPr>
        <p:spPr>
          <a:xfrm rot="5400000">
            <a:off x="5673936" y="2351463"/>
            <a:ext cx="345273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08582" y="4977456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4982583" y="5832389"/>
            <a:ext cx="78861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126195" y="1798041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38173" y="1491233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137422" y="6516787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pic>
        <p:nvPicPr>
          <p:cNvPr id="115" name="Picture 2" descr="C:\Users\urizi\Pictures\Le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9" y="3036249"/>
            <a:ext cx="498076" cy="4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4.56647E-6 L 0.07777 4.56647E-6 L 0.07603 -0.1711 L 0.26492 -0.17341 L 0.26492 -0.03584 L 0.40937 -0.03584 L 0.40937 0.00855 L 0.17447 0.01271 L 0.17291 0.22404 L 0.17135 0.33202 L 0.24756 0.3341 L 0.25069 0.39953 L 0.25069 0.43768 L 0.1427 0.43329 L 0.05711 0.38057 " pathEditMode="relative" ptsTypes="AAAAAAAAAAAAAAA">
                                      <p:cBhvr>
                                        <p:cTn id="6" dur="3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000" dirty="0" smtClean="0"/>
              <a:t>Introduction</a:t>
            </a:r>
          </a:p>
          <a:p>
            <a:pPr algn="l" rtl="0"/>
            <a:r>
              <a:rPr lang="en-US" sz="2000" dirty="0" smtClean="0"/>
              <a:t>Project’s Goals</a:t>
            </a:r>
          </a:p>
          <a:p>
            <a:pPr algn="l" rtl="0"/>
            <a:r>
              <a:rPr lang="en-US" sz="2000" dirty="0" smtClean="0"/>
              <a:t>Algorithm</a:t>
            </a:r>
          </a:p>
          <a:p>
            <a:pPr lvl="1" algn="l" rtl="0"/>
            <a:r>
              <a:rPr lang="en-US" sz="1800" dirty="0" smtClean="0"/>
              <a:t>Image rotation</a:t>
            </a:r>
          </a:p>
          <a:p>
            <a:pPr lvl="1" algn="l" rtl="0"/>
            <a:r>
              <a:rPr lang="en-US" sz="1800" dirty="0" smtClean="0"/>
              <a:t>Zoom</a:t>
            </a:r>
          </a:p>
          <a:p>
            <a:pPr lvl="1" algn="l" rtl="0"/>
            <a:r>
              <a:rPr lang="en-US" sz="1800" dirty="0" smtClean="0"/>
              <a:t>Crop</a:t>
            </a:r>
          </a:p>
          <a:p>
            <a:pPr algn="l" rtl="0"/>
            <a:r>
              <a:rPr lang="en-US" sz="2000" dirty="0" smtClean="0"/>
              <a:t>Project Requirements</a:t>
            </a:r>
          </a:p>
          <a:p>
            <a:pPr algn="l" rtl="0"/>
            <a:r>
              <a:rPr lang="en-US" sz="2000" dirty="0" smtClean="0"/>
              <a:t>Top Architecture (reuse from previous project)</a:t>
            </a:r>
          </a:p>
          <a:p>
            <a:pPr algn="l" rtl="0"/>
            <a:r>
              <a:rPr lang="en-US" sz="2000" dirty="0" smtClean="0"/>
              <a:t>Optional solutions</a:t>
            </a:r>
          </a:p>
          <a:p>
            <a:pPr algn="l" rtl="0"/>
            <a:r>
              <a:rPr lang="en-US" sz="2000" dirty="0" smtClean="0"/>
              <a:t>Testability &amp; GUI</a:t>
            </a:r>
          </a:p>
          <a:p>
            <a:pPr algn="l" rtl="0"/>
            <a:r>
              <a:rPr lang="en-US" sz="2000" dirty="0" smtClean="0"/>
              <a:t>Time table</a:t>
            </a:r>
          </a:p>
          <a:p>
            <a:pPr algn="l" rtl="0"/>
            <a:endParaRPr lang="en-US" sz="2000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08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 – </a:t>
            </a:r>
            <a:r>
              <a:rPr lang="en-US" dirty="0" smtClean="0"/>
              <a:t>Inside </a:t>
            </a:r>
            <a:r>
              <a:rPr lang="en-US" smtClean="0"/>
              <a:t>the SDRAM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977900" y="3167430"/>
            <a:ext cx="7086600" cy="266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/>
          <p:cNvCxnSpPr/>
          <p:nvPr/>
        </p:nvCxnSpPr>
        <p:spPr>
          <a:xfrm>
            <a:off x="3276600" y="3200400"/>
            <a:ext cx="0" cy="263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15000" y="3200400"/>
            <a:ext cx="0" cy="263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urizi\Pictures\Le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505200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01800" y="1151572"/>
            <a:ext cx="495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1.Divide the memory into 3 parts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701800" y="1460658"/>
            <a:ext cx="495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2.Receive and store first image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1817964"/>
            <a:ext cx="4953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3.Read from the memory, rotate image and store it in the memory</a:t>
            </a:r>
            <a:endParaRPr lang="he-IL" dirty="0"/>
          </a:p>
        </p:txBody>
      </p:sp>
      <p:pic>
        <p:nvPicPr>
          <p:cNvPr id="15" name="Picture 2" descr="C:\Users\urizi\Pictures\Len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3119">
            <a:off x="3765868" y="3647669"/>
            <a:ext cx="1513911" cy="15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01800" y="2395205"/>
            <a:ext cx="4953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4.Receive and store new image and push rotated image to display</a:t>
            </a:r>
            <a:endParaRPr lang="he-IL" dirty="0"/>
          </a:p>
        </p:txBody>
      </p:sp>
      <p:pic>
        <p:nvPicPr>
          <p:cNvPr id="6147" name="Picture 3" descr="C:\Users\urizi\Dropbox\limudim\סמסטרים\תשעא - 02 - אביב\עיבוד וניתוח תמונות\Wet 1\q3\anat 1\Sailbo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urizi\Dropbox\limudim\סמסטרים\תשעא - 02 - אביב\עיבוד וניתוח תמונות\Wet 1\q3\anat 1\Sailbo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0336">
            <a:off x="1260475" y="3505200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Bent-Up Arrow 18"/>
          <p:cNvSpPr/>
          <p:nvPr/>
        </p:nvSpPr>
        <p:spPr>
          <a:xfrm rot="5400000">
            <a:off x="3784600" y="5480660"/>
            <a:ext cx="1143000" cy="849680"/>
          </a:xfrm>
          <a:prstGeom prst="bent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Picture 21" descr="MC900391480.W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5826" y="5972212"/>
            <a:ext cx="750999" cy="7301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89700" y="5955268"/>
            <a:ext cx="25527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And so on…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5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3" grpId="0"/>
      <p:bldP spid="14" grpId="0"/>
      <p:bldP spid="16" grpId="0"/>
      <p:bldP spid="19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Solution 3 – Image processing using the SDRAM </a:t>
            </a:r>
            <a:r>
              <a:rPr lang="en-US" sz="3600" dirty="0" smtClean="0"/>
              <a:t>(</a:t>
            </a:r>
            <a:r>
              <a:rPr lang="en-US" sz="3600" b="0" dirty="0" smtClean="0"/>
              <a:t>selected solution</a:t>
            </a:r>
            <a:r>
              <a:rPr lang="en-US" sz="3600" dirty="0" smtClean="0"/>
              <a:t>)</a:t>
            </a:r>
            <a:endParaRPr lang="he-IL" sz="3600" dirty="0"/>
          </a:p>
        </p:txBody>
      </p:sp>
      <p:sp>
        <p:nvSpPr>
          <p:cNvPr id="77" name="Rounded Rectangle 76"/>
          <p:cNvSpPr/>
          <p:nvPr/>
        </p:nvSpPr>
        <p:spPr>
          <a:xfrm>
            <a:off x="5920232" y="1580346"/>
            <a:ext cx="2946400" cy="1031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78" name="Rounded Rectangle 77"/>
          <p:cNvSpPr/>
          <p:nvPr/>
        </p:nvSpPr>
        <p:spPr>
          <a:xfrm>
            <a:off x="588950" y="3764203"/>
            <a:ext cx="3123184" cy="12132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79" name="Rounded Rectangle 78"/>
          <p:cNvSpPr/>
          <p:nvPr/>
        </p:nvSpPr>
        <p:spPr>
          <a:xfrm>
            <a:off x="1736344" y="1592504"/>
            <a:ext cx="2592832" cy="9584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80" name="Rectangle 79"/>
          <p:cNvSpPr/>
          <p:nvPr/>
        </p:nvSpPr>
        <p:spPr>
          <a:xfrm>
            <a:off x="2443480" y="6069385"/>
            <a:ext cx="1178560" cy="78861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1" name="Picture 8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04984"/>
            <a:ext cx="869254" cy="663396"/>
          </a:xfrm>
          <a:prstGeom prst="rect">
            <a:avLst/>
          </a:prstGeom>
          <a:noFill/>
        </p:spPr>
      </p:pic>
      <p:cxnSp>
        <p:nvCxnSpPr>
          <p:cNvPr id="82" name="Elbow Connector 81"/>
          <p:cNvCxnSpPr>
            <a:endCxn id="79" idx="1"/>
          </p:cNvCxnSpPr>
          <p:nvPr/>
        </p:nvCxnSpPr>
        <p:spPr>
          <a:xfrm flipV="1">
            <a:off x="1147064" y="2071727"/>
            <a:ext cx="589280" cy="552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1336" y="6190709"/>
            <a:ext cx="1001776" cy="632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679192" y="5868693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5" name="Elbow Connector 84"/>
          <p:cNvCxnSpPr>
            <a:stCxn id="110" idx="2"/>
            <a:endCxn id="84" idx="0"/>
          </p:cNvCxnSpPr>
          <p:nvPr/>
        </p:nvCxnSpPr>
        <p:spPr>
          <a:xfrm rot="16200000" flipH="1">
            <a:off x="2261977" y="5068446"/>
            <a:ext cx="629883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3326910" y="4274220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097016" y="2550948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8" name="Elbow Connector 140"/>
          <p:cNvCxnSpPr>
            <a:endCxn id="81" idx="1"/>
          </p:cNvCxnSpPr>
          <p:nvPr/>
        </p:nvCxnSpPr>
        <p:spPr>
          <a:xfrm flipH="1">
            <a:off x="381000" y="2035316"/>
            <a:ext cx="8485632" cy="30136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97047" y="2532246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476081" y="2029703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1" name="Elbow Connector 90"/>
          <p:cNvCxnSpPr>
            <a:stCxn id="90" idx="0"/>
            <a:endCxn id="96" idx="0"/>
          </p:cNvCxnSpPr>
          <p:nvPr/>
        </p:nvCxnSpPr>
        <p:spPr>
          <a:xfrm rot="10800000" flipV="1">
            <a:off x="4752483" y="2156641"/>
            <a:ext cx="990967" cy="8796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44294" y="358221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5426734" y="5470644"/>
            <a:ext cx="2710688" cy="10919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94" name="TextBox 93"/>
          <p:cNvSpPr txBox="1"/>
          <p:nvPr/>
        </p:nvSpPr>
        <p:spPr>
          <a:xfrm>
            <a:off x="6074942" y="5269953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5" name="Elbow Connector 133"/>
          <p:cNvCxnSpPr>
            <a:stCxn id="94" idx="0"/>
            <a:endCxn id="96" idx="3"/>
          </p:cNvCxnSpPr>
          <p:nvPr/>
        </p:nvCxnSpPr>
        <p:spPr>
          <a:xfrm rot="16200000" flipV="1">
            <a:off x="4876990" y="3688968"/>
            <a:ext cx="1938711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70248" y="3036249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97" name="TextBox 7"/>
          <p:cNvSpPr txBox="1"/>
          <p:nvPr/>
        </p:nvSpPr>
        <p:spPr>
          <a:xfrm>
            <a:off x="439928" y="2672275"/>
            <a:ext cx="599907" cy="421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98" name="Elbow Connector 97"/>
          <p:cNvCxnSpPr>
            <a:stCxn id="93" idx="3"/>
            <a:endCxn id="100" idx="1"/>
          </p:cNvCxnSpPr>
          <p:nvPr/>
        </p:nvCxnSpPr>
        <p:spPr>
          <a:xfrm>
            <a:off x="8137422" y="6016609"/>
            <a:ext cx="493054" cy="426746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9" name="Group 181"/>
          <p:cNvGrpSpPr/>
          <p:nvPr/>
        </p:nvGrpSpPr>
        <p:grpSpPr>
          <a:xfrm>
            <a:off x="8454136" y="5705408"/>
            <a:ext cx="766064" cy="1046897"/>
            <a:chOff x="8143900" y="5000636"/>
            <a:chExt cx="928694" cy="1232854"/>
          </a:xfrm>
        </p:grpSpPr>
        <p:pic>
          <p:nvPicPr>
            <p:cNvPr id="100" name="Picture 99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01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102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15627" y="5572887"/>
            <a:ext cx="944550" cy="70262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15627" y="6274321"/>
            <a:ext cx="1002841" cy="547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104" name="Elbow Connector 103"/>
          <p:cNvCxnSpPr/>
          <p:nvPr/>
        </p:nvCxnSpPr>
        <p:spPr>
          <a:xfrm rot="10800000">
            <a:off x="1740322" y="5948759"/>
            <a:ext cx="707657" cy="28221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33"/>
          <p:cNvCxnSpPr>
            <a:stCxn id="111" idx="0"/>
          </p:cNvCxnSpPr>
          <p:nvPr/>
        </p:nvCxnSpPr>
        <p:spPr>
          <a:xfrm rot="10800000">
            <a:off x="4955312" y="3590102"/>
            <a:ext cx="272564" cy="23961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41"/>
          <p:cNvCxnSpPr>
            <a:stCxn id="89" idx="2"/>
          </p:cNvCxnSpPr>
          <p:nvPr/>
        </p:nvCxnSpPr>
        <p:spPr>
          <a:xfrm rot="16200000" flipH="1">
            <a:off x="3573506" y="2400172"/>
            <a:ext cx="303313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41"/>
          <p:cNvCxnSpPr>
            <a:stCxn id="92" idx="0"/>
            <a:endCxn id="96" idx="1"/>
          </p:cNvCxnSpPr>
          <p:nvPr/>
        </p:nvCxnSpPr>
        <p:spPr>
          <a:xfrm rot="5400000" flipH="1" flipV="1">
            <a:off x="3173302" y="2485267"/>
            <a:ext cx="250972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41"/>
          <p:cNvCxnSpPr>
            <a:stCxn id="86" idx="0"/>
            <a:endCxn id="96" idx="2"/>
          </p:cNvCxnSpPr>
          <p:nvPr/>
        </p:nvCxnSpPr>
        <p:spPr>
          <a:xfrm flipV="1">
            <a:off x="3848158" y="3626234"/>
            <a:ext cx="904324" cy="7749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41"/>
          <p:cNvCxnSpPr>
            <a:stCxn id="87" idx="2"/>
          </p:cNvCxnSpPr>
          <p:nvPr/>
        </p:nvCxnSpPr>
        <p:spPr>
          <a:xfrm rot="5400000">
            <a:off x="5673936" y="2351463"/>
            <a:ext cx="345273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08582" y="4977456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4982583" y="5837261"/>
            <a:ext cx="788615" cy="2980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WBM</a:t>
            </a:r>
            <a:endParaRPr lang="he-IL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126195" y="1798041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38173" y="1491233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137422" y="6516787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pic>
        <p:nvPicPr>
          <p:cNvPr id="115" name="Picture 2" descr="C:\Users\urizi\Pictures\Le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29968">
            <a:off x="1001216" y="5666057"/>
            <a:ext cx="498076" cy="4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3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0.09271 -0.00556 L 0.09583 0.04722 L 0.20417 0.04583 L 0.20938 -0.05695 L 0.09688 -0.0625 L 0.09479 -0.225 L 0.37188 -0.22778 L 0.37604 -0.36528 L 0.57396 -0.36667 L 0.56979 0.00694 L 0.76563 0.00555 L 0.7625 0.075 L 0.84271 0.05694 " pathEditMode="relative" ptsTypes="AAAAAAAAAAAAAA">
                                      <p:cBhvr>
                                        <p:cTn id="6" dur="42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Lucida Sans Unicode" pitchFamily="34" charset="0"/>
              <a:buChar char="╂"/>
            </a:pPr>
            <a:r>
              <a:rPr lang="en-US" dirty="0" smtClean="0"/>
              <a:t>Good Image quality using destination from source mapping</a:t>
            </a:r>
          </a:p>
          <a:p>
            <a:pPr algn="l" rtl="0">
              <a:buFont typeface="Lucida Sans Unicode" pitchFamily="34" charset="0"/>
              <a:buChar char="╂"/>
            </a:pPr>
            <a:r>
              <a:rPr lang="en-US" dirty="0" smtClean="0"/>
              <a:t>Work on all image sizes (according to project requirements)</a:t>
            </a:r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Harder to implement</a:t>
            </a:r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Intervention in memory management block might be needed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Solution 3 – Pros &amp; Cons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61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t="3000" r="6376" b="5750"/>
          <a:stretch/>
        </p:blipFill>
        <p:spPr bwMode="auto">
          <a:xfrm>
            <a:off x="943000" y="1287837"/>
            <a:ext cx="7258000" cy="4805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446958"/>
              </p:ext>
            </p:extLst>
          </p:nvPr>
        </p:nvGraphicFramePr>
        <p:xfrm>
          <a:off x="457200" y="1481138"/>
          <a:ext cx="8229600" cy="3876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548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Week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 Characterization &amp; learning the work environments </a:t>
                      </a:r>
                      <a:endParaRPr lang="he-IL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1-4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Initial Algorithm and testing</a:t>
                      </a:r>
                      <a:r>
                        <a:rPr lang="en-US" baseline="0" dirty="0" smtClean="0"/>
                        <a:t> using </a:t>
                      </a:r>
                      <a:r>
                        <a:rPr lang="en-US" baseline="0" dirty="0" err="1" smtClean="0"/>
                        <a:t>Matlab</a:t>
                      </a: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Characterization</a:t>
                      </a:r>
                      <a:r>
                        <a:rPr lang="en-US" baseline="0" dirty="0" smtClean="0"/>
                        <a:t> presentation</a:t>
                      </a: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Full Characterization of all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5-6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main blocks (memory management, rotation, zoom etc.)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7-11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Mid Simulation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12-13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presentation </a:t>
                      </a:r>
                      <a:r>
                        <a:rPr lang="en-US" baseline="0" dirty="0" smtClean="0"/>
                        <a:t>(part A)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14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56242" y="5585896"/>
            <a:ext cx="78581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Part B – Synthesis, building GUI, Integration and Lab testing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49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46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just" rtl="0">
              <a:buNone/>
            </a:pPr>
            <a:r>
              <a:rPr lang="en-US" dirty="0" smtClean="0"/>
              <a:t>Image </a:t>
            </a:r>
            <a:r>
              <a:rPr lang="en-US" dirty="0"/>
              <a:t>Processing </a:t>
            </a:r>
            <a:r>
              <a:rPr lang="en-US" dirty="0" smtClean="0"/>
              <a:t>algorithms such as:</a:t>
            </a:r>
          </a:p>
          <a:p>
            <a:pPr algn="just" rtl="0"/>
            <a:r>
              <a:rPr lang="en-US" dirty="0" smtClean="0"/>
              <a:t>Image Rotation</a:t>
            </a:r>
          </a:p>
          <a:p>
            <a:pPr algn="just" rtl="0"/>
            <a:r>
              <a:rPr lang="en-US" dirty="0" smtClean="0"/>
              <a:t>Zoom</a:t>
            </a:r>
          </a:p>
          <a:p>
            <a:pPr algn="just" rtl="0"/>
            <a:r>
              <a:rPr lang="en-US" dirty="0" smtClean="0"/>
              <a:t>Crop Image</a:t>
            </a:r>
          </a:p>
          <a:p>
            <a:pPr marL="109728" indent="0" algn="just" rtl="0">
              <a:buNone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implemented by software are:</a:t>
            </a:r>
          </a:p>
          <a:p>
            <a:pPr algn="just" rtl="0"/>
            <a:r>
              <a:rPr lang="en-US" dirty="0" smtClean="0"/>
              <a:t>Slow </a:t>
            </a:r>
            <a:endParaRPr lang="en-US" dirty="0"/>
          </a:p>
          <a:p>
            <a:pPr algn="just" rtl="0"/>
            <a:r>
              <a:rPr lang="en-US" dirty="0" smtClean="0"/>
              <a:t>Heavy power consumers</a:t>
            </a:r>
            <a:endParaRPr lang="en-US" dirty="0"/>
          </a:p>
          <a:p>
            <a:pPr algn="just" rtl="0"/>
            <a:r>
              <a:rPr lang="en-US" dirty="0" smtClean="0"/>
              <a:t>Large space consumers</a:t>
            </a:r>
            <a:endParaRPr lang="en-US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he-IL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49474" y="3870106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3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3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endParaRPr lang="en-US" u="sng" dirty="0" smtClean="0"/>
          </a:p>
          <a:p>
            <a:pPr marL="109728" indent="0" algn="l" rtl="0">
              <a:buNone/>
            </a:pPr>
            <a:r>
              <a:rPr lang="en-US" dirty="0" smtClean="0"/>
              <a:t>Hardware implementation of the algorithms</a:t>
            </a:r>
          </a:p>
          <a:p>
            <a:pPr marL="109728" indent="0" algn="l" rtl="0">
              <a:buNone/>
            </a:pPr>
            <a:r>
              <a:rPr lang="en-US" dirty="0" smtClean="0"/>
              <a:t>using Board with FPGA and External Memory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he-IL" dirty="0"/>
          </a:p>
        </p:txBody>
      </p:sp>
      <p:pic>
        <p:nvPicPr>
          <p:cNvPr id="2052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15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Crop – user defined region of interest </a:t>
            </a:r>
          </a:p>
          <a:p>
            <a:pPr algn="l" rtl="0"/>
            <a:r>
              <a:rPr lang="en-US" dirty="0" smtClean="0"/>
              <a:t>Rotate/Zoom - Run </a:t>
            </a:r>
            <a:r>
              <a:rPr lang="en-US" dirty="0"/>
              <a:t>a nested loop (over all pixels)</a:t>
            </a:r>
          </a:p>
          <a:p>
            <a:pPr lvl="1" algn="l" rtl="0"/>
            <a:r>
              <a:rPr lang="en-US" dirty="0"/>
              <a:t>Rotated pixel is estimated using bi-linear interpolation </a:t>
            </a:r>
          </a:p>
          <a:p>
            <a:pPr lvl="1" algn="l" rtl="0"/>
            <a:r>
              <a:rPr lang="en-US" dirty="0"/>
              <a:t>Zoom is achieved using scale </a:t>
            </a:r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– Image Rotation</a:t>
            </a:r>
            <a:endParaRPr lang="he-IL" dirty="0"/>
          </a:p>
        </p:txBody>
      </p:sp>
      <p:pic>
        <p:nvPicPr>
          <p:cNvPr id="46" name="Picture 45" descr="http://gotechbench.com/images/magnifyinggl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0001" y="3411071"/>
            <a:ext cx="833969" cy="640976"/>
          </a:xfrm>
          <a:prstGeom prst="rect">
            <a:avLst/>
          </a:prstGeom>
          <a:noFill/>
        </p:spPr>
      </p:pic>
      <p:sp>
        <p:nvSpPr>
          <p:cNvPr id="47" name="Curved Right Arrow 46"/>
          <p:cNvSpPr/>
          <p:nvPr/>
        </p:nvSpPr>
        <p:spPr>
          <a:xfrm>
            <a:off x="2170770" y="2478741"/>
            <a:ext cx="414615" cy="2272553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18462" y="3702424"/>
            <a:ext cx="4146153" cy="2622176"/>
            <a:chOff x="3118462" y="3702424"/>
            <a:chExt cx="4146153" cy="2622176"/>
          </a:xfrm>
        </p:grpSpPr>
        <p:sp>
          <p:nvSpPr>
            <p:cNvPr id="44" name="Rectangle 43"/>
            <p:cNvSpPr/>
            <p:nvPr/>
          </p:nvSpPr>
          <p:spPr>
            <a:xfrm>
              <a:off x="3118462" y="3702424"/>
              <a:ext cx="4146153" cy="2622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0" name="Oval 49"/>
            <p:cNvSpPr/>
            <p:nvPr/>
          </p:nvSpPr>
          <p:spPr>
            <a:xfrm>
              <a:off x="4362308" y="5741894"/>
              <a:ext cx="236923" cy="233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1" name="Oval 50"/>
            <p:cNvSpPr/>
            <p:nvPr/>
          </p:nvSpPr>
          <p:spPr>
            <a:xfrm>
              <a:off x="6020769" y="4226859"/>
              <a:ext cx="236923" cy="233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2" name="Oval 51"/>
            <p:cNvSpPr/>
            <p:nvPr/>
          </p:nvSpPr>
          <p:spPr>
            <a:xfrm>
              <a:off x="4362308" y="4226859"/>
              <a:ext cx="236923" cy="233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3" name="Oval 52"/>
            <p:cNvSpPr/>
            <p:nvPr/>
          </p:nvSpPr>
          <p:spPr>
            <a:xfrm>
              <a:off x="6020769" y="5741894"/>
              <a:ext cx="236923" cy="233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4" name="TextBox 13"/>
            <p:cNvSpPr txBox="1"/>
            <p:nvPr/>
          </p:nvSpPr>
          <p:spPr>
            <a:xfrm>
              <a:off x="5191537" y="5100918"/>
              <a:ext cx="106614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(X,Y)</a:t>
              </a:r>
              <a:endParaRPr lang="he-IL" sz="24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073077" y="4867835"/>
              <a:ext cx="177692" cy="17481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6" name="Right Brace 55"/>
            <p:cNvSpPr/>
            <p:nvPr/>
          </p:nvSpPr>
          <p:spPr>
            <a:xfrm>
              <a:off x="5310000" y="4285129"/>
              <a:ext cx="236923" cy="6409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57" name="Object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06144" y="4518207"/>
              <a:ext cx="242186" cy="155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" name="Right Brace 57"/>
            <p:cNvSpPr/>
            <p:nvPr/>
          </p:nvSpPr>
          <p:spPr>
            <a:xfrm rot="5400000">
              <a:off x="4631006" y="4833179"/>
              <a:ext cx="262218" cy="68115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59" name="Object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7929" y="5333989"/>
              <a:ext cx="263246" cy="155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" name="Object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184282" y="3818965"/>
              <a:ext cx="1000335" cy="401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Object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257678" y="3818965"/>
              <a:ext cx="1000335" cy="401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Object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355391" y="5741880"/>
              <a:ext cx="1000335" cy="401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Object 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257678" y="5858421"/>
              <a:ext cx="1000335" cy="401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2" name="Oval 71"/>
            <p:cNvSpPr/>
            <p:nvPr/>
          </p:nvSpPr>
          <p:spPr>
            <a:xfrm>
              <a:off x="5013846" y="5741894"/>
              <a:ext cx="177692" cy="174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73" name="Oval 72"/>
            <p:cNvSpPr/>
            <p:nvPr/>
          </p:nvSpPr>
          <p:spPr>
            <a:xfrm>
              <a:off x="5013846" y="4226859"/>
              <a:ext cx="177692" cy="174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74" name="TextBox 33"/>
            <p:cNvSpPr txBox="1"/>
            <p:nvPr/>
          </p:nvSpPr>
          <p:spPr>
            <a:xfrm>
              <a:off x="5073077" y="3935506"/>
              <a:ext cx="355385" cy="3012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R1</a:t>
              </a:r>
              <a:endParaRPr lang="he-IL" dirty="0"/>
            </a:p>
          </p:txBody>
        </p:sp>
        <p:sp>
          <p:nvSpPr>
            <p:cNvPr id="75" name="TextBox 34"/>
            <p:cNvSpPr txBox="1"/>
            <p:nvPr/>
          </p:nvSpPr>
          <p:spPr>
            <a:xfrm>
              <a:off x="5013846" y="5916706"/>
              <a:ext cx="355385" cy="3012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R2</a:t>
              </a:r>
              <a:endParaRPr lang="he-IL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6924" y="1371600"/>
            <a:ext cx="6693075" cy="1884367"/>
            <a:chOff x="926924" y="1371600"/>
            <a:chExt cx="6693075" cy="1884367"/>
          </a:xfrm>
        </p:grpSpPr>
        <p:sp>
          <p:nvSpPr>
            <p:cNvPr id="48" name="TextBox 7"/>
            <p:cNvSpPr txBox="1"/>
            <p:nvPr/>
          </p:nvSpPr>
          <p:spPr>
            <a:xfrm>
              <a:off x="4911174" y="2886635"/>
              <a:ext cx="105036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Output</a:t>
              </a:r>
              <a:endParaRPr lang="he-IL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26924" y="1371600"/>
              <a:ext cx="6693075" cy="1816292"/>
              <a:chOff x="926924" y="1371600"/>
              <a:chExt cx="6693075" cy="1816292"/>
            </a:xfrm>
          </p:grpSpPr>
          <p:sp>
            <p:nvSpPr>
              <p:cNvPr id="49" name="TextBox 8"/>
              <p:cNvSpPr txBox="1"/>
              <p:nvPr/>
            </p:nvSpPr>
            <p:spPr>
              <a:xfrm>
                <a:off x="3204437" y="2886635"/>
                <a:ext cx="683256" cy="30125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Source</a:t>
                </a:r>
                <a:endParaRPr lang="he-IL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926924" y="1371600"/>
                <a:ext cx="6693075" cy="1641481"/>
                <a:chOff x="926924" y="1371600"/>
                <a:chExt cx="6693075" cy="1641481"/>
              </a:xfrm>
            </p:grpSpPr>
            <p:pic>
              <p:nvPicPr>
                <p:cNvPr id="45" name="Picture 44" descr="Rotating the other way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 t="57500"/>
                <a:stretch>
                  <a:fillRect/>
                </a:stretch>
              </p:blipFill>
              <p:spPr bwMode="auto">
                <a:xfrm>
                  <a:off x="2644616" y="1371600"/>
                  <a:ext cx="3762930" cy="1573306"/>
                </a:xfrm>
                <a:prstGeom prst="rect">
                  <a:avLst/>
                </a:prstGeom>
                <a:noFill/>
              </p:spPr>
            </p:pic>
            <p:sp>
              <p:nvSpPr>
                <p:cNvPr id="64" name="Oval 63"/>
                <p:cNvSpPr/>
                <p:nvPr/>
              </p:nvSpPr>
              <p:spPr>
                <a:xfrm>
                  <a:off x="3059231" y="2187388"/>
                  <a:ext cx="59231" cy="582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118462" y="2070847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244820" y="2195157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881539" y="2187388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007897" y="2311698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3134255" y="2436008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260613" y="2560317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371178" y="2319466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rot="5400000">
                  <a:off x="6115856" y="2274783"/>
                  <a:ext cx="757518" cy="13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V="1">
                  <a:off x="6494615" y="1896035"/>
                  <a:ext cx="770000" cy="84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41"/>
                <p:cNvSpPr txBox="1"/>
                <p:nvPr/>
              </p:nvSpPr>
              <p:spPr>
                <a:xfrm>
                  <a:off x="7205384" y="1779494"/>
                  <a:ext cx="414615" cy="30125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 smtClean="0"/>
                    <a:t>Y’</a:t>
                  </a:r>
                  <a:endParaRPr lang="he-IL" dirty="0"/>
                </a:p>
              </p:txBody>
            </p:sp>
            <p:sp>
              <p:nvSpPr>
                <p:cNvPr id="79" name="TextBox 42"/>
                <p:cNvSpPr txBox="1"/>
                <p:nvPr/>
              </p:nvSpPr>
              <p:spPr>
                <a:xfrm>
                  <a:off x="6316922" y="2595282"/>
                  <a:ext cx="414615" cy="30125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 smtClean="0"/>
                    <a:t>X’</a:t>
                  </a:r>
                  <a:endParaRPr lang="he-IL" dirty="0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rot="5400000">
                  <a:off x="844319" y="2333054"/>
                  <a:ext cx="757518" cy="13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 flipV="1">
                  <a:off x="1223078" y="1954306"/>
                  <a:ext cx="770000" cy="84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45"/>
                <p:cNvSpPr txBox="1"/>
                <p:nvPr/>
              </p:nvSpPr>
              <p:spPr>
                <a:xfrm>
                  <a:off x="1815385" y="1837765"/>
                  <a:ext cx="414615" cy="30125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 smtClean="0"/>
                    <a:t>Y</a:t>
                  </a:r>
                  <a:endParaRPr lang="he-IL" dirty="0"/>
                </a:p>
              </p:txBody>
            </p:sp>
            <p:sp>
              <p:nvSpPr>
                <p:cNvPr id="83" name="TextBox 46"/>
                <p:cNvSpPr txBox="1"/>
                <p:nvPr/>
              </p:nvSpPr>
              <p:spPr>
                <a:xfrm>
                  <a:off x="926924" y="2711824"/>
                  <a:ext cx="414615" cy="30125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X</a:t>
                  </a:r>
                  <a:endParaRPr lang="he-IL" dirty="0"/>
                </a:p>
              </p:txBody>
            </p:sp>
          </p:grpSp>
        </p:grpSp>
      </p:grpSp>
      <p:sp>
        <p:nvSpPr>
          <p:cNvPr id="85" name="TextBox 84"/>
          <p:cNvSpPr txBox="1"/>
          <p:nvPr/>
        </p:nvSpPr>
        <p:spPr>
          <a:xfrm>
            <a:off x="899800" y="3566174"/>
            <a:ext cx="1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Bi-Linear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9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Centered Zoom – the reference point for zoom is the center of the image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- Zoom</a:t>
            </a:r>
            <a:endParaRPr lang="he-IL" dirty="0"/>
          </a:p>
        </p:txBody>
      </p:sp>
      <p:pic>
        <p:nvPicPr>
          <p:cNvPr id="1026" name="Picture 2" descr="C:\Users\urizi\Downloads\Chrome  Downloads\digitalzoo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4104"/>
          <a:stretch/>
        </p:blipFill>
        <p:spPr bwMode="auto">
          <a:xfrm>
            <a:off x="662475" y="3028308"/>
            <a:ext cx="3985725" cy="17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rizi\Downloads\Chrome  Downloads\digitalzoo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81" t="50000" b="13415"/>
          <a:stretch/>
        </p:blipFill>
        <p:spPr bwMode="auto">
          <a:xfrm>
            <a:off x="4674742" y="2971800"/>
            <a:ext cx="390567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872</Words>
  <Application>Microsoft Office PowerPoint</Application>
  <PresentationFormat>On-screen Show (4:3)</PresentationFormat>
  <Paragraphs>299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PowerPoint Presentation</vt:lpstr>
      <vt:lpstr>Agenda</vt:lpstr>
      <vt:lpstr>Intro</vt:lpstr>
      <vt:lpstr>Problem</vt:lpstr>
      <vt:lpstr>Solution</vt:lpstr>
      <vt:lpstr>Project’s Goals</vt:lpstr>
      <vt:lpstr>Algorithm</vt:lpstr>
      <vt:lpstr>Algorithm – Image Rotation</vt:lpstr>
      <vt:lpstr>Algorithm - Zoom</vt:lpstr>
      <vt:lpstr>Algorithm - Crop</vt:lpstr>
      <vt:lpstr>Project’s requirements</vt:lpstr>
      <vt:lpstr>Top Architecture- Reused</vt:lpstr>
      <vt:lpstr>Solution  1 – rotation during reading from memory</vt:lpstr>
      <vt:lpstr>Solution  1 – rotation during reading from memory</vt:lpstr>
      <vt:lpstr>Solution 1 – Pros &amp; Cons</vt:lpstr>
      <vt:lpstr>Solution  2 – Assigning values to destination</vt:lpstr>
      <vt:lpstr>Solution  2 – Source to destination mapping</vt:lpstr>
      <vt:lpstr>Solution  2 – Pros &amp; Cons</vt:lpstr>
      <vt:lpstr>Solution 3 – Image processing using the SDRAM (selected solution)</vt:lpstr>
      <vt:lpstr>Solution 3 – Inside the SDRAM</vt:lpstr>
      <vt:lpstr>Solution 3 – Image processing using the SDRAM (selected solution)</vt:lpstr>
      <vt:lpstr>Solution 3 – Pros &amp; Cons</vt:lpstr>
      <vt:lpstr>Testability &amp; GUI</vt:lpstr>
      <vt:lpstr>Time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urizi</cp:lastModifiedBy>
  <cp:revision>135</cp:revision>
  <dcterms:created xsi:type="dcterms:W3CDTF">2006-08-16T00:00:00Z</dcterms:created>
  <dcterms:modified xsi:type="dcterms:W3CDTF">2011-11-23T10:13:10Z</dcterms:modified>
</cp:coreProperties>
</file>