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100" d="100"/>
          <a:sy n="100" d="100"/>
        </p:scale>
        <p:origin x="-210" y="14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DBC4376-C3DE-4B1D-AA9F-C7298BE814A9}" type="datetimeFigureOut">
              <a:rPr lang="he-IL" smtClean="0"/>
              <a:t>י"א/אלול/תשע"ב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A57CD7A-9456-475D-B4AA-1DE72608A7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943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0777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י"א/אלול/תשע"ב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י"א/אלול/תשע"ב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י"א/אלול/תשע"ב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י"א/אלול/תשע"ב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י"א/אלול/תשע"ב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י"א/אלול/תשע"ב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י"א/אלול/תשע"ב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י"א/אלול/תשע"ב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י"א/אלול/תשע"ב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י"א/אלול/תשע"ב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י"א/אלול/תשע"ב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24652-B047-4066-943C-BED71DEDE269}" type="datetimeFigureOut">
              <a:rPr lang="he-IL" smtClean="0"/>
              <a:t>י"א/אלול/תשע"ב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4.wmf"/><Relationship Id="rId5" Type="http://schemas.openxmlformats.org/officeDocument/2006/relationships/image" Target="../media/image9.png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8.png"/><Relationship Id="rId9" Type="http://schemas.openxmlformats.org/officeDocument/2006/relationships/image" Target="../media/image3.wmf"/><Relationship Id="rId1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rot="19691068">
            <a:off x="1032534" y="1752691"/>
            <a:ext cx="2428892" cy="1357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4" name="Rectangle 3"/>
          <p:cNvSpPr/>
          <p:nvPr/>
        </p:nvSpPr>
        <p:spPr>
          <a:xfrm>
            <a:off x="4357686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5" name="Rectangle 4"/>
          <p:cNvSpPr/>
          <p:nvPr/>
        </p:nvSpPr>
        <p:spPr>
          <a:xfrm>
            <a:off x="1214414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6" name="TextBox 5"/>
          <p:cNvSpPr txBox="1"/>
          <p:nvPr/>
        </p:nvSpPr>
        <p:spPr>
          <a:xfrm>
            <a:off x="4429124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Output image</a:t>
            </a:r>
            <a:endParaRPr lang="he-IL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err="1" smtClean="0"/>
              <a:t>Intput</a:t>
            </a:r>
            <a:r>
              <a:rPr lang="en-US" b="1" dirty="0" smtClean="0"/>
              <a:t> image</a:t>
            </a:r>
            <a:endParaRPr lang="he-IL" b="1" dirty="0"/>
          </a:p>
        </p:txBody>
      </p:sp>
      <p:sp>
        <p:nvSpPr>
          <p:cNvPr id="8" name="Oval 7"/>
          <p:cNvSpPr/>
          <p:nvPr/>
        </p:nvSpPr>
        <p:spPr>
          <a:xfrm>
            <a:off x="4500562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9" name="Oval 8"/>
          <p:cNvSpPr/>
          <p:nvPr/>
        </p:nvSpPr>
        <p:spPr>
          <a:xfrm>
            <a:off x="4714876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0" name="Oval 9"/>
          <p:cNvSpPr/>
          <p:nvPr/>
        </p:nvSpPr>
        <p:spPr>
          <a:xfrm>
            <a:off x="4929190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1" name="Oval 10"/>
          <p:cNvSpPr/>
          <p:nvPr/>
        </p:nvSpPr>
        <p:spPr>
          <a:xfrm>
            <a:off x="5143504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2" name="Oval 11"/>
          <p:cNvSpPr/>
          <p:nvPr/>
        </p:nvSpPr>
        <p:spPr>
          <a:xfrm>
            <a:off x="1000100" y="257174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3" name="Oval 12"/>
          <p:cNvSpPr/>
          <p:nvPr/>
        </p:nvSpPr>
        <p:spPr>
          <a:xfrm>
            <a:off x="1285852" y="235743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4" name="Oval 13"/>
          <p:cNvSpPr/>
          <p:nvPr/>
        </p:nvSpPr>
        <p:spPr>
          <a:xfrm>
            <a:off x="1571604" y="214311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5" name="Oval 14"/>
          <p:cNvSpPr/>
          <p:nvPr/>
        </p:nvSpPr>
        <p:spPr>
          <a:xfrm>
            <a:off x="1857356" y="192880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cxnSp>
        <p:nvCxnSpPr>
          <p:cNvPr id="19" name="Shape 18"/>
          <p:cNvCxnSpPr>
            <a:stCxn id="8" idx="0"/>
            <a:endCxn id="12" idx="0"/>
          </p:cNvCxnSpPr>
          <p:nvPr/>
        </p:nvCxnSpPr>
        <p:spPr>
          <a:xfrm rot="16200000" flipH="1" flipV="1">
            <a:off x="2643174" y="642918"/>
            <a:ext cx="357190" cy="3500462"/>
          </a:xfrm>
          <a:prstGeom prst="curvedConnector3">
            <a:avLst>
              <a:gd name="adj1" fmla="val -323819"/>
            </a:avLst>
          </a:prstGeom>
          <a:ln w="5715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691068">
            <a:off x="1032534" y="1752691"/>
            <a:ext cx="2428892" cy="1357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5" name="Rectangle 4"/>
          <p:cNvSpPr/>
          <p:nvPr/>
        </p:nvSpPr>
        <p:spPr>
          <a:xfrm>
            <a:off x="4357686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6" name="Rectangle 5"/>
          <p:cNvSpPr/>
          <p:nvPr/>
        </p:nvSpPr>
        <p:spPr>
          <a:xfrm>
            <a:off x="1214414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7" name="TextBox 6"/>
          <p:cNvSpPr txBox="1"/>
          <p:nvPr/>
        </p:nvSpPr>
        <p:spPr>
          <a:xfrm>
            <a:off x="4429124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Output image</a:t>
            </a:r>
            <a:endParaRPr lang="he-IL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2976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err="1" smtClean="0"/>
              <a:t>Intput</a:t>
            </a:r>
            <a:r>
              <a:rPr lang="en-US" b="1" dirty="0" smtClean="0"/>
              <a:t> image</a:t>
            </a:r>
            <a:endParaRPr lang="he-IL" b="1" dirty="0"/>
          </a:p>
        </p:txBody>
      </p:sp>
      <p:sp>
        <p:nvSpPr>
          <p:cNvPr id="9" name="Oval 8"/>
          <p:cNvSpPr/>
          <p:nvPr/>
        </p:nvSpPr>
        <p:spPr>
          <a:xfrm>
            <a:off x="4500562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3" name="Oval 12"/>
          <p:cNvSpPr/>
          <p:nvPr/>
        </p:nvSpPr>
        <p:spPr>
          <a:xfrm>
            <a:off x="1000100" y="257174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4" name="Oval 13"/>
          <p:cNvSpPr/>
          <p:nvPr/>
        </p:nvSpPr>
        <p:spPr>
          <a:xfrm>
            <a:off x="1166766" y="242886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5" name="Oval 14"/>
          <p:cNvSpPr/>
          <p:nvPr/>
        </p:nvSpPr>
        <p:spPr>
          <a:xfrm>
            <a:off x="1146105" y="2750339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6" name="Oval 15"/>
          <p:cNvSpPr/>
          <p:nvPr/>
        </p:nvSpPr>
        <p:spPr>
          <a:xfrm>
            <a:off x="1309642" y="261222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cxnSp>
        <p:nvCxnSpPr>
          <p:cNvPr id="17" name="Shape 18"/>
          <p:cNvCxnSpPr>
            <a:stCxn id="9" idx="0"/>
            <a:endCxn id="13" idx="0"/>
          </p:cNvCxnSpPr>
          <p:nvPr/>
        </p:nvCxnSpPr>
        <p:spPr>
          <a:xfrm rot="16200000" flipH="1" flipV="1">
            <a:off x="2643174" y="642918"/>
            <a:ext cx="357190" cy="3500462"/>
          </a:xfrm>
          <a:prstGeom prst="curvedConnector3">
            <a:avLst>
              <a:gd name="adj1" fmla="val -323819"/>
            </a:avLst>
          </a:prstGeom>
          <a:ln w="5715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05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9832" y="980728"/>
            <a:ext cx="3096344" cy="1944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Address Calculator</a:t>
            </a:r>
            <a:endParaRPr lang="he-IL" dirty="0"/>
          </a:p>
        </p:txBody>
      </p:sp>
      <p:sp>
        <p:nvSpPr>
          <p:cNvPr id="7" name="Right Arrow 6"/>
          <p:cNvSpPr/>
          <p:nvPr/>
        </p:nvSpPr>
        <p:spPr>
          <a:xfrm>
            <a:off x="1187624" y="1484784"/>
            <a:ext cx="1872208" cy="4680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input</a:t>
            </a:r>
            <a:endParaRPr lang="he-IL" dirty="0"/>
          </a:p>
        </p:txBody>
      </p:sp>
      <p:sp>
        <p:nvSpPr>
          <p:cNvPr id="8" name="Right Arrow 7"/>
          <p:cNvSpPr/>
          <p:nvPr/>
        </p:nvSpPr>
        <p:spPr>
          <a:xfrm>
            <a:off x="6156176" y="1521768"/>
            <a:ext cx="1872208" cy="4680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output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1952836"/>
            <a:ext cx="172819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Coordinate(</a:t>
            </a:r>
            <a:r>
              <a:rPr lang="en-US" dirty="0" err="1" smtClean="0"/>
              <a:t>x,y</a:t>
            </a:r>
            <a:r>
              <a:rPr lang="en-US" dirty="0" smtClean="0"/>
              <a:t>) in output image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6228184" y="1952836"/>
            <a:ext cx="208823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4 addresses (</a:t>
            </a:r>
            <a:r>
              <a:rPr lang="en-US" dirty="0" err="1" smtClean="0"/>
              <a:t>SDram</a:t>
            </a:r>
            <a:r>
              <a:rPr lang="en-US" dirty="0" smtClean="0"/>
              <a:t>) of input image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040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en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071678"/>
            <a:ext cx="2322506" cy="232250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428728" y="2428868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" name="Curved Connector 8"/>
          <p:cNvCxnSpPr>
            <a:endCxn id="7" idx="0"/>
          </p:cNvCxnSpPr>
          <p:nvPr/>
        </p:nvCxnSpPr>
        <p:spPr>
          <a:xfrm rot="5400000">
            <a:off x="1357290" y="1357298"/>
            <a:ext cx="1214446" cy="928694"/>
          </a:xfrm>
          <a:prstGeom prst="curvedConnector3">
            <a:avLst>
              <a:gd name="adj1" fmla="val 10667"/>
            </a:avLst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71604" y="857232"/>
            <a:ext cx="17859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x_start,y_start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785786" y="4357694"/>
            <a:ext cx="16430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Input image</a:t>
            </a:r>
            <a:endParaRPr lang="he-IL" dirty="0"/>
          </a:p>
        </p:txBody>
      </p:sp>
      <p:pic>
        <p:nvPicPr>
          <p:cNvPr id="13" name="Picture 12" descr="Lena.jpg"/>
          <p:cNvPicPr>
            <a:picLocks noChangeAspect="1"/>
          </p:cNvPicPr>
          <p:nvPr/>
        </p:nvPicPr>
        <p:blipFill>
          <a:blip r:embed="rId3"/>
          <a:srcRect l="36911" t="15380"/>
          <a:stretch>
            <a:fillRect/>
          </a:stretch>
        </p:blipFill>
        <p:spPr>
          <a:xfrm>
            <a:off x="3857620" y="2428868"/>
            <a:ext cx="1465250" cy="19653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86182" y="4357694"/>
            <a:ext cx="16430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Output image</a:t>
            </a:r>
            <a:endParaRPr lang="he-I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otating the other way"/>
          <p:cNvPicPr>
            <a:picLocks noChangeAspect="1" noChangeArrowheads="1"/>
          </p:cNvPicPr>
          <p:nvPr/>
        </p:nvPicPr>
        <p:blipFill>
          <a:blip r:embed="rId4"/>
          <a:srcRect t="57500"/>
          <a:stretch>
            <a:fillRect/>
          </a:stretch>
        </p:blipFill>
        <p:spPr bwMode="auto">
          <a:xfrm>
            <a:off x="2571736" y="500042"/>
            <a:ext cx="4538457" cy="1928826"/>
          </a:xfrm>
          <a:prstGeom prst="rect">
            <a:avLst/>
          </a:prstGeom>
          <a:noFill/>
        </p:spPr>
      </p:pic>
      <p:pic>
        <p:nvPicPr>
          <p:cNvPr id="6" name="Picture 4" descr="http://gotechbench.com/images/magnifyingglas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71670" y="3000372"/>
            <a:ext cx="1005847" cy="785818"/>
          </a:xfrm>
          <a:prstGeom prst="rect">
            <a:avLst/>
          </a:prstGeom>
          <a:noFill/>
        </p:spPr>
      </p:pic>
      <p:sp>
        <p:nvSpPr>
          <p:cNvPr id="7" name="Curved Right Arrow 6"/>
          <p:cNvSpPr/>
          <p:nvPr/>
        </p:nvSpPr>
        <p:spPr>
          <a:xfrm>
            <a:off x="2000232" y="1857364"/>
            <a:ext cx="500066" cy="2786082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2132" y="2357430"/>
            <a:ext cx="8563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Output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3246934" y="2357430"/>
            <a:ext cx="8240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Source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5643570" y="5072074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(X,Y)</a:t>
            </a:r>
            <a:endParaRPr lang="he-IL" sz="2400" dirty="0"/>
          </a:p>
        </p:txBody>
      </p:sp>
      <p:sp>
        <p:nvSpPr>
          <p:cNvPr id="24" name="Oval 23"/>
          <p:cNvSpPr/>
          <p:nvPr/>
        </p:nvSpPr>
        <p:spPr>
          <a:xfrm>
            <a:off x="3071802" y="1500174"/>
            <a:ext cx="71438" cy="7143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/>
          <p:cNvSpPr/>
          <p:nvPr/>
        </p:nvSpPr>
        <p:spPr>
          <a:xfrm>
            <a:off x="3143240" y="1357298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Oval 25"/>
          <p:cNvSpPr/>
          <p:nvPr/>
        </p:nvSpPr>
        <p:spPr>
          <a:xfrm>
            <a:off x="3295640" y="1509698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Oval 26"/>
          <p:cNvSpPr/>
          <p:nvPr/>
        </p:nvSpPr>
        <p:spPr>
          <a:xfrm>
            <a:off x="2857488" y="15001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Oval 27"/>
          <p:cNvSpPr/>
          <p:nvPr/>
        </p:nvSpPr>
        <p:spPr>
          <a:xfrm>
            <a:off x="3009888" y="16525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Oval 28"/>
          <p:cNvSpPr/>
          <p:nvPr/>
        </p:nvSpPr>
        <p:spPr>
          <a:xfrm>
            <a:off x="3162288" y="18049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Oval 29"/>
          <p:cNvSpPr/>
          <p:nvPr/>
        </p:nvSpPr>
        <p:spPr>
          <a:xfrm>
            <a:off x="3314688" y="19573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Oval 30"/>
          <p:cNvSpPr/>
          <p:nvPr/>
        </p:nvSpPr>
        <p:spPr>
          <a:xfrm>
            <a:off x="3448040" y="1662098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6" name="Group 35"/>
          <p:cNvGrpSpPr/>
          <p:nvPr/>
        </p:nvGrpSpPr>
        <p:grpSpPr>
          <a:xfrm>
            <a:off x="3143240" y="3357562"/>
            <a:ext cx="5000660" cy="3214710"/>
            <a:chOff x="3143240" y="3357562"/>
            <a:chExt cx="5000660" cy="3214710"/>
          </a:xfrm>
        </p:grpSpPr>
        <p:sp>
          <p:nvSpPr>
            <p:cNvPr id="4" name="Rectangle 3"/>
            <p:cNvSpPr/>
            <p:nvPr/>
          </p:nvSpPr>
          <p:spPr>
            <a:xfrm>
              <a:off x="3143240" y="3357562"/>
              <a:ext cx="5000660" cy="32147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222611" y="3500438"/>
              <a:ext cx="4913343" cy="2992455"/>
              <a:chOff x="3222611" y="3500438"/>
              <a:chExt cx="4913343" cy="2992455"/>
            </a:xfrm>
          </p:grpSpPr>
          <p:graphicFrame>
            <p:nvGraphicFramePr>
              <p:cNvPr id="20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8431278"/>
                  </p:ext>
                </p:extLst>
              </p:nvPr>
            </p:nvGraphicFramePr>
            <p:xfrm>
              <a:off x="3222611" y="3500438"/>
              <a:ext cx="1206513" cy="4924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8" name="Equation" r:id="rId6" imgW="622080" imgH="253800" progId="Equation.DSMT4">
                      <p:embed/>
                    </p:oleObj>
                  </mc:Choice>
                  <mc:Fallback>
                    <p:oleObj name="Equation" r:id="rId6" imgW="622080" imgH="253800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22611" y="3500438"/>
                            <a:ext cx="1206513" cy="4924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15762048"/>
                  </p:ext>
                </p:extLst>
              </p:nvPr>
            </p:nvGraphicFramePr>
            <p:xfrm>
              <a:off x="6929454" y="3500438"/>
              <a:ext cx="1206500" cy="492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9" name="Equation" r:id="rId8" imgW="622080" imgH="253800" progId="Equation.DSMT4">
                      <p:embed/>
                    </p:oleObj>
                  </mc:Choice>
                  <mc:Fallback>
                    <p:oleObj name="Equation" r:id="rId8" imgW="622080" imgH="25380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29454" y="3500438"/>
                            <a:ext cx="1206500" cy="492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9296722"/>
                  </p:ext>
                </p:extLst>
              </p:nvPr>
            </p:nvGraphicFramePr>
            <p:xfrm>
              <a:off x="3428992" y="5857892"/>
              <a:ext cx="1206500" cy="492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0" name="Equation" r:id="rId10" imgW="622080" imgH="253800" progId="Equation.DSMT4">
                      <p:embed/>
                    </p:oleObj>
                  </mc:Choice>
                  <mc:Fallback>
                    <p:oleObj name="Equation" r:id="rId10" imgW="622080" imgH="25380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8992" y="5857892"/>
                            <a:ext cx="1206500" cy="492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6804858"/>
                  </p:ext>
                </p:extLst>
              </p:nvPr>
            </p:nvGraphicFramePr>
            <p:xfrm>
              <a:off x="6929454" y="6000768"/>
              <a:ext cx="1206500" cy="492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1" name="Equation" r:id="rId12" imgW="622080" imgH="253800" progId="Equation.DSMT4">
                      <p:embed/>
                    </p:oleObj>
                  </mc:Choice>
                  <mc:Fallback>
                    <p:oleObj name="Equation" r:id="rId12" imgW="622080" imgH="25380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29454" y="6000768"/>
                            <a:ext cx="1206500" cy="492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" name="Group 2"/>
            <p:cNvGrpSpPr/>
            <p:nvPr/>
          </p:nvGrpSpPr>
          <p:grpSpPr>
            <a:xfrm>
              <a:off x="4643438" y="3643314"/>
              <a:ext cx="2286016" cy="2798224"/>
              <a:chOff x="4643438" y="3643314"/>
              <a:chExt cx="2286016" cy="2798224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643438" y="5857892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643702" y="4000504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643438" y="4000504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643702" y="5857892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500694" y="4786322"/>
                <a:ext cx="214314" cy="21431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" name="Right Brace 15"/>
              <p:cNvSpPr/>
              <p:nvPr/>
            </p:nvSpPr>
            <p:spPr>
              <a:xfrm>
                <a:off x="5786446" y="4071942"/>
                <a:ext cx="285752" cy="78581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aphicFrame>
            <p:nvGraphicFramePr>
              <p:cNvPr id="17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57103589"/>
                  </p:ext>
                </p:extLst>
              </p:nvPr>
            </p:nvGraphicFramePr>
            <p:xfrm>
              <a:off x="6143636" y="4357694"/>
              <a:ext cx="292100" cy="19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2" name="Equation" r:id="rId14" imgW="291960" imgH="190440" progId="Equation.DSMT4">
                      <p:embed/>
                    </p:oleObj>
                  </mc:Choice>
                  <mc:Fallback>
                    <p:oleObj name="Equation" r:id="rId14" imgW="291960" imgH="190440" progId="Equation.DSMT4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43636" y="4357694"/>
                            <a:ext cx="292100" cy="190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Right Brace 17"/>
              <p:cNvSpPr/>
              <p:nvPr/>
            </p:nvSpPr>
            <p:spPr>
              <a:xfrm rot="5400000">
                <a:off x="4964909" y="4750603"/>
                <a:ext cx="321471" cy="821537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aphicFrame>
            <p:nvGraphicFramePr>
              <p:cNvPr id="19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678171"/>
                  </p:ext>
                </p:extLst>
              </p:nvPr>
            </p:nvGraphicFramePr>
            <p:xfrm>
              <a:off x="4987934" y="5357820"/>
              <a:ext cx="317500" cy="19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3" name="Equation" r:id="rId16" imgW="317160" imgH="190440" progId="Equation.DSMT4">
                      <p:embed/>
                    </p:oleObj>
                  </mc:Choice>
                  <mc:Fallback>
                    <p:oleObj name="Equation" r:id="rId16" imgW="317160" imgH="19044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87934" y="5357820"/>
                            <a:ext cx="317500" cy="190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" name="Oval 31"/>
              <p:cNvSpPr/>
              <p:nvPr/>
            </p:nvSpPr>
            <p:spPr>
              <a:xfrm>
                <a:off x="5429256" y="5857892"/>
                <a:ext cx="214314" cy="21431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29256" y="4000504"/>
                <a:ext cx="214314" cy="21431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500694" y="3643314"/>
                <a:ext cx="42862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R1</a:t>
                </a:r>
                <a:endParaRPr lang="he-IL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429256" y="6072206"/>
                <a:ext cx="42862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he-IL" dirty="0"/>
              </a:p>
            </p:txBody>
          </p:sp>
        </p:grpSp>
      </p:grpSp>
      <p:cxnSp>
        <p:nvCxnSpPr>
          <p:cNvPr id="37" name="Straight Arrow Connector 36"/>
          <p:cNvCxnSpPr/>
          <p:nvPr/>
        </p:nvCxnSpPr>
        <p:spPr>
          <a:xfrm rot="5400000">
            <a:off x="6750859" y="1607331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215206" y="1142984"/>
            <a:ext cx="928694" cy="1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072462" y="1000108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Y’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7000892" y="2000240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X’</a:t>
            </a:r>
            <a:endParaRPr lang="he-IL" dirty="0"/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392877" y="1678769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57224" y="1214422"/>
            <a:ext cx="928694" cy="1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71604" y="1071546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Y</a:t>
            </a:r>
            <a:endParaRPr lang="he-IL" dirty="0"/>
          </a:p>
        </p:txBody>
      </p:sp>
      <p:sp>
        <p:nvSpPr>
          <p:cNvPr id="47" name="TextBox 46"/>
          <p:cNvSpPr txBox="1"/>
          <p:nvPr/>
        </p:nvSpPr>
        <p:spPr>
          <a:xfrm>
            <a:off x="500034" y="2143116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5852" y="5805161"/>
            <a:ext cx="1428760" cy="928694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5929324" y="2018946"/>
            <a:ext cx="3000396" cy="221457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Picture 5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14478" y="375873"/>
            <a:ext cx="1053790" cy="781233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-32" y="2661889"/>
            <a:ext cx="392909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285720" y="-52755"/>
            <a:ext cx="3571900" cy="114300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9" name="TextBox 8"/>
          <p:cNvSpPr txBox="1"/>
          <p:nvPr/>
        </p:nvSpPr>
        <p:spPr>
          <a:xfrm>
            <a:off x="428596" y="518749"/>
            <a:ext cx="684803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UART RX</a:t>
            </a:r>
            <a:endParaRPr lang="he-IL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85293" y="161559"/>
            <a:ext cx="982961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100" dirty="0" err="1" smtClean="0"/>
              <a:t>MessagePack</a:t>
            </a:r>
            <a:r>
              <a:rPr lang="en-US" sz="1100" dirty="0" smtClean="0"/>
              <a:t> </a:t>
            </a:r>
          </a:p>
          <a:p>
            <a:pPr algn="ctr" rtl="0"/>
            <a:r>
              <a:rPr lang="en-US" sz="1100" dirty="0" smtClean="0"/>
              <a:t>Decoder</a:t>
            </a:r>
            <a:endParaRPr lang="he-IL" sz="1100" dirty="0"/>
          </a:p>
        </p:txBody>
      </p:sp>
      <p:cxnSp>
        <p:nvCxnSpPr>
          <p:cNvPr id="11" name="Elbow Connector 10"/>
          <p:cNvCxnSpPr>
            <a:stCxn id="9" idx="3"/>
            <a:endCxn id="10" idx="1"/>
          </p:cNvCxnSpPr>
          <p:nvPr/>
        </p:nvCxnSpPr>
        <p:spPr>
          <a:xfrm flipV="1">
            <a:off x="1113399" y="377003"/>
            <a:ext cx="271894" cy="272551"/>
          </a:xfrm>
          <a:prstGeom prst="bentConnector3">
            <a:avLst>
              <a:gd name="adj1" fmla="val 2898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9" idx="1"/>
          </p:cNvCxnSpPr>
          <p:nvPr/>
        </p:nvCxnSpPr>
        <p:spPr>
          <a:xfrm flipV="1">
            <a:off x="-285784" y="649554"/>
            <a:ext cx="714380" cy="1549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28728" y="5948037"/>
            <a:ext cx="1214446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SDRAM Controller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571604" y="5568822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-32" y="1609857"/>
            <a:ext cx="207710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1400" b="1" u="sng" dirty="0" smtClean="0"/>
              <a:t>WBM</a:t>
            </a:r>
            <a:r>
              <a:rPr lang="en-US" sz="1400" b="1" dirty="0" smtClean="0"/>
              <a:t> </a:t>
            </a:r>
            <a:r>
              <a:rPr lang="en-US" sz="1400" dirty="0" smtClean="0"/>
              <a:t>– Wishbone Master</a:t>
            </a:r>
          </a:p>
          <a:p>
            <a:pPr algn="l"/>
            <a:r>
              <a:rPr lang="en-US" sz="1400" b="1" u="sng" dirty="0" smtClean="0"/>
              <a:t>WBS</a:t>
            </a:r>
            <a:r>
              <a:rPr lang="en-US" sz="1400" dirty="0" smtClean="0"/>
              <a:t> – Wishbone Slave</a:t>
            </a:r>
            <a:endParaRPr lang="he-IL" sz="1400" dirty="0"/>
          </a:p>
        </p:txBody>
      </p:sp>
      <p:cxnSp>
        <p:nvCxnSpPr>
          <p:cNvPr id="16" name="Elbow Connector 15"/>
          <p:cNvCxnSpPr>
            <a:stCxn id="19" idx="2"/>
            <a:endCxn id="14" idx="0"/>
          </p:cNvCxnSpPr>
          <p:nvPr/>
        </p:nvCxnSpPr>
        <p:spPr>
          <a:xfrm rot="5400000">
            <a:off x="1564758" y="4990471"/>
            <a:ext cx="1049545" cy="107157"/>
          </a:xfrm>
          <a:prstGeom prst="bentConnector3">
            <a:avLst>
              <a:gd name="adj1" fmla="val 63613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3"/>
          <p:cNvSpPr txBox="1"/>
          <p:nvPr/>
        </p:nvSpPr>
        <p:spPr>
          <a:xfrm>
            <a:off x="857224" y="2995925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</a:t>
            </a:r>
            <a:r>
              <a:rPr lang="en-US" sz="1400" dirty="0" err="1" smtClean="0"/>
              <a:t>Wr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428860" y="2995925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Rd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643042" y="3996057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SDRAM Arbiter</a:t>
            </a:r>
            <a:endParaRPr lang="he-IL" sz="1400" dirty="0"/>
          </a:p>
        </p:txBody>
      </p:sp>
      <p:cxnSp>
        <p:nvCxnSpPr>
          <p:cNvPr id="20" name="Shape 21"/>
          <p:cNvCxnSpPr>
            <a:endCxn id="19" idx="1"/>
          </p:cNvCxnSpPr>
          <p:nvPr/>
        </p:nvCxnSpPr>
        <p:spPr>
          <a:xfrm rot="16200000" flipH="1">
            <a:off x="1238062" y="3852687"/>
            <a:ext cx="524208" cy="2857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hape 22"/>
          <p:cNvCxnSpPr>
            <a:stCxn id="49" idx="2"/>
            <a:endCxn id="19" idx="3"/>
          </p:cNvCxnSpPr>
          <p:nvPr/>
        </p:nvCxnSpPr>
        <p:spPr>
          <a:xfrm rot="5400000">
            <a:off x="2518034" y="3858599"/>
            <a:ext cx="524208" cy="27392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00000">
            <a:off x="3547161" y="3258099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22"/>
          <p:cNvCxnSpPr>
            <a:stCxn id="18" idx="3"/>
            <a:endCxn id="22" idx="2"/>
          </p:cNvCxnSpPr>
          <p:nvPr/>
        </p:nvCxnSpPr>
        <p:spPr>
          <a:xfrm>
            <a:off x="3428992" y="3257535"/>
            <a:ext cx="428628" cy="1544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500694" y="-267069"/>
            <a:ext cx="3571900" cy="135732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25" name="TextBox 24"/>
          <p:cNvSpPr txBox="1"/>
          <p:nvPr/>
        </p:nvSpPr>
        <p:spPr>
          <a:xfrm>
            <a:off x="5929322" y="161559"/>
            <a:ext cx="950901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100" dirty="0" err="1" smtClean="0"/>
              <a:t>MessagePack</a:t>
            </a:r>
            <a:endParaRPr lang="en-US" sz="1100" dirty="0" smtClean="0"/>
          </a:p>
          <a:p>
            <a:pPr algn="ctr" rtl="0"/>
            <a:r>
              <a:rPr lang="en-US" sz="1100" dirty="0" smtClean="0"/>
              <a:t>Encoder</a:t>
            </a:r>
            <a:endParaRPr lang="he-IL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266036" y="447311"/>
            <a:ext cx="733244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UART TX</a:t>
            </a:r>
            <a:endParaRPr lang="he-IL" sz="1100" dirty="0"/>
          </a:p>
        </p:txBody>
      </p:sp>
      <p:cxnSp>
        <p:nvCxnSpPr>
          <p:cNvPr id="27" name="Elbow Connector 26"/>
          <p:cNvCxnSpPr>
            <a:stCxn id="25" idx="3"/>
            <a:endCxn id="26" idx="1"/>
          </p:cNvCxnSpPr>
          <p:nvPr/>
        </p:nvCxnSpPr>
        <p:spPr>
          <a:xfrm>
            <a:off x="6880223" y="377003"/>
            <a:ext cx="1385813" cy="2011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15008" y="1018815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29" name="Elbow Connector 140"/>
          <p:cNvCxnSpPr>
            <a:stCxn id="24" idx="3"/>
            <a:endCxn id="6" idx="1"/>
          </p:cNvCxnSpPr>
          <p:nvPr/>
        </p:nvCxnSpPr>
        <p:spPr>
          <a:xfrm flipH="1">
            <a:off x="-1214478" y="411592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4480" y="99679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31" name="Elbow Connector 30"/>
          <p:cNvCxnSpPr>
            <a:stCxn id="10" idx="2"/>
            <a:endCxn id="30" idx="0"/>
          </p:cNvCxnSpPr>
          <p:nvPr/>
        </p:nvCxnSpPr>
        <p:spPr>
          <a:xfrm rot="16200000" flipH="1">
            <a:off x="1825628" y="643591"/>
            <a:ext cx="404344" cy="3020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4975922" y="543456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33" name="Elbow Connector 32"/>
          <p:cNvCxnSpPr>
            <a:stCxn id="28" idx="0"/>
            <a:endCxn id="25" idx="2"/>
          </p:cNvCxnSpPr>
          <p:nvPr/>
        </p:nvCxnSpPr>
        <p:spPr>
          <a:xfrm rot="5400000" flipH="1" flipV="1">
            <a:off x="6078880" y="692922"/>
            <a:ext cx="426369" cy="2254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2" idx="0"/>
            <a:endCxn id="62" idx="0"/>
          </p:cNvCxnSpPr>
          <p:nvPr/>
        </p:nvCxnSpPr>
        <p:spPr>
          <a:xfrm rot="10800000" flipV="1">
            <a:off x="4081231" y="697345"/>
            <a:ext cx="1205150" cy="89297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64" idx="0"/>
          </p:cNvCxnSpPr>
          <p:nvPr/>
        </p:nvCxnSpPr>
        <p:spPr>
          <a:xfrm flipV="1">
            <a:off x="5929326" y="2804764"/>
            <a:ext cx="1115334" cy="285754"/>
          </a:xfrm>
          <a:prstGeom prst="bentConnector4">
            <a:avLst>
              <a:gd name="adj1" fmla="val 16013"/>
              <a:gd name="adj2" fmla="val 179999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5404552" y="282947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37" name="Elbow Connector 36"/>
          <p:cNvCxnSpPr>
            <a:stCxn id="66" idx="3"/>
            <a:endCxn id="70" idx="1"/>
          </p:cNvCxnSpPr>
          <p:nvPr/>
        </p:nvCxnSpPr>
        <p:spPr>
          <a:xfrm flipV="1">
            <a:off x="7500960" y="3352126"/>
            <a:ext cx="571504" cy="5285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57356" y="2447575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39" name="Shape 208"/>
          <p:cNvCxnSpPr>
            <a:stCxn id="38" idx="2"/>
          </p:cNvCxnSpPr>
          <p:nvPr/>
        </p:nvCxnSpPr>
        <p:spPr>
          <a:xfrm rot="5400000">
            <a:off x="1719211" y="2393432"/>
            <a:ext cx="240573" cy="964413"/>
          </a:xfrm>
          <a:prstGeom prst="bentConnector3">
            <a:avLst>
              <a:gd name="adj1" fmla="val 262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714480" y="2447575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1</a:t>
            </a:r>
            <a:endParaRPr lang="he-IL" sz="1200" dirty="0"/>
          </a:p>
        </p:txBody>
      </p:sp>
      <p:sp>
        <p:nvSpPr>
          <p:cNvPr id="41" name="Oval 40"/>
          <p:cNvSpPr/>
          <p:nvPr/>
        </p:nvSpPr>
        <p:spPr>
          <a:xfrm>
            <a:off x="3929058" y="3733459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2</a:t>
            </a:r>
            <a:endParaRPr lang="he-IL" sz="1200" dirty="0"/>
          </a:p>
        </p:txBody>
      </p:sp>
      <p:sp>
        <p:nvSpPr>
          <p:cNvPr id="42" name="Oval 41"/>
          <p:cNvSpPr/>
          <p:nvPr/>
        </p:nvSpPr>
        <p:spPr>
          <a:xfrm>
            <a:off x="2357422" y="544797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3</a:t>
            </a:r>
            <a:endParaRPr lang="he-IL" sz="1200" dirty="0"/>
          </a:p>
        </p:txBody>
      </p:sp>
      <p:sp>
        <p:nvSpPr>
          <p:cNvPr id="43" name="Oval 42"/>
          <p:cNvSpPr/>
          <p:nvPr/>
        </p:nvSpPr>
        <p:spPr>
          <a:xfrm>
            <a:off x="2571736" y="116169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A</a:t>
            </a:r>
            <a:endParaRPr lang="he-IL" sz="1200" dirty="0"/>
          </a:p>
        </p:txBody>
      </p:sp>
      <p:sp>
        <p:nvSpPr>
          <p:cNvPr id="44" name="Oval 43"/>
          <p:cNvSpPr/>
          <p:nvPr/>
        </p:nvSpPr>
        <p:spPr>
          <a:xfrm>
            <a:off x="5761742" y="3273113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E</a:t>
            </a:r>
            <a:endParaRPr lang="he-IL" sz="1200" dirty="0"/>
          </a:p>
        </p:txBody>
      </p:sp>
      <p:sp>
        <p:nvSpPr>
          <p:cNvPr id="45" name="Oval 44"/>
          <p:cNvSpPr/>
          <p:nvPr/>
        </p:nvSpPr>
        <p:spPr>
          <a:xfrm>
            <a:off x="5143504" y="1090253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5</a:t>
            </a:r>
            <a:endParaRPr lang="he-IL" sz="1200" dirty="0"/>
          </a:p>
        </p:txBody>
      </p:sp>
      <p:sp>
        <p:nvSpPr>
          <p:cNvPr id="46" name="Oval 45"/>
          <p:cNvSpPr/>
          <p:nvPr/>
        </p:nvSpPr>
        <p:spPr>
          <a:xfrm>
            <a:off x="6500826" y="116169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D</a:t>
            </a:r>
            <a:endParaRPr lang="he-IL" sz="1200" dirty="0"/>
          </a:p>
        </p:txBody>
      </p:sp>
      <p:cxnSp>
        <p:nvCxnSpPr>
          <p:cNvPr id="47" name="Elbow Connector 46"/>
          <p:cNvCxnSpPr>
            <a:stCxn id="64" idx="2"/>
            <a:endCxn id="66" idx="0"/>
          </p:cNvCxnSpPr>
          <p:nvPr/>
        </p:nvCxnSpPr>
        <p:spPr>
          <a:xfrm rot="5400000">
            <a:off x="6651893" y="3349443"/>
            <a:ext cx="598893" cy="1866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95186" y="3543287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2643174" y="3471849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50" name="Oval 49"/>
          <p:cNvSpPr/>
          <p:nvPr/>
        </p:nvSpPr>
        <p:spPr>
          <a:xfrm>
            <a:off x="3071802" y="366202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C</a:t>
            </a:r>
            <a:endParaRPr lang="he-IL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928926" y="400015"/>
            <a:ext cx="777777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52" name="Elbow Connector 51"/>
          <p:cNvCxnSpPr>
            <a:stCxn id="51" idx="1"/>
            <a:endCxn id="10" idx="3"/>
          </p:cNvCxnSpPr>
          <p:nvPr/>
        </p:nvCxnSpPr>
        <p:spPr>
          <a:xfrm rot="10800000">
            <a:off x="2368254" y="377004"/>
            <a:ext cx="560672" cy="15381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794751" y="42825"/>
            <a:ext cx="777777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54" name="Elbow Connector 53"/>
          <p:cNvCxnSpPr>
            <a:stCxn id="53" idx="1"/>
            <a:endCxn id="25" idx="0"/>
          </p:cNvCxnSpPr>
          <p:nvPr/>
        </p:nvCxnSpPr>
        <p:spPr>
          <a:xfrm rot="10800000">
            <a:off x="6404773" y="161560"/>
            <a:ext cx="1389978" cy="12071"/>
          </a:xfrm>
          <a:prstGeom prst="bentConnector4">
            <a:avLst>
              <a:gd name="adj1" fmla="val 32897"/>
              <a:gd name="adj2" fmla="val 199379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285720" y="-324189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56" name="Rounded Rectangle 55"/>
          <p:cNvSpPr/>
          <p:nvPr/>
        </p:nvSpPr>
        <p:spPr>
          <a:xfrm>
            <a:off x="7786710" y="-538527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7" name="Rounded Rectangle 56"/>
          <p:cNvSpPr/>
          <p:nvPr/>
        </p:nvSpPr>
        <p:spPr>
          <a:xfrm>
            <a:off x="7786712" y="1876070"/>
            <a:ext cx="1428760" cy="5000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58" name="Rounded Rectangle 57"/>
          <p:cNvSpPr/>
          <p:nvPr/>
        </p:nvSpPr>
        <p:spPr>
          <a:xfrm>
            <a:off x="-71470" y="4662153"/>
            <a:ext cx="1785918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59" name="TextBox 58"/>
          <p:cNvSpPr txBox="1"/>
          <p:nvPr/>
        </p:nvSpPr>
        <p:spPr>
          <a:xfrm>
            <a:off x="6715142" y="1711169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60" name="Oval 59"/>
          <p:cNvSpPr/>
          <p:nvPr/>
        </p:nvSpPr>
        <p:spPr>
          <a:xfrm>
            <a:off x="6715693" y="1827587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500430" y="1590319"/>
            <a:ext cx="116160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b="1" dirty="0" smtClean="0"/>
              <a:t>Wishbone</a:t>
            </a:r>
          </a:p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63" name="Oval 62"/>
          <p:cNvSpPr/>
          <p:nvPr/>
        </p:nvSpPr>
        <p:spPr>
          <a:xfrm>
            <a:off x="1000100" y="366202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B</a:t>
            </a:r>
            <a:endParaRPr lang="he-IL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6286513" y="2804764"/>
            <a:ext cx="1516293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Pixel Manger</a:t>
            </a:r>
            <a:endParaRPr lang="he-IL" sz="16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6215076" y="3733458"/>
            <a:ext cx="1285884" cy="285752"/>
            <a:chOff x="5357818" y="6286520"/>
            <a:chExt cx="1285884" cy="285752"/>
          </a:xfrm>
        </p:grpSpPr>
        <p:sp>
          <p:nvSpPr>
            <p:cNvPr id="66" name="TextBox 65"/>
            <p:cNvSpPr txBox="1"/>
            <p:nvPr/>
          </p:nvSpPr>
          <p:spPr>
            <a:xfrm>
              <a:off x="5357818" y="6295273"/>
              <a:ext cx="1285884" cy="276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Dual </a:t>
              </a:r>
              <a:r>
                <a:rPr lang="en-US" sz="1200" dirty="0" err="1" smtClean="0"/>
                <a:t>Clk</a:t>
              </a:r>
              <a:r>
                <a:rPr lang="en-US" sz="1200" dirty="0" smtClean="0"/>
                <a:t> FIFO</a:t>
              </a:r>
              <a:endParaRPr lang="he-IL" sz="1200" dirty="0"/>
            </a:p>
          </p:txBody>
        </p:sp>
        <p:sp>
          <p:nvSpPr>
            <p:cNvPr id="67" name="Isosceles Triangle 66"/>
            <p:cNvSpPr/>
            <p:nvPr/>
          </p:nvSpPr>
          <p:spPr>
            <a:xfrm rot="5400000">
              <a:off x="5322099" y="6322239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Isosceles Triangle 67"/>
            <p:cNvSpPr/>
            <p:nvPr/>
          </p:nvSpPr>
          <p:spPr>
            <a:xfrm rot="5400000">
              <a:off x="5322099" y="6465115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072464" y="3090516"/>
            <a:ext cx="714380" cy="523220"/>
            <a:chOff x="8215338" y="5572140"/>
            <a:chExt cx="714380" cy="523220"/>
          </a:xfrm>
        </p:grpSpPr>
        <p:sp>
          <p:nvSpPr>
            <p:cNvPr id="70" name="TextBox 69"/>
            <p:cNvSpPr txBox="1"/>
            <p:nvPr/>
          </p:nvSpPr>
          <p:spPr>
            <a:xfrm>
              <a:off x="8215338" y="5572140"/>
              <a:ext cx="714380" cy="52322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VESA</a:t>
              </a:r>
            </a:p>
            <a:p>
              <a:pPr algn="ctr"/>
              <a:r>
                <a:rPr lang="en-US" sz="1400" dirty="0" smtClean="0"/>
                <a:t>Ctrl.</a:t>
              </a:r>
              <a:endParaRPr lang="he-IL" sz="1400" dirty="0"/>
            </a:p>
          </p:txBody>
        </p:sp>
        <p:sp>
          <p:nvSpPr>
            <p:cNvPr id="71" name="Isosceles Triangle 70"/>
            <p:cNvSpPr/>
            <p:nvPr/>
          </p:nvSpPr>
          <p:spPr>
            <a:xfrm rot="5400000">
              <a:off x="8179619" y="5893611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215340" y="3876334"/>
            <a:ext cx="714380" cy="338554"/>
            <a:chOff x="6643702" y="2928934"/>
            <a:chExt cx="714380" cy="338554"/>
          </a:xfrm>
        </p:grpSpPr>
        <p:sp>
          <p:nvSpPr>
            <p:cNvPr id="73" name="TextBox 72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74" name="Isosceles Triangle 73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Isosceles Triangle 74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76" name="TextBox 7"/>
          <p:cNvSpPr txBox="1"/>
          <p:nvPr/>
        </p:nvSpPr>
        <p:spPr>
          <a:xfrm>
            <a:off x="-1143040" y="1161691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cxnSp>
        <p:nvCxnSpPr>
          <p:cNvPr id="77" name="Elbow Connector 76"/>
          <p:cNvCxnSpPr>
            <a:stCxn id="70" idx="3"/>
            <a:endCxn id="79" idx="1"/>
          </p:cNvCxnSpPr>
          <p:nvPr/>
        </p:nvCxnSpPr>
        <p:spPr>
          <a:xfrm>
            <a:off x="8786844" y="3352126"/>
            <a:ext cx="428090" cy="3216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9001158" y="2804764"/>
            <a:ext cx="928694" cy="1232854"/>
            <a:chOff x="8143900" y="5000636"/>
            <a:chExt cx="928694" cy="1232854"/>
          </a:xfrm>
        </p:grpSpPr>
        <p:pic>
          <p:nvPicPr>
            <p:cNvPr id="79" name="Picture 78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80" name="TextBox 4"/>
            <p:cNvSpPr txBox="1"/>
            <p:nvPr/>
          </p:nvSpPr>
          <p:spPr>
            <a:xfrm>
              <a:off x="8143900" y="5000636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200" dirty="0" smtClean="0"/>
                <a:t>VGA</a:t>
              </a:r>
            </a:p>
            <a:p>
              <a:pPr algn="ctr" rtl="0"/>
              <a:r>
                <a:rPr lang="en-US" sz="1200" dirty="0" smtClean="0"/>
                <a:t> Display</a:t>
              </a:r>
              <a:endParaRPr lang="he-IL" sz="1200" dirty="0"/>
            </a:p>
          </p:txBody>
        </p:sp>
      </p:grpSp>
      <p:pic>
        <p:nvPicPr>
          <p:cNvPr id="81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-214346" y="5733723"/>
            <a:ext cx="1145071" cy="827424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-285012" y="6272710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cxnSp>
        <p:nvCxnSpPr>
          <p:cNvPr id="83" name="Elbow Connector 82"/>
          <p:cNvCxnSpPr>
            <a:stCxn id="4" idx="1"/>
          </p:cNvCxnSpPr>
          <p:nvPr/>
        </p:nvCxnSpPr>
        <p:spPr>
          <a:xfrm rot="10800000">
            <a:off x="642910" y="6090914"/>
            <a:ext cx="642942" cy="17859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133"/>
          <p:cNvCxnSpPr>
            <a:stCxn id="36" idx="0"/>
          </p:cNvCxnSpPr>
          <p:nvPr/>
        </p:nvCxnSpPr>
        <p:spPr>
          <a:xfrm rot="10800000">
            <a:off x="4643439" y="2180531"/>
            <a:ext cx="1071572" cy="80282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41"/>
          <p:cNvCxnSpPr>
            <a:stCxn id="30" idx="2"/>
          </p:cNvCxnSpPr>
          <p:nvPr/>
        </p:nvCxnSpPr>
        <p:spPr>
          <a:xfrm rot="16200000" flipH="1">
            <a:off x="2661033" y="822360"/>
            <a:ext cx="357190" cy="132160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41"/>
          <p:cNvCxnSpPr>
            <a:stCxn id="38" idx="0"/>
            <a:endCxn id="62" idx="1"/>
          </p:cNvCxnSpPr>
          <p:nvPr/>
        </p:nvCxnSpPr>
        <p:spPr>
          <a:xfrm rot="5400000" flipH="1" flipV="1">
            <a:off x="2644021" y="1591167"/>
            <a:ext cx="534090" cy="117872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41"/>
          <p:cNvCxnSpPr>
            <a:stCxn id="22" idx="0"/>
            <a:endCxn id="62" idx="2"/>
          </p:cNvCxnSpPr>
          <p:nvPr/>
        </p:nvCxnSpPr>
        <p:spPr>
          <a:xfrm flipH="1" flipV="1">
            <a:off x="4081231" y="2236650"/>
            <a:ext cx="84166" cy="1175338"/>
          </a:xfrm>
          <a:prstGeom prst="bentConnector4">
            <a:avLst>
              <a:gd name="adj1" fmla="val -271606"/>
              <a:gd name="adj2" fmla="val 56547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41"/>
          <p:cNvCxnSpPr>
            <a:stCxn id="28" idx="2"/>
          </p:cNvCxnSpPr>
          <p:nvPr/>
        </p:nvCxnSpPr>
        <p:spPr>
          <a:xfrm rot="5400000">
            <a:off x="5208096" y="761935"/>
            <a:ext cx="406603" cy="153591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Isosceles Triangle 88"/>
          <p:cNvSpPr/>
          <p:nvPr/>
        </p:nvSpPr>
        <p:spPr>
          <a:xfrm rot="5400000">
            <a:off x="6249127" y="2985027"/>
            <a:ext cx="170625" cy="95851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1" name="Elbow Connector 133"/>
          <p:cNvCxnSpPr>
            <a:stCxn id="59" idx="1"/>
          </p:cNvCxnSpPr>
          <p:nvPr/>
        </p:nvCxnSpPr>
        <p:spPr>
          <a:xfrm rot="10800000" flipV="1">
            <a:off x="4662032" y="1865057"/>
            <a:ext cx="2053111" cy="6968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4867278" y="4554996"/>
            <a:ext cx="3000396" cy="221457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0" name="Elbow Connector 99"/>
          <p:cNvCxnSpPr/>
          <p:nvPr/>
        </p:nvCxnSpPr>
        <p:spPr>
          <a:xfrm rot="10800000">
            <a:off x="6179356" y="5220781"/>
            <a:ext cx="468367" cy="17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 rot="16200000">
            <a:off x="4342507" y="5993546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02" name="Elbow Connector 101"/>
          <p:cNvCxnSpPr/>
          <p:nvPr/>
        </p:nvCxnSpPr>
        <p:spPr>
          <a:xfrm rot="5400000" flipH="1" flipV="1">
            <a:off x="6958627" y="5860699"/>
            <a:ext cx="870353" cy="2143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4683806" y="5683087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/>
              <a:t>F</a:t>
            </a:r>
            <a:endParaRPr lang="he-IL" sz="1200" dirty="0"/>
          </a:p>
        </p:txBody>
      </p:sp>
      <p:cxnSp>
        <p:nvCxnSpPr>
          <p:cNvPr id="104" name="Elbow Connector 103"/>
          <p:cNvCxnSpPr>
            <a:stCxn id="108" idx="2"/>
          </p:cNvCxnSpPr>
          <p:nvPr/>
        </p:nvCxnSpPr>
        <p:spPr>
          <a:xfrm rot="16200000" flipH="1">
            <a:off x="5579928" y="5337594"/>
            <a:ext cx="469953" cy="3223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6884390" y="4314311"/>
            <a:ext cx="1523997" cy="5000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Image Manipulation</a:t>
            </a:r>
          </a:p>
        </p:txBody>
      </p:sp>
      <p:cxnSp>
        <p:nvCxnSpPr>
          <p:cNvPr id="119" name="Elbow Connector 118"/>
          <p:cNvCxnSpPr/>
          <p:nvPr/>
        </p:nvCxnSpPr>
        <p:spPr>
          <a:xfrm rot="10800000" flipV="1">
            <a:off x="4960745" y="6180211"/>
            <a:ext cx="781934" cy="361318"/>
          </a:xfrm>
          <a:prstGeom prst="bentConnector3">
            <a:avLst>
              <a:gd name="adj1" fmla="val 32946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718703" y="5704998"/>
            <a:ext cx="1335579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/>
              <a:t>Biliniar</a:t>
            </a:r>
            <a:r>
              <a:rPr lang="en-US" sz="1600" dirty="0" smtClean="0"/>
              <a:t> </a:t>
            </a:r>
            <a:r>
              <a:rPr lang="en-US" sz="1600" dirty="0" err="1" smtClean="0"/>
              <a:t>Interpulation</a:t>
            </a:r>
            <a:endParaRPr lang="he-IL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635656" y="4947905"/>
            <a:ext cx="1087665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/>
              <a:t>Addr</a:t>
            </a:r>
            <a:r>
              <a:rPr lang="en-US" sz="1600" dirty="0" smtClean="0"/>
              <a:t> Calculator</a:t>
            </a:r>
            <a:endParaRPr lang="he-IL" sz="16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437584" y="6403032"/>
            <a:ext cx="1372877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b="1" dirty="0" err="1" smtClean="0">
                <a:solidFill>
                  <a:schemeClr val="tx1"/>
                </a:solidFill>
              </a:rPr>
              <a:t>Param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Reg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149" name="Elbow Connector 133"/>
          <p:cNvCxnSpPr>
            <a:stCxn id="101" idx="0"/>
          </p:cNvCxnSpPr>
          <p:nvPr/>
        </p:nvCxnSpPr>
        <p:spPr>
          <a:xfrm rot="10800000">
            <a:off x="4498480" y="2236651"/>
            <a:ext cx="154486" cy="3910785"/>
          </a:xfrm>
          <a:prstGeom prst="bentConnector4">
            <a:avLst>
              <a:gd name="adj1" fmla="val 147975"/>
              <a:gd name="adj2" fmla="val 27124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Elbow Connector 133"/>
          <p:cNvCxnSpPr>
            <a:stCxn id="127" idx="1"/>
          </p:cNvCxnSpPr>
          <p:nvPr/>
        </p:nvCxnSpPr>
        <p:spPr>
          <a:xfrm rot="10800000">
            <a:off x="4643440" y="2236652"/>
            <a:ext cx="1119437" cy="223414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762876" y="4316905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06" name="Oval 105"/>
          <p:cNvSpPr/>
          <p:nvPr/>
        </p:nvSpPr>
        <p:spPr>
          <a:xfrm>
            <a:off x="6477963" y="441036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6</a:t>
            </a:r>
            <a:endParaRPr lang="he-IL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071874" y="4678997"/>
            <a:ext cx="1163752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/>
              <a:t>ImgMan</a:t>
            </a:r>
            <a:r>
              <a:rPr lang="en-US" sz="1600" dirty="0" smtClean="0"/>
              <a:t> Manger</a:t>
            </a:r>
            <a:endParaRPr lang="he-IL" sz="1600" dirty="0"/>
          </a:p>
        </p:txBody>
      </p:sp>
      <p:cxnSp>
        <p:nvCxnSpPr>
          <p:cNvPr id="110" name="Elbow Connector 109"/>
          <p:cNvCxnSpPr>
            <a:endCxn id="101" idx="2"/>
          </p:cNvCxnSpPr>
          <p:nvPr/>
        </p:nvCxnSpPr>
        <p:spPr>
          <a:xfrm rot="5400000">
            <a:off x="4681732" y="5542785"/>
            <a:ext cx="883661" cy="32563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83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5916" y="285728"/>
            <a:ext cx="1053790" cy="781233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 rot="16200000">
            <a:off x="7478939" y="3454216"/>
            <a:ext cx="457176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Flush</a:t>
            </a:r>
            <a:endParaRPr lang="he-IL" sz="1000" dirty="0"/>
          </a:p>
        </p:txBody>
      </p:sp>
      <p:sp>
        <p:nvSpPr>
          <p:cNvPr id="53" name="Rectangle 52"/>
          <p:cNvSpPr/>
          <p:nvPr/>
        </p:nvSpPr>
        <p:spPr>
          <a:xfrm>
            <a:off x="-71470" y="2571744"/>
            <a:ext cx="392909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4" name="Rectangle 53"/>
          <p:cNvSpPr/>
          <p:nvPr/>
        </p:nvSpPr>
        <p:spPr>
          <a:xfrm>
            <a:off x="214282" y="-142900"/>
            <a:ext cx="3571900" cy="114300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55" name="TextBox 54"/>
          <p:cNvSpPr txBox="1"/>
          <p:nvPr/>
        </p:nvSpPr>
        <p:spPr>
          <a:xfrm>
            <a:off x="676184" y="410745"/>
            <a:ext cx="684803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UART RX</a:t>
            </a:r>
            <a:endParaRPr lang="he-IL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1887724" y="410745"/>
            <a:ext cx="625491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MP Dec</a:t>
            </a:r>
            <a:endParaRPr lang="he-IL" sz="1100" dirty="0"/>
          </a:p>
        </p:txBody>
      </p:sp>
      <p:cxnSp>
        <p:nvCxnSpPr>
          <p:cNvPr id="57" name="Elbow Connector 56"/>
          <p:cNvCxnSpPr>
            <a:stCxn id="55" idx="3"/>
            <a:endCxn id="56" idx="1"/>
          </p:cNvCxnSpPr>
          <p:nvPr/>
        </p:nvCxnSpPr>
        <p:spPr>
          <a:xfrm>
            <a:off x="1360987" y="541550"/>
            <a:ext cx="52673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79624" y="410745"/>
            <a:ext cx="73324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RAM 1</a:t>
            </a:r>
            <a:endParaRPr lang="he-IL" sz="1100" dirty="0"/>
          </a:p>
        </p:txBody>
      </p:sp>
      <p:cxnSp>
        <p:nvCxnSpPr>
          <p:cNvPr id="59" name="Elbow Connector 58"/>
          <p:cNvCxnSpPr>
            <a:stCxn id="56" idx="3"/>
            <a:endCxn id="58" idx="1"/>
          </p:cNvCxnSpPr>
          <p:nvPr/>
        </p:nvCxnSpPr>
        <p:spPr>
          <a:xfrm>
            <a:off x="2513215" y="541550"/>
            <a:ext cx="466409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54" idx="1"/>
          </p:cNvCxnSpPr>
          <p:nvPr/>
        </p:nvCxnSpPr>
        <p:spPr>
          <a:xfrm flipV="1">
            <a:off x="-357222" y="428604"/>
            <a:ext cx="571504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1214414" y="5478677"/>
            <a:ext cx="1428760" cy="1165033"/>
            <a:chOff x="1214414" y="5478677"/>
            <a:chExt cx="1428760" cy="1165033"/>
          </a:xfrm>
        </p:grpSpPr>
        <p:grpSp>
          <p:nvGrpSpPr>
            <p:cNvPr id="62" name="Group 61"/>
            <p:cNvGrpSpPr/>
            <p:nvPr/>
          </p:nvGrpSpPr>
          <p:grpSpPr>
            <a:xfrm>
              <a:off x="1214414" y="5715016"/>
              <a:ext cx="1428760" cy="928694"/>
              <a:chOff x="6929454" y="5214950"/>
              <a:chExt cx="1428760" cy="92869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7072330" y="5357826"/>
                <a:ext cx="1214446" cy="64633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dirty="0" smtClean="0"/>
                  <a:t>SDRAM Controller</a:t>
                </a:r>
                <a:endParaRPr lang="he-IL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929454" y="5214950"/>
                <a:ext cx="1428760" cy="928694"/>
              </a:xfrm>
              <a:prstGeom prst="rect">
                <a:avLst/>
              </a:prstGeom>
              <a:solidFill>
                <a:schemeClr val="accent1">
                  <a:alpha val="1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1500166" y="5478677"/>
              <a:ext cx="92869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/>
                <a:t>WBS</a:t>
              </a:r>
              <a:endParaRPr lang="he-IL" sz="1400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-157951" y="6830868"/>
            <a:ext cx="1601721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1050" b="1" u="sng" dirty="0" smtClean="0"/>
              <a:t>WBM</a:t>
            </a:r>
            <a:r>
              <a:rPr lang="en-US" sz="1050" b="1" dirty="0" smtClean="0"/>
              <a:t> </a:t>
            </a:r>
            <a:r>
              <a:rPr lang="en-US" sz="1050" dirty="0" smtClean="0"/>
              <a:t>– Wishbone Master</a:t>
            </a:r>
          </a:p>
          <a:p>
            <a:pPr algn="l"/>
            <a:r>
              <a:rPr lang="en-US" sz="1050" b="1" u="sng" dirty="0" smtClean="0"/>
              <a:t>WBS</a:t>
            </a:r>
            <a:r>
              <a:rPr lang="en-US" sz="1050" dirty="0" smtClean="0"/>
              <a:t> – Wishbone Slave</a:t>
            </a:r>
            <a:endParaRPr lang="he-IL" sz="1050" dirty="0"/>
          </a:p>
        </p:txBody>
      </p:sp>
      <p:cxnSp>
        <p:nvCxnSpPr>
          <p:cNvPr id="67" name="Elbow Connector 66"/>
          <p:cNvCxnSpPr>
            <a:stCxn id="70" idx="2"/>
            <a:endCxn id="63" idx="0"/>
          </p:cNvCxnSpPr>
          <p:nvPr/>
        </p:nvCxnSpPr>
        <p:spPr>
          <a:xfrm rot="5400000">
            <a:off x="1493320" y="4900326"/>
            <a:ext cx="1049545" cy="107157"/>
          </a:xfrm>
          <a:prstGeom prst="bentConnector3">
            <a:avLst>
              <a:gd name="adj1" fmla="val 63613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5786" y="2905780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</a:t>
            </a:r>
            <a:r>
              <a:rPr lang="en-US" sz="1400" dirty="0" err="1" smtClean="0"/>
              <a:t>Wr</a:t>
            </a:r>
            <a:endParaRPr lang="he-IL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2357422" y="2786058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Rd</a:t>
            </a:r>
            <a:endParaRPr lang="he-IL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1571604" y="3905912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SDRAM Arbiter</a:t>
            </a:r>
            <a:endParaRPr lang="he-IL" sz="1400" dirty="0"/>
          </a:p>
        </p:txBody>
      </p:sp>
      <p:cxnSp>
        <p:nvCxnSpPr>
          <p:cNvPr id="71" name="Shape 19"/>
          <p:cNvCxnSpPr>
            <a:endCxn id="70" idx="1"/>
          </p:cNvCxnSpPr>
          <p:nvPr/>
        </p:nvCxnSpPr>
        <p:spPr>
          <a:xfrm rot="16200000" flipH="1">
            <a:off x="1166624" y="3762542"/>
            <a:ext cx="524208" cy="2857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hape 20"/>
          <p:cNvCxnSpPr>
            <a:stCxn id="127" idx="2"/>
            <a:endCxn id="70" idx="3"/>
          </p:cNvCxnSpPr>
          <p:nvPr/>
        </p:nvCxnSpPr>
        <p:spPr>
          <a:xfrm rot="5400000">
            <a:off x="2398806" y="3720664"/>
            <a:ext cx="619788" cy="27392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5400000">
            <a:off x="3475723" y="3025079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74" name="Elbow Connector 73"/>
          <p:cNvCxnSpPr>
            <a:stCxn id="69" idx="3"/>
            <a:endCxn id="73" idx="2"/>
          </p:cNvCxnSpPr>
          <p:nvPr/>
        </p:nvCxnSpPr>
        <p:spPr>
          <a:xfrm>
            <a:off x="3357554" y="3047668"/>
            <a:ext cx="428628" cy="131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429256" y="-357214"/>
            <a:ext cx="3571900" cy="135732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76" name="TextBox 75"/>
          <p:cNvSpPr txBox="1"/>
          <p:nvPr/>
        </p:nvSpPr>
        <p:spPr>
          <a:xfrm>
            <a:off x="6008179" y="357166"/>
            <a:ext cx="56778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RAM 2</a:t>
            </a:r>
            <a:endParaRPr lang="he-IL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7117126" y="357166"/>
            <a:ext cx="611065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MP Enc</a:t>
            </a:r>
            <a:endParaRPr lang="he-IL" sz="1100" dirty="0"/>
          </a:p>
        </p:txBody>
      </p:sp>
      <p:cxnSp>
        <p:nvCxnSpPr>
          <p:cNvPr id="78" name="Elbow Connector 77"/>
          <p:cNvCxnSpPr>
            <a:stCxn id="76" idx="3"/>
            <a:endCxn id="77" idx="1"/>
          </p:cNvCxnSpPr>
          <p:nvPr/>
        </p:nvCxnSpPr>
        <p:spPr>
          <a:xfrm>
            <a:off x="6575963" y="487971"/>
            <a:ext cx="54116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194598" y="357166"/>
            <a:ext cx="73324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UART TX</a:t>
            </a:r>
            <a:endParaRPr lang="he-IL" sz="1100" dirty="0"/>
          </a:p>
        </p:txBody>
      </p:sp>
      <p:cxnSp>
        <p:nvCxnSpPr>
          <p:cNvPr id="80" name="Elbow Connector 79"/>
          <p:cNvCxnSpPr>
            <a:stCxn id="77" idx="3"/>
            <a:endCxn id="79" idx="1"/>
          </p:cNvCxnSpPr>
          <p:nvPr/>
        </p:nvCxnSpPr>
        <p:spPr>
          <a:xfrm>
            <a:off x="7728191" y="487971"/>
            <a:ext cx="46640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643570" y="92867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82" name="Shape 119"/>
          <p:cNvCxnSpPr>
            <a:stCxn id="73" idx="0"/>
          </p:cNvCxnSpPr>
          <p:nvPr/>
        </p:nvCxnSpPr>
        <p:spPr>
          <a:xfrm flipV="1">
            <a:off x="4093959" y="2678901"/>
            <a:ext cx="335165" cy="500067"/>
          </a:xfrm>
          <a:prstGeom prst="bentConnector5">
            <a:avLst>
              <a:gd name="adj1" fmla="val 68205"/>
              <a:gd name="adj2" fmla="val 43958"/>
              <a:gd name="adj3" fmla="val 31795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hape 121"/>
          <p:cNvCxnSpPr>
            <a:stCxn id="154" idx="0"/>
            <a:endCxn id="100" idx="0"/>
          </p:cNvCxnSpPr>
          <p:nvPr/>
        </p:nvCxnSpPr>
        <p:spPr>
          <a:xfrm>
            <a:off x="4798456" y="2848200"/>
            <a:ext cx="2071581" cy="32194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75" idx="3"/>
            <a:endCxn id="51" idx="1"/>
          </p:cNvCxnSpPr>
          <p:nvPr/>
        </p:nvCxnSpPr>
        <p:spPr>
          <a:xfrm flipH="1">
            <a:off x="-1285916" y="321447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643042" y="906645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86" name="Elbow Connector 85"/>
          <p:cNvCxnSpPr>
            <a:stCxn id="56" idx="2"/>
            <a:endCxn id="85" idx="0"/>
          </p:cNvCxnSpPr>
          <p:nvPr/>
        </p:nvCxnSpPr>
        <p:spPr>
          <a:xfrm rot="5400000">
            <a:off x="2036785" y="742960"/>
            <a:ext cx="234290" cy="930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 rot="16200000">
            <a:off x="4904484" y="453311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88" name="Elbow Connector 87"/>
          <p:cNvCxnSpPr>
            <a:stCxn id="81" idx="0"/>
            <a:endCxn id="77" idx="2"/>
          </p:cNvCxnSpPr>
          <p:nvPr/>
        </p:nvCxnSpPr>
        <p:spPr>
          <a:xfrm rot="5400000" flipH="1" flipV="1">
            <a:off x="6610341" y="116352"/>
            <a:ext cx="309894" cy="1314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91990" y="1571612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cxnSp>
        <p:nvCxnSpPr>
          <p:cNvPr id="90" name="Elbow Connector 89"/>
          <p:cNvCxnSpPr>
            <a:stCxn id="85" idx="2"/>
            <a:endCxn id="89" idx="0"/>
          </p:cNvCxnSpPr>
          <p:nvPr/>
        </p:nvCxnSpPr>
        <p:spPr>
          <a:xfrm rot="5400000">
            <a:off x="1561495" y="1025718"/>
            <a:ext cx="357190" cy="73459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7" idx="0"/>
          </p:cNvCxnSpPr>
          <p:nvPr/>
        </p:nvCxnSpPr>
        <p:spPr>
          <a:xfrm rot="10800000" flipV="1">
            <a:off x="1928795" y="607200"/>
            <a:ext cx="3286149" cy="1035850"/>
          </a:xfrm>
          <a:prstGeom prst="bentConnector3">
            <a:avLst>
              <a:gd name="adj1" fmla="val 35797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084350" y="2205730"/>
            <a:ext cx="400056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TextBox 93"/>
          <p:cNvSpPr txBox="1"/>
          <p:nvPr/>
        </p:nvSpPr>
        <p:spPr>
          <a:xfrm>
            <a:off x="7512978" y="3134424"/>
            <a:ext cx="857256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FIFO</a:t>
            </a:r>
            <a:endParaRPr lang="he-IL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10227622" y="3563052"/>
            <a:ext cx="71438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VESA</a:t>
            </a:r>
          </a:p>
          <a:p>
            <a:pPr algn="ctr"/>
            <a:r>
              <a:rPr lang="en-US" sz="1400" dirty="0" smtClean="0"/>
              <a:t>Ctrl.</a:t>
            </a:r>
            <a:endParaRPr lang="he-IL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9156052" y="2277168"/>
            <a:ext cx="111883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  <a:p>
            <a:pPr algn="ctr"/>
            <a:r>
              <a:rPr lang="en-US" sz="1200" dirty="0" smtClean="0"/>
              <a:t>&amp; Pixels, </a:t>
            </a:r>
            <a:r>
              <a:rPr lang="en-US" sz="1200" dirty="0" err="1" smtClean="0"/>
              <a:t>VSync</a:t>
            </a:r>
            <a:endParaRPr lang="he-IL" sz="1200" dirty="0"/>
          </a:p>
        </p:txBody>
      </p:sp>
      <p:cxnSp>
        <p:nvCxnSpPr>
          <p:cNvPr id="97" name="Elbow Connector 96"/>
          <p:cNvCxnSpPr>
            <a:stCxn id="94" idx="2"/>
          </p:cNvCxnSpPr>
          <p:nvPr/>
        </p:nvCxnSpPr>
        <p:spPr>
          <a:xfrm rot="16200000" flipH="1">
            <a:off x="7564086" y="3788943"/>
            <a:ext cx="897918" cy="1428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441540" y="2277168"/>
            <a:ext cx="128588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 Pixel Manager</a:t>
            </a:r>
            <a:endParaRPr lang="he-IL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Req</a:t>
            </a:r>
            <a:r>
              <a:rPr lang="en-US" sz="1200" dirty="0" smtClean="0"/>
              <a:t> for Data)</a:t>
            </a:r>
          </a:p>
        </p:txBody>
      </p:sp>
      <p:cxnSp>
        <p:nvCxnSpPr>
          <p:cNvPr id="99" name="Shape 100"/>
          <p:cNvCxnSpPr>
            <a:stCxn id="95" idx="0"/>
            <a:endCxn id="98" idx="3"/>
          </p:cNvCxnSpPr>
          <p:nvPr/>
        </p:nvCxnSpPr>
        <p:spPr>
          <a:xfrm rot="16200000" flipV="1">
            <a:off x="9128593" y="2106833"/>
            <a:ext cx="1055051" cy="18573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16200000">
            <a:off x="6559578" y="3016254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01" name="Shape 165"/>
          <p:cNvCxnSpPr>
            <a:stCxn id="98" idx="1"/>
            <a:endCxn id="100" idx="2"/>
          </p:cNvCxnSpPr>
          <p:nvPr/>
        </p:nvCxnSpPr>
        <p:spPr>
          <a:xfrm rot="10800000" flipV="1">
            <a:off x="7177814" y="2508001"/>
            <a:ext cx="263726" cy="662142"/>
          </a:xfrm>
          <a:prstGeom prst="bentConnector5">
            <a:avLst>
              <a:gd name="adj1" fmla="val 55161"/>
              <a:gd name="adj2" fmla="val 15008"/>
              <a:gd name="adj3" fmla="val 5600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2" name="Snip Same Side Corner Rectangle 101"/>
          <p:cNvSpPr/>
          <p:nvPr/>
        </p:nvSpPr>
        <p:spPr>
          <a:xfrm rot="5400000">
            <a:off x="9334646" y="3527333"/>
            <a:ext cx="785818" cy="428628"/>
          </a:xfrm>
          <a:prstGeom prst="snip2SameRect">
            <a:avLst>
              <a:gd name="adj1" fmla="val 32828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sp>
        <p:nvSpPr>
          <p:cNvPr id="103" name="TextBox 102"/>
          <p:cNvSpPr txBox="1"/>
          <p:nvPr/>
        </p:nvSpPr>
        <p:spPr>
          <a:xfrm>
            <a:off x="8941738" y="2777234"/>
            <a:ext cx="100013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Synthetic </a:t>
            </a:r>
          </a:p>
          <a:p>
            <a:pPr algn="ctr" rtl="0"/>
            <a:r>
              <a:rPr lang="en-US" sz="1200" dirty="0" err="1" smtClean="0"/>
              <a:t>Pic</a:t>
            </a:r>
            <a:r>
              <a:rPr lang="en-US" sz="1200" dirty="0" smtClean="0"/>
              <a:t>. Gen</a:t>
            </a:r>
            <a:endParaRPr lang="he-IL" sz="1200" dirty="0"/>
          </a:p>
        </p:txBody>
      </p:sp>
      <p:cxnSp>
        <p:nvCxnSpPr>
          <p:cNvPr id="104" name="Shape 192"/>
          <p:cNvCxnSpPr>
            <a:stCxn id="103" idx="2"/>
            <a:endCxn id="102" idx="1"/>
          </p:cNvCxnSpPr>
          <p:nvPr/>
        </p:nvCxnSpPr>
        <p:spPr>
          <a:xfrm rot="16200000" flipH="1">
            <a:off x="9226148" y="3454554"/>
            <a:ext cx="502748" cy="71437"/>
          </a:xfrm>
          <a:prstGeom prst="bentConnector4">
            <a:avLst>
              <a:gd name="adj1" fmla="val 28686"/>
              <a:gd name="adj2" fmla="val -22000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23" idx="3"/>
          </p:cNvCxnSpPr>
          <p:nvPr/>
        </p:nvCxnSpPr>
        <p:spPr>
          <a:xfrm flipV="1">
            <a:off x="8655986" y="3920245"/>
            <a:ext cx="857256" cy="4956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02" idx="3"/>
            <a:endCxn id="95" idx="1"/>
          </p:cNvCxnSpPr>
          <p:nvPr/>
        </p:nvCxnSpPr>
        <p:spPr>
          <a:xfrm>
            <a:off x="9941869" y="3741647"/>
            <a:ext cx="285753" cy="83015"/>
          </a:xfrm>
          <a:prstGeom prst="bentConnector3">
            <a:avLst>
              <a:gd name="adj1" fmla="val 26171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785918" y="2357430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08" name="Shape 208"/>
          <p:cNvCxnSpPr>
            <a:stCxn id="107" idx="2"/>
            <a:endCxn id="68" idx="0"/>
          </p:cNvCxnSpPr>
          <p:nvPr/>
        </p:nvCxnSpPr>
        <p:spPr>
          <a:xfrm rot="5400000">
            <a:off x="1647773" y="2303287"/>
            <a:ext cx="240573" cy="964413"/>
          </a:xfrm>
          <a:prstGeom prst="bentConnector3">
            <a:avLst>
              <a:gd name="adj1" fmla="val 262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07" idx="0"/>
            <a:endCxn id="89" idx="1"/>
          </p:cNvCxnSpPr>
          <p:nvPr/>
        </p:nvCxnSpPr>
        <p:spPr>
          <a:xfrm rot="16200000" flipV="1">
            <a:off x="1220552" y="1327716"/>
            <a:ext cx="601152" cy="1458275"/>
          </a:xfrm>
          <a:prstGeom prst="bentConnector4">
            <a:avLst>
              <a:gd name="adj1" fmla="val 26718"/>
              <a:gd name="adj2" fmla="val 115676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58" idx="2"/>
            <a:endCxn id="85" idx="0"/>
          </p:cNvCxnSpPr>
          <p:nvPr/>
        </p:nvCxnSpPr>
        <p:spPr>
          <a:xfrm rot="5400000">
            <a:off x="2609673" y="170072"/>
            <a:ext cx="234290" cy="12388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4" idx="1"/>
          </p:cNvCxnSpPr>
          <p:nvPr/>
        </p:nvCxnSpPr>
        <p:spPr>
          <a:xfrm rot="10800000" flipV="1">
            <a:off x="7155788" y="3272924"/>
            <a:ext cx="357190" cy="7581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643042" y="235743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1</a:t>
            </a:r>
            <a:endParaRPr lang="he-IL" sz="1200" dirty="0"/>
          </a:p>
        </p:txBody>
      </p:sp>
      <p:sp>
        <p:nvSpPr>
          <p:cNvPr id="113" name="Oval 112"/>
          <p:cNvSpPr/>
          <p:nvPr/>
        </p:nvSpPr>
        <p:spPr>
          <a:xfrm>
            <a:off x="3857620" y="350043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2</a:t>
            </a:r>
            <a:endParaRPr lang="he-IL" sz="1200" dirty="0"/>
          </a:p>
        </p:txBody>
      </p:sp>
      <p:sp>
        <p:nvSpPr>
          <p:cNvPr id="114" name="Oval 113"/>
          <p:cNvSpPr/>
          <p:nvPr/>
        </p:nvSpPr>
        <p:spPr>
          <a:xfrm>
            <a:off x="2285984" y="535782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3</a:t>
            </a:r>
            <a:endParaRPr lang="he-IL" sz="1200" dirty="0"/>
          </a:p>
        </p:txBody>
      </p:sp>
      <p:sp>
        <p:nvSpPr>
          <p:cNvPr id="115" name="Oval 114"/>
          <p:cNvSpPr/>
          <p:nvPr/>
        </p:nvSpPr>
        <p:spPr>
          <a:xfrm>
            <a:off x="2500298" y="107154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A</a:t>
            </a:r>
            <a:endParaRPr lang="he-IL" sz="1200" dirty="0"/>
          </a:p>
        </p:txBody>
      </p:sp>
      <p:sp>
        <p:nvSpPr>
          <p:cNvPr id="116" name="Oval 115"/>
          <p:cNvSpPr/>
          <p:nvPr/>
        </p:nvSpPr>
        <p:spPr>
          <a:xfrm>
            <a:off x="6911882" y="347659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E</a:t>
            </a:r>
            <a:endParaRPr lang="he-IL" sz="1200" dirty="0"/>
          </a:p>
        </p:txBody>
      </p:sp>
      <p:sp>
        <p:nvSpPr>
          <p:cNvPr id="117" name="Oval 116"/>
          <p:cNvSpPr/>
          <p:nvPr/>
        </p:nvSpPr>
        <p:spPr>
          <a:xfrm>
            <a:off x="5072066" y="100010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5</a:t>
            </a:r>
            <a:endParaRPr lang="he-IL" sz="1200" dirty="0"/>
          </a:p>
        </p:txBody>
      </p:sp>
      <p:sp>
        <p:nvSpPr>
          <p:cNvPr id="118" name="Oval 117"/>
          <p:cNvSpPr/>
          <p:nvPr/>
        </p:nvSpPr>
        <p:spPr>
          <a:xfrm>
            <a:off x="6429388" y="107154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D</a:t>
            </a:r>
            <a:endParaRPr lang="he-IL" sz="1200" dirty="0"/>
          </a:p>
        </p:txBody>
      </p:sp>
      <p:cxnSp>
        <p:nvCxnSpPr>
          <p:cNvPr id="119" name="Elbow Connector 118"/>
          <p:cNvCxnSpPr>
            <a:stCxn id="98" idx="2"/>
            <a:endCxn id="94" idx="0"/>
          </p:cNvCxnSpPr>
          <p:nvPr/>
        </p:nvCxnSpPr>
        <p:spPr>
          <a:xfrm rot="5400000">
            <a:off x="7815249" y="2865190"/>
            <a:ext cx="395591" cy="1428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 rot="16200000">
            <a:off x="7979005" y="2811273"/>
            <a:ext cx="457176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Flush</a:t>
            </a:r>
            <a:endParaRPr lang="he-IL" sz="1000" dirty="0"/>
          </a:p>
        </p:txBody>
      </p:sp>
      <p:cxnSp>
        <p:nvCxnSpPr>
          <p:cNvPr id="121" name="Elbow Connector 120"/>
          <p:cNvCxnSpPr>
            <a:stCxn id="81" idx="0"/>
            <a:endCxn id="76" idx="2"/>
          </p:cNvCxnSpPr>
          <p:nvPr/>
        </p:nvCxnSpPr>
        <p:spPr>
          <a:xfrm rot="5400000" flipH="1" flipV="1">
            <a:off x="6045047" y="681646"/>
            <a:ext cx="309894" cy="1841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81" idx="2"/>
            <a:endCxn id="167" idx="0"/>
          </p:cNvCxnSpPr>
          <p:nvPr/>
        </p:nvCxnSpPr>
        <p:spPr>
          <a:xfrm rot="5400000">
            <a:off x="5436976" y="1380900"/>
            <a:ext cx="815395" cy="5264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370102" y="4277432"/>
            <a:ext cx="128588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Dual </a:t>
            </a:r>
            <a:r>
              <a:rPr lang="en-US" sz="1200" dirty="0" err="1" smtClean="0"/>
              <a:t>Clk</a:t>
            </a:r>
            <a:r>
              <a:rPr lang="en-US" sz="1200" dirty="0" smtClean="0"/>
              <a:t> FIFO</a:t>
            </a:r>
            <a:endParaRPr lang="he-IL" sz="1200" dirty="0"/>
          </a:p>
        </p:txBody>
      </p:sp>
      <p:cxnSp>
        <p:nvCxnSpPr>
          <p:cNvPr id="125" name="Elbow Connector 124"/>
          <p:cNvCxnSpPr/>
          <p:nvPr/>
        </p:nvCxnSpPr>
        <p:spPr>
          <a:xfrm rot="5400000">
            <a:off x="7120069" y="3313019"/>
            <a:ext cx="1500198" cy="428628"/>
          </a:xfrm>
          <a:prstGeom prst="bentConnector3">
            <a:avLst>
              <a:gd name="adj1" fmla="val 1063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023748" y="3453142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127" name="TextBox 126"/>
          <p:cNvSpPr txBox="1"/>
          <p:nvPr/>
        </p:nvSpPr>
        <p:spPr>
          <a:xfrm>
            <a:off x="2571736" y="3286124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128" name="Oval 127"/>
          <p:cNvSpPr/>
          <p:nvPr/>
        </p:nvSpPr>
        <p:spPr>
          <a:xfrm>
            <a:off x="3000364" y="342900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C</a:t>
            </a:r>
            <a:endParaRPr lang="he-IL" sz="1200" dirty="0"/>
          </a:p>
        </p:txBody>
      </p:sp>
      <p:sp>
        <p:nvSpPr>
          <p:cNvPr id="129" name="Oval 128"/>
          <p:cNvSpPr/>
          <p:nvPr/>
        </p:nvSpPr>
        <p:spPr>
          <a:xfrm>
            <a:off x="642910" y="1500174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Z</a:t>
            </a:r>
            <a:endParaRPr lang="he-IL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348" y="4524712"/>
            <a:ext cx="928694" cy="2616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wr_rd_bank</a:t>
            </a:r>
            <a:endParaRPr lang="he-IL" sz="1100" dirty="0"/>
          </a:p>
        </p:txBody>
      </p:sp>
      <p:cxnSp>
        <p:nvCxnSpPr>
          <p:cNvPr id="131" name="Elbow Connector 130"/>
          <p:cNvCxnSpPr>
            <a:stCxn id="68" idx="1"/>
            <a:endCxn id="130" idx="1"/>
          </p:cNvCxnSpPr>
          <p:nvPr/>
        </p:nvCxnSpPr>
        <p:spPr>
          <a:xfrm rot="10800000" flipV="1">
            <a:off x="714348" y="3167389"/>
            <a:ext cx="71438" cy="1488127"/>
          </a:xfrm>
          <a:prstGeom prst="bentConnector3">
            <a:avLst>
              <a:gd name="adj1" fmla="val 28666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hape 138"/>
          <p:cNvCxnSpPr>
            <a:stCxn id="130" idx="3"/>
            <a:endCxn id="69" idx="0"/>
          </p:cNvCxnSpPr>
          <p:nvPr/>
        </p:nvCxnSpPr>
        <p:spPr>
          <a:xfrm flipV="1">
            <a:off x="1643042" y="2786058"/>
            <a:ext cx="1214446" cy="1869459"/>
          </a:xfrm>
          <a:prstGeom prst="bentConnector4">
            <a:avLst>
              <a:gd name="adj1" fmla="val 151764"/>
              <a:gd name="adj2" fmla="val 10611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683143" y="2928934"/>
            <a:ext cx="74571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wr_cnt</a:t>
            </a:r>
            <a:endParaRPr lang="en-US" sz="1000" dirty="0" smtClean="0"/>
          </a:p>
          <a:p>
            <a:pPr algn="r" rtl="0"/>
            <a:r>
              <a:rPr lang="en-US" sz="1000" dirty="0" err="1" smtClean="0"/>
              <a:t>wr_cnt_en</a:t>
            </a:r>
            <a:endParaRPr lang="en-US" sz="10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2500298" y="325259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780336" y="714356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910254" y="574374"/>
            <a:ext cx="41870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572264" y="253821"/>
            <a:ext cx="42351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he-IL" sz="1000" dirty="0" smtClean="0"/>
              <a:t>8</a:t>
            </a:r>
            <a:r>
              <a:rPr lang="en-US" sz="1000" dirty="0" smtClean="0"/>
              <a:t> bit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935892" y="3348738"/>
            <a:ext cx="41870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084482" y="4063118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cxnSp>
        <p:nvCxnSpPr>
          <p:cNvPr id="140" name="Straight Arrow Connector 139"/>
          <p:cNvCxnSpPr>
            <a:endCxn id="103" idx="3"/>
          </p:cNvCxnSpPr>
          <p:nvPr/>
        </p:nvCxnSpPr>
        <p:spPr>
          <a:xfrm rot="10800000" flipV="1">
            <a:off x="9941870" y="2991547"/>
            <a:ext cx="642942" cy="16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0013308" y="2777234"/>
            <a:ext cx="52610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Hsync</a:t>
            </a:r>
            <a:r>
              <a:rPr lang="en-US" sz="1000" dirty="0" smtClean="0"/>
              <a:t>,</a:t>
            </a:r>
          </a:p>
          <a:p>
            <a:pPr algn="l" rtl="0"/>
            <a:r>
              <a:rPr lang="en-US" sz="1000" dirty="0" err="1" smtClean="0"/>
              <a:t>VSync</a:t>
            </a:r>
            <a:endParaRPr lang="en-US" sz="1000" dirty="0" smtClean="0"/>
          </a:p>
        </p:txBody>
      </p:sp>
      <p:cxnSp>
        <p:nvCxnSpPr>
          <p:cNvPr id="142" name="Elbow Connector 141"/>
          <p:cNvCxnSpPr>
            <a:stCxn id="68" idx="3"/>
            <a:endCxn id="69" idx="1"/>
          </p:cNvCxnSpPr>
          <p:nvPr/>
        </p:nvCxnSpPr>
        <p:spPr>
          <a:xfrm flipV="1">
            <a:off x="1785918" y="3047668"/>
            <a:ext cx="571504" cy="119722"/>
          </a:xfrm>
          <a:prstGeom prst="bentConnector3">
            <a:avLst>
              <a:gd name="adj1" fmla="val 78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857488" y="-130805"/>
            <a:ext cx="777777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44" name="Elbow Connector 143"/>
          <p:cNvCxnSpPr>
            <a:stCxn id="143" idx="2"/>
            <a:endCxn id="56" idx="0"/>
          </p:cNvCxnSpPr>
          <p:nvPr/>
        </p:nvCxnSpPr>
        <p:spPr>
          <a:xfrm rot="5400000">
            <a:off x="2583454" y="-252178"/>
            <a:ext cx="279940" cy="10459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723313" y="-130805"/>
            <a:ext cx="777777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46" name="Elbow Connector 145"/>
          <p:cNvCxnSpPr>
            <a:stCxn id="145" idx="2"/>
            <a:endCxn id="77" idx="0"/>
          </p:cNvCxnSpPr>
          <p:nvPr/>
        </p:nvCxnSpPr>
        <p:spPr>
          <a:xfrm rot="5400000">
            <a:off x="7654251" y="-100786"/>
            <a:ext cx="226361" cy="68954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/>
        </p:nvSpPr>
        <p:spPr>
          <a:xfrm>
            <a:off x="2500298" y="-571528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148" name="Rounded Rectangle 147"/>
          <p:cNvSpPr/>
          <p:nvPr/>
        </p:nvSpPr>
        <p:spPr>
          <a:xfrm>
            <a:off x="7715272" y="-628672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149" name="Rounded Rectangle 148"/>
          <p:cNvSpPr/>
          <p:nvPr/>
        </p:nvSpPr>
        <p:spPr>
          <a:xfrm>
            <a:off x="9227490" y="1848540"/>
            <a:ext cx="192879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150" name="Rounded Rectangle 149"/>
          <p:cNvSpPr/>
          <p:nvPr/>
        </p:nvSpPr>
        <p:spPr>
          <a:xfrm>
            <a:off x="-357222" y="4929198"/>
            <a:ext cx="1785918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151" name="TextBox 150"/>
          <p:cNvSpPr txBox="1"/>
          <p:nvPr/>
        </p:nvSpPr>
        <p:spPr>
          <a:xfrm>
            <a:off x="7870168" y="1897953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2" name="Oval 151"/>
          <p:cNvSpPr/>
          <p:nvPr/>
        </p:nvSpPr>
        <p:spPr>
          <a:xfrm>
            <a:off x="7798730" y="177710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cxnSp>
        <p:nvCxnSpPr>
          <p:cNvPr id="153" name="Elbow Connector 152"/>
          <p:cNvCxnSpPr>
            <a:stCxn id="151" idx="0"/>
            <a:endCxn id="89" idx="3"/>
          </p:cNvCxnSpPr>
          <p:nvPr/>
        </p:nvCxnSpPr>
        <p:spPr>
          <a:xfrm rot="16200000" flipV="1">
            <a:off x="5073216" y="-1363347"/>
            <a:ext cx="141675" cy="638092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 rot="5400000">
            <a:off x="4032990" y="2663534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cxnSp>
        <p:nvCxnSpPr>
          <p:cNvPr id="155" name="Elbow Connector 133"/>
          <p:cNvCxnSpPr>
            <a:stCxn id="154" idx="1"/>
            <a:endCxn id="89" idx="2"/>
          </p:cNvCxnSpPr>
          <p:nvPr/>
        </p:nvCxnSpPr>
        <p:spPr>
          <a:xfrm rot="16200000" flipV="1">
            <a:off x="2830062" y="483672"/>
            <a:ext cx="326456" cy="32410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4357686" y="335756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Y</a:t>
            </a:r>
            <a:endParaRPr lang="he-IL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-32" y="2643182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TYPE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58" name="Shape 179"/>
          <p:cNvCxnSpPr>
            <a:stCxn id="107" idx="2"/>
            <a:endCxn id="157" idx="3"/>
          </p:cNvCxnSpPr>
          <p:nvPr/>
        </p:nvCxnSpPr>
        <p:spPr>
          <a:xfrm rot="5400000">
            <a:off x="1265804" y="1827998"/>
            <a:ext cx="147252" cy="1821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9370366" y="4277432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smtClean="0">
                <a:solidFill>
                  <a:schemeClr val="tx1"/>
                </a:solidFill>
              </a:rPr>
              <a:t>Disp.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441673" y="3348738"/>
            <a:ext cx="500065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Frame</a:t>
            </a:r>
          </a:p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61" name="Shape 224"/>
          <p:cNvCxnSpPr>
            <a:stCxn id="151" idx="3"/>
            <a:endCxn id="160" idx="0"/>
          </p:cNvCxnSpPr>
          <p:nvPr/>
        </p:nvCxnSpPr>
        <p:spPr>
          <a:xfrm flipH="1">
            <a:off x="8691706" y="2051842"/>
            <a:ext cx="107156" cy="1296896"/>
          </a:xfrm>
          <a:prstGeom prst="bentConnector4">
            <a:avLst>
              <a:gd name="adj1" fmla="val -213334"/>
              <a:gd name="adj2" fmla="val 4476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160" idx="3"/>
          </p:cNvCxnSpPr>
          <p:nvPr/>
        </p:nvCxnSpPr>
        <p:spPr>
          <a:xfrm>
            <a:off x="8941738" y="3518015"/>
            <a:ext cx="571504" cy="402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5643570" y="-72592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64" name="Shape 236"/>
          <p:cNvCxnSpPr>
            <a:stCxn id="87" idx="3"/>
            <a:endCxn id="163" idx="1"/>
          </p:cNvCxnSpPr>
          <p:nvPr/>
        </p:nvCxnSpPr>
        <p:spPr>
          <a:xfrm rot="5400000" flipH="1" flipV="1">
            <a:off x="5452340" y="-48377"/>
            <a:ext cx="107723" cy="2747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-32" y="3038773"/>
            <a:ext cx="428627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DBG ADDR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66" name="Shape 131"/>
          <p:cNvCxnSpPr>
            <a:stCxn id="165" idx="3"/>
          </p:cNvCxnSpPr>
          <p:nvPr/>
        </p:nvCxnSpPr>
        <p:spPr>
          <a:xfrm flipV="1">
            <a:off x="428595" y="2610146"/>
            <a:ext cx="1357323" cy="659460"/>
          </a:xfrm>
          <a:prstGeom prst="bentConnector3">
            <a:avLst>
              <a:gd name="adj1" fmla="val 10000"/>
            </a:avLst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000629" y="2051842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168" name="Oval 167"/>
          <p:cNvSpPr/>
          <p:nvPr/>
        </p:nvSpPr>
        <p:spPr>
          <a:xfrm>
            <a:off x="6072198" y="200024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X</a:t>
            </a:r>
            <a:endParaRPr lang="he-IL" sz="1200" dirty="0"/>
          </a:p>
        </p:txBody>
      </p:sp>
      <p:cxnSp>
        <p:nvCxnSpPr>
          <p:cNvPr id="169" name="Elbow Connector 168"/>
          <p:cNvCxnSpPr>
            <a:stCxn id="167" idx="2"/>
          </p:cNvCxnSpPr>
          <p:nvPr/>
        </p:nvCxnSpPr>
        <p:spPr>
          <a:xfrm rot="5400000">
            <a:off x="5082786" y="2124703"/>
            <a:ext cx="202172" cy="7951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33"/>
          <p:cNvCxnSpPr>
            <a:stCxn id="167" idx="1"/>
            <a:endCxn id="89" idx="3"/>
          </p:cNvCxnSpPr>
          <p:nvPr/>
        </p:nvCxnSpPr>
        <p:spPr>
          <a:xfrm rot="10800000">
            <a:off x="1953591" y="1756278"/>
            <a:ext cx="3047039" cy="48023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357950" y="-124264"/>
            <a:ext cx="609579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Rd Burst Len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80984" y="-104778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CRC ERR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85787" y="-95253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EOF ERR</a:t>
            </a:r>
          </a:p>
        </p:txBody>
      </p:sp>
      <p:cxnSp>
        <p:nvCxnSpPr>
          <p:cNvPr id="174" name="Elbow Connector 173"/>
          <p:cNvCxnSpPr>
            <a:stCxn id="171" idx="0"/>
            <a:endCxn id="87" idx="3"/>
          </p:cNvCxnSpPr>
          <p:nvPr/>
        </p:nvCxnSpPr>
        <p:spPr>
          <a:xfrm rot="16200000" flipH="1" flipV="1">
            <a:off x="5882227" y="-637660"/>
            <a:ext cx="267117" cy="1293908"/>
          </a:xfrm>
          <a:prstGeom prst="bentConnector3">
            <a:avLst>
              <a:gd name="adj1" fmla="val -8558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Rounded Rectangle 174"/>
          <p:cNvSpPr/>
          <p:nvPr/>
        </p:nvSpPr>
        <p:spPr>
          <a:xfrm>
            <a:off x="785786" y="3214686"/>
            <a:ext cx="357190" cy="214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R1</a:t>
            </a:r>
            <a:endParaRPr lang="he-IL" sz="800" dirty="0"/>
          </a:p>
        </p:txBody>
      </p:sp>
      <p:sp>
        <p:nvSpPr>
          <p:cNvPr id="176" name="Oval 175"/>
          <p:cNvSpPr/>
          <p:nvPr/>
        </p:nvSpPr>
        <p:spPr>
          <a:xfrm>
            <a:off x="928662" y="357187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B</a:t>
            </a:r>
            <a:endParaRPr lang="he-IL" sz="1200" dirty="0"/>
          </a:p>
        </p:txBody>
      </p:sp>
      <p:sp>
        <p:nvSpPr>
          <p:cNvPr id="177" name="Rounded Rectangle 176"/>
          <p:cNvSpPr/>
          <p:nvPr/>
        </p:nvSpPr>
        <p:spPr>
          <a:xfrm>
            <a:off x="2357422" y="3071810"/>
            <a:ext cx="357190" cy="214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R2</a:t>
            </a:r>
            <a:endParaRPr lang="he-IL" sz="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2571736" y="5000636"/>
            <a:ext cx="1300356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sz="1050" b="1" u="sng" dirty="0" smtClean="0"/>
              <a:t>R1 – </a:t>
            </a:r>
            <a:r>
              <a:rPr lang="en-US" sz="1050" u="sng" dirty="0" smtClean="0"/>
              <a:t>Ram 8</a:t>
            </a:r>
            <a:r>
              <a:rPr lang="en-US" sz="1050" u="sng" dirty="0" smtClean="0">
                <a:sym typeface="Wingdings" pitchFamily="2" charset="2"/>
              </a:rPr>
              <a:t>16 bits</a:t>
            </a:r>
            <a:endParaRPr lang="en-US" sz="1050" dirty="0" smtClean="0"/>
          </a:p>
          <a:p>
            <a:pPr algn="l" rtl="0"/>
            <a:r>
              <a:rPr lang="en-US" sz="1050" b="1" u="sng" dirty="0" smtClean="0"/>
              <a:t>R2 – </a:t>
            </a:r>
            <a:r>
              <a:rPr lang="en-US" sz="1050" u="sng" dirty="0" smtClean="0"/>
              <a:t>Ram 16</a:t>
            </a:r>
            <a:r>
              <a:rPr lang="en-US" sz="1050" u="sng" dirty="0" smtClean="0">
                <a:sym typeface="Wingdings" pitchFamily="2" charset="2"/>
              </a:rPr>
              <a:t>8 bits</a:t>
            </a:r>
            <a:endParaRPr lang="en-US" sz="1050" dirty="0" smtClean="0"/>
          </a:p>
        </p:txBody>
      </p:sp>
      <p:sp>
        <p:nvSpPr>
          <p:cNvPr id="179" name="Isosceles Triangle 178"/>
          <p:cNvSpPr/>
          <p:nvPr/>
        </p:nvSpPr>
        <p:spPr>
          <a:xfrm rot="5400000">
            <a:off x="7405821" y="2598639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0" name="Isosceles Triangle 179"/>
          <p:cNvSpPr/>
          <p:nvPr/>
        </p:nvSpPr>
        <p:spPr>
          <a:xfrm rot="5400000">
            <a:off x="7477259" y="3241581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3" name="Isosceles Triangle 182"/>
          <p:cNvSpPr/>
          <p:nvPr/>
        </p:nvSpPr>
        <p:spPr>
          <a:xfrm rot="5400000">
            <a:off x="7334383" y="4313151"/>
            <a:ext cx="142876" cy="7143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4" name="Isosceles Triangle 183"/>
          <p:cNvSpPr/>
          <p:nvPr/>
        </p:nvSpPr>
        <p:spPr>
          <a:xfrm rot="5400000">
            <a:off x="7334383" y="4456027"/>
            <a:ext cx="142876" cy="71438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5" name="Isosceles Triangle 184"/>
          <p:cNvSpPr/>
          <p:nvPr/>
        </p:nvSpPr>
        <p:spPr>
          <a:xfrm rot="5400000">
            <a:off x="10191903" y="3884523"/>
            <a:ext cx="214314" cy="142876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6" name="Isosceles Triangle 185"/>
          <p:cNvSpPr/>
          <p:nvPr/>
        </p:nvSpPr>
        <p:spPr>
          <a:xfrm rot="5400000">
            <a:off x="8906019" y="3098705"/>
            <a:ext cx="214314" cy="142876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87" name="Shape 194"/>
          <p:cNvCxnSpPr>
            <a:stCxn id="151" idx="3"/>
            <a:endCxn id="159" idx="1"/>
          </p:cNvCxnSpPr>
          <p:nvPr/>
        </p:nvCxnSpPr>
        <p:spPr>
          <a:xfrm>
            <a:off x="8798862" y="2051842"/>
            <a:ext cx="571504" cy="2333312"/>
          </a:xfrm>
          <a:prstGeom prst="bentConnector3">
            <a:avLst>
              <a:gd name="adj1" fmla="val 3933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10370498" y="4277432"/>
            <a:ext cx="714380" cy="338554"/>
            <a:chOff x="6643702" y="2928934"/>
            <a:chExt cx="714380" cy="338554"/>
          </a:xfrm>
        </p:grpSpPr>
        <p:sp>
          <p:nvSpPr>
            <p:cNvPr id="189" name="TextBox 188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190" name="Isosceles Triangle 189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Isosceles Triangle 190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262063" y="-95252"/>
            <a:ext cx="595293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UART_SE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1901845" y="-98450"/>
            <a:ext cx="595293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UART_PE</a:t>
            </a:r>
          </a:p>
        </p:txBody>
      </p:sp>
      <p:cxnSp>
        <p:nvCxnSpPr>
          <p:cNvPr id="194" name="Elbow Connector 193"/>
          <p:cNvCxnSpPr>
            <a:stCxn id="193" idx="2"/>
            <a:endCxn id="192" idx="2"/>
          </p:cNvCxnSpPr>
          <p:nvPr/>
        </p:nvCxnSpPr>
        <p:spPr>
          <a:xfrm rot="5400000">
            <a:off x="1878002" y="-201298"/>
            <a:ext cx="3198" cy="639782"/>
          </a:xfrm>
          <a:prstGeom prst="bentConnector3">
            <a:avLst>
              <a:gd name="adj1" fmla="val 327698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hape 238"/>
          <p:cNvCxnSpPr>
            <a:stCxn id="192" idx="2"/>
          </p:cNvCxnSpPr>
          <p:nvPr/>
        </p:nvCxnSpPr>
        <p:spPr>
          <a:xfrm rot="5400000">
            <a:off x="875666" y="-326878"/>
            <a:ext cx="236974" cy="113111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73" idx="2"/>
          </p:cNvCxnSpPr>
          <p:nvPr/>
        </p:nvCxnSpPr>
        <p:spPr>
          <a:xfrm rot="5400000">
            <a:off x="942375" y="300233"/>
            <a:ext cx="114659" cy="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72" idx="2"/>
          </p:cNvCxnSpPr>
          <p:nvPr/>
        </p:nvCxnSpPr>
        <p:spPr>
          <a:xfrm rot="16200000" flipH="1">
            <a:off x="435971" y="293103"/>
            <a:ext cx="123390" cy="4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Flowchart: Stored Data 197"/>
          <p:cNvSpPr/>
          <p:nvPr/>
        </p:nvSpPr>
        <p:spPr>
          <a:xfrm rot="10800000" flipV="1">
            <a:off x="357155" y="714356"/>
            <a:ext cx="500067" cy="214314"/>
          </a:xfrm>
          <a:prstGeom prst="flowChartOnlineStorag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OR</a:t>
            </a:r>
            <a:endParaRPr lang="he-IL" sz="800" dirty="0"/>
          </a:p>
        </p:txBody>
      </p:sp>
      <p:cxnSp>
        <p:nvCxnSpPr>
          <p:cNvPr id="199" name="Shape 259"/>
          <p:cNvCxnSpPr>
            <a:endCxn id="198" idx="3"/>
          </p:cNvCxnSpPr>
          <p:nvPr/>
        </p:nvCxnSpPr>
        <p:spPr>
          <a:xfrm rot="16200000" flipH="1">
            <a:off x="202374" y="583387"/>
            <a:ext cx="464347" cy="11903"/>
          </a:xfrm>
          <a:prstGeom prst="bentConnector4">
            <a:avLst>
              <a:gd name="adj1" fmla="val 38462"/>
              <a:gd name="adj2" fmla="val -112700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hape 262"/>
          <p:cNvCxnSpPr>
            <a:stCxn id="198" idx="1"/>
            <a:endCxn id="85" idx="0"/>
          </p:cNvCxnSpPr>
          <p:nvPr/>
        </p:nvCxnSpPr>
        <p:spPr>
          <a:xfrm>
            <a:off x="857222" y="821513"/>
            <a:ext cx="1250167" cy="851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endCxn id="87" idx="3"/>
          </p:cNvCxnSpPr>
          <p:nvPr/>
        </p:nvCxnSpPr>
        <p:spPr>
          <a:xfrm rot="16200000" flipH="1" flipV="1">
            <a:off x="6176614" y="-1038615"/>
            <a:ext cx="373686" cy="1989250"/>
          </a:xfrm>
          <a:prstGeom prst="bentConnector3">
            <a:avLst>
              <a:gd name="adj1" fmla="val -2548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7"/>
          <p:cNvSpPr txBox="1"/>
          <p:nvPr/>
        </p:nvSpPr>
        <p:spPr>
          <a:xfrm>
            <a:off x="-1214478" y="1071546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cxnSp>
        <p:nvCxnSpPr>
          <p:cNvPr id="203" name="Elbow Connector 202"/>
          <p:cNvCxnSpPr>
            <a:stCxn id="95" idx="3"/>
            <a:endCxn id="204" idx="1"/>
          </p:cNvCxnSpPr>
          <p:nvPr/>
        </p:nvCxnSpPr>
        <p:spPr>
          <a:xfrm>
            <a:off x="10942002" y="3824662"/>
            <a:ext cx="428058" cy="3032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04" name="Picture 203" descr="MC900391480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70060" y="3764088"/>
            <a:ext cx="605464" cy="727658"/>
          </a:xfrm>
          <a:prstGeom prst="rect">
            <a:avLst/>
          </a:prstGeom>
        </p:spPr>
      </p:pic>
      <p:sp>
        <p:nvSpPr>
          <p:cNvPr id="205" name="TextBox 4"/>
          <p:cNvSpPr txBox="1"/>
          <p:nvPr/>
        </p:nvSpPr>
        <p:spPr>
          <a:xfrm>
            <a:off x="11156284" y="3258892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VGA</a:t>
            </a:r>
          </a:p>
          <a:p>
            <a:pPr algn="ctr" rtl="0"/>
            <a:r>
              <a:rPr lang="en-US" sz="1200" dirty="0" smtClean="0"/>
              <a:t> Display</a:t>
            </a:r>
            <a:endParaRPr lang="he-IL" sz="1200" dirty="0"/>
          </a:p>
        </p:txBody>
      </p:sp>
      <p:pic>
        <p:nvPicPr>
          <p:cNvPr id="206" name="תמונה 21" descr="memory_chip_3.jpg"/>
          <p:cNvPicPr>
            <a:picLocks noChangeAspect="1"/>
          </p:cNvPicPr>
          <p:nvPr/>
        </p:nvPicPr>
        <p:blipFill>
          <a:blip r:embed="rId4" cstate="print">
            <a:lum bright="5000"/>
          </a:blip>
          <a:stretch>
            <a:fillRect/>
          </a:stretch>
        </p:blipFill>
        <p:spPr>
          <a:xfrm>
            <a:off x="-285784" y="5643578"/>
            <a:ext cx="1145071" cy="827424"/>
          </a:xfrm>
          <a:prstGeom prst="rect">
            <a:avLst/>
          </a:prstGeom>
        </p:spPr>
      </p:pic>
      <p:sp>
        <p:nvSpPr>
          <p:cNvPr id="207" name="TextBox 206"/>
          <p:cNvSpPr txBox="1"/>
          <p:nvPr/>
        </p:nvSpPr>
        <p:spPr>
          <a:xfrm>
            <a:off x="-356450" y="6182565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cxnSp>
        <p:nvCxnSpPr>
          <p:cNvPr id="208" name="Elbow Connector 207"/>
          <p:cNvCxnSpPr>
            <a:stCxn id="65" idx="1"/>
          </p:cNvCxnSpPr>
          <p:nvPr/>
        </p:nvCxnSpPr>
        <p:spPr>
          <a:xfrm rot="10800000">
            <a:off x="571472" y="6000769"/>
            <a:ext cx="642942" cy="17859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7072330" y="-215444"/>
            <a:ext cx="642942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DBG Command</a:t>
            </a:r>
            <a:endParaRPr lang="he-IL" sz="8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08980" y="4786322"/>
            <a:ext cx="3903940" cy="2550100"/>
            <a:chOff x="5004048" y="5043221"/>
            <a:chExt cx="3903940" cy="2550100"/>
          </a:xfrm>
        </p:grpSpPr>
        <p:grpSp>
          <p:nvGrpSpPr>
            <p:cNvPr id="231" name="Group 230"/>
            <p:cNvGrpSpPr/>
            <p:nvPr/>
          </p:nvGrpSpPr>
          <p:grpSpPr>
            <a:xfrm>
              <a:off x="5004048" y="5043221"/>
              <a:ext cx="3903940" cy="2550100"/>
              <a:chOff x="5143505" y="5203257"/>
              <a:chExt cx="3903940" cy="2550100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5369839" y="5538779"/>
                <a:ext cx="3000396" cy="2214578"/>
              </a:xfrm>
              <a:prstGeom prst="rect">
                <a:avLst/>
              </a:prstGeom>
              <a:solidFill>
                <a:schemeClr val="accent1">
                  <a:alpha val="1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 rot="16200000">
                <a:off x="4833047" y="6977329"/>
                <a:ext cx="928694" cy="307777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b="1" dirty="0" smtClean="0"/>
                  <a:t>WBM</a:t>
                </a:r>
                <a:endParaRPr lang="he-IL" sz="1400" b="1" dirty="0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5174346" y="6666870"/>
                <a:ext cx="214314" cy="214314"/>
              </a:xfrm>
              <a:prstGeom prst="ellipse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reflection blurRad="6350" stA="50000" endA="275" endPos="40000" dist="101600" dir="5400000" sy="-100000" algn="bl" rotWithShape="0"/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coolSlant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l"/>
                <a:r>
                  <a:rPr lang="en-US" sz="1200" dirty="0"/>
                  <a:t>F</a:t>
                </a:r>
                <a:endParaRPr lang="he-IL" sz="1200" dirty="0"/>
              </a:p>
            </p:txBody>
          </p:sp>
          <p:cxnSp>
            <p:nvCxnSpPr>
              <p:cNvPr id="220" name="Elbow Connector 219"/>
              <p:cNvCxnSpPr/>
              <p:nvPr/>
            </p:nvCxnSpPr>
            <p:spPr>
              <a:xfrm rot="16200000" flipH="1">
                <a:off x="5832420" y="6558546"/>
                <a:ext cx="672240" cy="331962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21" name="Rounded Rectangle 220"/>
              <p:cNvSpPr/>
              <p:nvPr/>
            </p:nvSpPr>
            <p:spPr>
              <a:xfrm>
                <a:off x="7523448" y="5203257"/>
                <a:ext cx="1523997" cy="500066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/>
                  <a:t>Image Manipulation</a:t>
                </a:r>
              </a:p>
            </p:txBody>
          </p:sp>
          <p:cxnSp>
            <p:nvCxnSpPr>
              <p:cNvPr id="223" name="Elbow Connector 222"/>
              <p:cNvCxnSpPr>
                <a:endCxn id="225" idx="0"/>
              </p:cNvCxnSpPr>
              <p:nvPr/>
            </p:nvCxnSpPr>
            <p:spPr>
              <a:xfrm>
                <a:off x="6684257" y="6370489"/>
                <a:ext cx="994087" cy="510695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24" name="TextBox 223"/>
              <p:cNvSpPr txBox="1"/>
              <p:nvPr/>
            </p:nvSpPr>
            <p:spPr>
              <a:xfrm>
                <a:off x="5939662" y="7060645"/>
                <a:ext cx="1026337" cy="338554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600" dirty="0" err="1" smtClean="0"/>
                  <a:t>Biliniar</a:t>
                </a:r>
                <a:endParaRPr lang="he-IL" sz="1600" dirty="0"/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7134511" y="6881184"/>
                <a:ext cx="1087665" cy="58477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600" dirty="0" err="1" smtClean="0"/>
                  <a:t>Addr</a:t>
                </a:r>
                <a:r>
                  <a:rPr lang="en-US" sz="1600" dirty="0" smtClean="0"/>
                  <a:t> Calculator</a:t>
                </a:r>
                <a:endParaRPr lang="he-IL" sz="1600" dirty="0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7252011" y="5957520"/>
                <a:ext cx="1372877" cy="276999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200" b="1" dirty="0" err="1" smtClean="0">
                    <a:solidFill>
                      <a:schemeClr val="tx1"/>
                    </a:solidFill>
                  </a:rPr>
                  <a:t>Param</a:t>
                </a:r>
                <a:r>
                  <a:rPr lang="en-US" sz="1200" b="1" dirty="0" smtClean="0">
                    <a:solidFill>
                      <a:schemeClr val="tx1"/>
                    </a:solidFill>
                  </a:rPr>
                  <a:t> Registers</a:t>
                </a: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6253416" y="5300688"/>
                <a:ext cx="928694" cy="307777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dirty="0" smtClean="0"/>
                  <a:t>WBS</a:t>
                </a:r>
                <a:endParaRPr lang="he-IL" sz="1400" dirty="0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68503" y="5394151"/>
                <a:ext cx="214314" cy="214314"/>
              </a:xfrm>
              <a:prstGeom prst="ellipse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reflection blurRad="6350" stA="50000" endA="275" endPos="40000" dist="101600" dir="5400000" sy="-100000" algn="bl" rotWithShape="0"/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coolSlant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l"/>
                <a:r>
                  <a:rPr lang="he-IL" sz="1200" dirty="0" smtClean="0"/>
                  <a:t>6</a:t>
                </a:r>
                <a:endParaRPr lang="he-IL" sz="1200" dirty="0"/>
              </a:p>
            </p:txBody>
          </p:sp>
        </p:grpSp>
        <p:sp>
          <p:nvSpPr>
            <p:cNvPr id="181" name="TextBox 180"/>
            <p:cNvSpPr txBox="1"/>
            <p:nvPr/>
          </p:nvSpPr>
          <p:spPr>
            <a:xfrm>
              <a:off x="5381048" y="5643597"/>
              <a:ext cx="1163752" cy="58477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600" dirty="0" err="1" smtClean="0"/>
                <a:t>ImgMan</a:t>
              </a:r>
              <a:r>
                <a:rPr lang="en-US" sz="1600" dirty="0" smtClean="0"/>
                <a:t> Manger</a:t>
              </a:r>
              <a:endParaRPr lang="he-IL" sz="1600" dirty="0"/>
            </a:p>
          </p:txBody>
        </p:sp>
        <p:cxnSp>
          <p:nvCxnSpPr>
            <p:cNvPr id="182" name="Elbow Connector 181"/>
            <p:cNvCxnSpPr>
              <a:endCxn id="217" idx="2"/>
            </p:cNvCxnSpPr>
            <p:nvPr/>
          </p:nvCxnSpPr>
          <p:spPr>
            <a:xfrm rot="5400000">
              <a:off x="5082333" y="6439947"/>
              <a:ext cx="760729" cy="301741"/>
            </a:xfrm>
            <a:prstGeom prst="bentConnector4">
              <a:avLst>
                <a:gd name="adj1" fmla="val 39885"/>
                <a:gd name="adj2" fmla="val 268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210" name="Shape 194"/>
          <p:cNvCxnSpPr/>
          <p:nvPr/>
        </p:nvCxnSpPr>
        <p:spPr>
          <a:xfrm rot="16200000" flipH="1">
            <a:off x="6606586" y="5168184"/>
            <a:ext cx="487555" cy="5342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31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28794" y="1571612"/>
            <a:ext cx="5041919" cy="3214710"/>
            <a:chOff x="3143240" y="3357562"/>
            <a:chExt cx="5041919" cy="3214710"/>
          </a:xfrm>
        </p:grpSpPr>
        <p:sp>
          <p:nvSpPr>
            <p:cNvPr id="5" name="Rectangle 4"/>
            <p:cNvSpPr/>
            <p:nvPr/>
          </p:nvSpPr>
          <p:spPr>
            <a:xfrm>
              <a:off x="3143240" y="3357562"/>
              <a:ext cx="5000660" cy="32147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219325" y="3549663"/>
              <a:ext cx="4965834" cy="2987681"/>
              <a:chOff x="3219325" y="3549663"/>
              <a:chExt cx="4965834" cy="2987681"/>
            </a:xfrm>
          </p:grpSpPr>
          <p:graphicFrame>
            <p:nvGraphicFramePr>
              <p:cNvPr id="21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1952412"/>
                  </p:ext>
                </p:extLst>
              </p:nvPr>
            </p:nvGraphicFramePr>
            <p:xfrm>
              <a:off x="3338174" y="3606804"/>
              <a:ext cx="1131888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6" name="Equation" r:id="rId3" imgW="583920" imgH="203040" progId="Equation.DSMT4">
                      <p:embed/>
                    </p:oleObj>
                  </mc:Choice>
                  <mc:Fallback>
                    <p:oleObj name="Equation" r:id="rId3" imgW="58392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8174" y="3606804"/>
                            <a:ext cx="1131888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5730760"/>
                  </p:ext>
                </p:extLst>
              </p:nvPr>
            </p:nvGraphicFramePr>
            <p:xfrm>
              <a:off x="6880234" y="3549663"/>
              <a:ext cx="130492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7" name="Equation" r:id="rId5" imgW="672840" imgH="203040" progId="Equation.DSMT4">
                      <p:embed/>
                    </p:oleObj>
                  </mc:Choice>
                  <mc:Fallback>
                    <p:oleObj name="Equation" r:id="rId5" imgW="67284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80234" y="3549663"/>
                            <a:ext cx="1304925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5199087"/>
                  </p:ext>
                </p:extLst>
              </p:nvPr>
            </p:nvGraphicFramePr>
            <p:xfrm>
              <a:off x="3219325" y="6120065"/>
              <a:ext cx="1527175" cy="344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8" name="Equation" r:id="rId7" imgW="787320" imgH="177480" progId="Equation.DSMT4">
                      <p:embed/>
                    </p:oleObj>
                  </mc:Choice>
                  <mc:Fallback>
                    <p:oleObj name="Equation" r:id="rId7" imgW="7873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9325" y="6120065"/>
                            <a:ext cx="1527175" cy="3444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1141390"/>
                  </p:ext>
                </p:extLst>
              </p:nvPr>
            </p:nvGraphicFramePr>
            <p:xfrm>
              <a:off x="6362510" y="6143644"/>
              <a:ext cx="1700212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9" name="Equation" r:id="rId9" imgW="876240" imgH="203040" progId="Equation.DSMT4">
                      <p:embed/>
                    </p:oleObj>
                  </mc:Choice>
                  <mc:Fallback>
                    <p:oleObj name="Equation" r:id="rId9" imgW="87624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62510" y="6143644"/>
                            <a:ext cx="1700212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6"/>
            <p:cNvGrpSpPr/>
            <p:nvPr/>
          </p:nvGrpSpPr>
          <p:grpSpPr>
            <a:xfrm>
              <a:off x="4643438" y="3643314"/>
              <a:ext cx="2286016" cy="2798224"/>
              <a:chOff x="4643438" y="3643314"/>
              <a:chExt cx="2286016" cy="2798224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643438" y="5857892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643702" y="4000504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643438" y="4000504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643702" y="5857892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500694" y="4786322"/>
                <a:ext cx="214314" cy="21431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" name="Right Brace 12"/>
              <p:cNvSpPr/>
              <p:nvPr/>
            </p:nvSpPr>
            <p:spPr>
              <a:xfrm>
                <a:off x="5786446" y="4071942"/>
                <a:ext cx="285752" cy="78581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aphicFrame>
            <p:nvGraphicFramePr>
              <p:cNvPr id="14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83065176"/>
                  </p:ext>
                </p:extLst>
              </p:nvPr>
            </p:nvGraphicFramePr>
            <p:xfrm>
              <a:off x="6067434" y="4357700"/>
              <a:ext cx="444500" cy="19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0" name="Equation" r:id="rId11" imgW="444240" imgH="190440" progId="Equation.DSMT4">
                      <p:embed/>
                    </p:oleObj>
                  </mc:Choice>
                  <mc:Fallback>
                    <p:oleObj name="Equation" r:id="rId11" imgW="444240" imgH="1904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67434" y="4357700"/>
                            <a:ext cx="444500" cy="190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Right Brace 14"/>
              <p:cNvSpPr/>
              <p:nvPr/>
            </p:nvSpPr>
            <p:spPr>
              <a:xfrm rot="5400000">
                <a:off x="4964909" y="4750603"/>
                <a:ext cx="321471" cy="821537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aphicFrame>
            <p:nvGraphicFramePr>
              <p:cNvPr id="16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16273452"/>
                  </p:ext>
                </p:extLst>
              </p:nvPr>
            </p:nvGraphicFramePr>
            <p:xfrm>
              <a:off x="4949834" y="5351475"/>
              <a:ext cx="3937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1" name="Equation" r:id="rId13" imgW="393480" imgH="203040" progId="Equation.DSMT4">
                      <p:embed/>
                    </p:oleObj>
                  </mc:Choice>
                  <mc:Fallback>
                    <p:oleObj name="Equation" r:id="rId13" imgW="3934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9834" y="5351475"/>
                            <a:ext cx="393700" cy="203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Oval 16"/>
              <p:cNvSpPr/>
              <p:nvPr/>
            </p:nvSpPr>
            <p:spPr>
              <a:xfrm>
                <a:off x="5429256" y="5857892"/>
                <a:ext cx="214314" cy="21431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429256" y="4000504"/>
                <a:ext cx="214314" cy="21431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500694" y="3643314"/>
                <a:ext cx="42862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I1</a:t>
                </a:r>
                <a:endParaRPr lang="he-IL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29256" y="6072206"/>
                <a:ext cx="42862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I2</a:t>
                </a:r>
                <a:endParaRPr lang="he-IL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055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330</Words>
  <Application>Microsoft Office PowerPoint</Application>
  <PresentationFormat>On-screen Show (4:3)</PresentationFormat>
  <Paragraphs>193</Paragraphs>
  <Slides>8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ranmizr</dc:creator>
  <cp:lastModifiedBy>urizi</cp:lastModifiedBy>
  <cp:revision>33</cp:revision>
  <dcterms:created xsi:type="dcterms:W3CDTF">2011-08-17T12:19:36Z</dcterms:created>
  <dcterms:modified xsi:type="dcterms:W3CDTF">2012-08-29T09:40:57Z</dcterms:modified>
</cp:coreProperties>
</file>