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63" r:id="rId3"/>
    <p:sldId id="295" r:id="rId4"/>
    <p:sldId id="296" r:id="rId5"/>
    <p:sldId id="297" r:id="rId6"/>
    <p:sldId id="298" r:id="rId7"/>
    <p:sldId id="266" r:id="rId8"/>
    <p:sldId id="283" r:id="rId9"/>
    <p:sldId id="285" r:id="rId10"/>
    <p:sldId id="286" r:id="rId11"/>
    <p:sldId id="302" r:id="rId12"/>
    <p:sldId id="284" r:id="rId13"/>
    <p:sldId id="293" r:id="rId14"/>
    <p:sldId id="300" r:id="rId15"/>
    <p:sldId id="287" r:id="rId16"/>
    <p:sldId id="289" r:id="rId17"/>
    <p:sldId id="290" r:id="rId18"/>
    <p:sldId id="281" r:id="rId19"/>
    <p:sldId id="294" r:id="rId20"/>
    <p:sldId id="30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0" autoAdjust="0"/>
    <p:restoredTop sz="77633" autoAdjust="0"/>
  </p:normalViewPr>
  <p:slideViewPr>
    <p:cSldViewPr>
      <p:cViewPr varScale="1">
        <p:scale>
          <a:sx n="46" d="100"/>
          <a:sy n="46" d="100"/>
        </p:scale>
        <p:origin x="-102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E9DB683-BA92-4AFD-AD8C-DE649E26BEE1}" type="datetimeFigureOut">
              <a:rPr lang="he-IL" smtClean="0"/>
              <a:pPr/>
              <a:t>ג'/שבט/תשע"ב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C03A9CB-966F-4A57-B2C3-5A442A549DB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839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3329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לצורך סימולציה של תמונה לא דחוסה בגודל</a:t>
            </a:r>
            <a:r>
              <a:rPr lang="he-IL" baseline="0" dirty="0" smtClean="0"/>
              <a:t> מלא (</a:t>
            </a:r>
            <a:r>
              <a:rPr lang="en-US" baseline="0" dirty="0" smtClean="0"/>
              <a:t>640x480</a:t>
            </a:r>
            <a:r>
              <a:rPr lang="he-IL" baseline="0" smtClean="0"/>
              <a:t> על פי דרישות הפרויקט)</a:t>
            </a:r>
            <a:r>
              <a:rPr lang="he-IL" smtClean="0"/>
              <a:t>, </a:t>
            </a:r>
            <a:r>
              <a:rPr lang="he-IL" dirty="0" smtClean="0"/>
              <a:t>נדרש הרבה זמן</a:t>
            </a:r>
          </a:p>
          <a:p>
            <a:r>
              <a:rPr lang="he-IL" dirty="0" smtClean="0"/>
              <a:t>לכן העדפנו</a:t>
            </a:r>
            <a:r>
              <a:rPr lang="he-IL" baseline="0" dirty="0" smtClean="0"/>
              <a:t> לעבוד על רזולוציות נמוכות. לקח הרבה זמן כדי לגרום למערכת לתמוך ברזולוציות קטנות</a:t>
            </a:r>
          </a:p>
          <a:p>
            <a:r>
              <a:rPr lang="he-IL" baseline="0" dirty="0" smtClean="0"/>
              <a:t>שינוי </a:t>
            </a:r>
            <a:r>
              <a:rPr lang="he-IL" baseline="0" dirty="0" err="1" smtClean="0"/>
              <a:t>ג'נריקים</a:t>
            </a:r>
            <a:r>
              <a:rPr lang="he-IL" baseline="0" dirty="0" smtClean="0"/>
              <a:t>, הרבה </a:t>
            </a:r>
            <a:r>
              <a:rPr lang="he-IL" baseline="0" dirty="0" err="1" smtClean="0"/>
              <a:t>דיבאגים</a:t>
            </a:r>
            <a:r>
              <a:rPr lang="he-IL" baseline="0" dirty="0" smtClean="0"/>
              <a:t> ולמידה של המערכת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על</a:t>
            </a:r>
            <a:r>
              <a:rPr lang="he-IL" baseline="0" dirty="0" smtClean="0"/>
              <a:t> מנת לסובב תמונה נדרשים 4 </a:t>
            </a:r>
            <a:r>
              <a:rPr lang="he-IL" baseline="0" dirty="0" err="1" smtClean="0"/>
              <a:t>פקסלים</a:t>
            </a:r>
            <a:r>
              <a:rPr lang="he-IL" baseline="0" dirty="0" smtClean="0"/>
              <a:t> מתמונת המקור.</a:t>
            </a:r>
          </a:p>
          <a:p>
            <a:r>
              <a:rPr lang="he-IL" dirty="0" smtClean="0"/>
              <a:t>כל פיקסל נקרא בנפרד – תחילה מחושבת הכתובת </a:t>
            </a:r>
            <a:r>
              <a:rPr lang="he-IL" dirty="0" err="1" smtClean="0"/>
              <a:t>המטריצית</a:t>
            </a:r>
            <a:r>
              <a:rPr lang="he-IL" dirty="0" smtClean="0"/>
              <a:t> של הפיקסל הדרוש (מתוך הארבעה)</a:t>
            </a:r>
          </a:p>
          <a:p>
            <a:r>
              <a:rPr lang="he-IL" dirty="0" smtClean="0"/>
              <a:t>לאחר מכן  הכתובת מומרת לכתובת </a:t>
            </a:r>
            <a:r>
              <a:rPr lang="en-US" dirty="0" smtClean="0"/>
              <a:t>SDRAM</a:t>
            </a:r>
            <a:r>
              <a:rPr lang="he-IL" dirty="0" smtClean="0"/>
              <a:t> (יכול להיות ששני הרכיבים יאוחדו לרכיב</a:t>
            </a:r>
            <a:r>
              <a:rPr lang="he-IL" baseline="0" dirty="0" smtClean="0"/>
              <a:t> אחד)</a:t>
            </a:r>
          </a:p>
          <a:p>
            <a:r>
              <a:rPr lang="he-IL" baseline="0" dirty="0" smtClean="0"/>
              <a:t>לאחר מכן מתבצעת קריאה </a:t>
            </a:r>
            <a:r>
              <a:rPr lang="he-IL" baseline="0" dirty="0" err="1" smtClean="0"/>
              <a:t>מהזכרון</a:t>
            </a:r>
            <a:r>
              <a:rPr lang="he-IL" baseline="0" dirty="0" smtClean="0"/>
              <a:t> של ערך </a:t>
            </a:r>
            <a:r>
              <a:rPr lang="he-IL" baseline="0" dirty="0" err="1" smtClean="0"/>
              <a:t>הפקסל</a:t>
            </a:r>
            <a:r>
              <a:rPr lang="he-IL" baseline="0" dirty="0" smtClean="0"/>
              <a:t>,</a:t>
            </a:r>
          </a:p>
          <a:p>
            <a:r>
              <a:rPr lang="he-IL" baseline="0" dirty="0" smtClean="0"/>
              <a:t>חוזר על עצמו 4 פעמים עד אשר יש לנו ארבעה </a:t>
            </a:r>
            <a:r>
              <a:rPr lang="he-IL" baseline="0" dirty="0" err="1" smtClean="0"/>
              <a:t>פקסלים</a:t>
            </a:r>
            <a:r>
              <a:rPr lang="he-IL" baseline="0" dirty="0" smtClean="0"/>
              <a:t> לביצוע אינטרפולציה בי-לינארית</a:t>
            </a:r>
          </a:p>
          <a:p>
            <a:r>
              <a:rPr lang="he-IL" baseline="0" dirty="0" smtClean="0"/>
              <a:t>מבוצעת אינטרפולציה וערך הפיקסל החדש נכתב לבנק חדש </a:t>
            </a:r>
            <a:r>
              <a:rPr lang="he-IL" baseline="0" dirty="0" err="1" smtClean="0"/>
              <a:t>בזכרון</a:t>
            </a:r>
            <a:r>
              <a:rPr lang="he-IL" baseline="0" dirty="0" smtClean="0"/>
              <a:t> שיכיל את התמונה המסובבת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2870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תרשים זרימת מידע</a:t>
            </a:r>
          </a:p>
          <a:p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4631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719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18</a:t>
            </a:fld>
            <a:endParaRPr lang="he-I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20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Zoom</a:t>
            </a:r>
            <a:r>
              <a:rPr lang="he-IL" baseline="0" dirty="0" smtClean="0"/>
              <a:t> – ככל הנראה ימומש עבור חזקות של 2 ז"א  2,4,8</a:t>
            </a:r>
          </a:p>
          <a:p>
            <a:r>
              <a:rPr lang="en-US" dirty="0" smtClean="0"/>
              <a:t>Crop</a:t>
            </a:r>
            <a:r>
              <a:rPr lang="he-IL" baseline="0" dirty="0" smtClean="0"/>
              <a:t> – המשתמש יתן קורדיטת עניין שמתארת את הפינה העליונה של התחום עניין </a:t>
            </a:r>
          </a:p>
          <a:p>
            <a:r>
              <a:rPr lang="he-IL" baseline="0" dirty="0" smtClean="0"/>
              <a:t>כרגע כל האלגוריתמים ממומשים בתוך החישוב של הכתובת של פיקסל השערוך,</a:t>
            </a:r>
          </a:p>
          <a:p>
            <a:r>
              <a:rPr lang="he-IL" baseline="0" dirty="0" smtClean="0"/>
              <a:t> אנחנו עדיין צריכים לבדוק אם המימוש החומרתי של הסיפור יבוצע בדיוק באותו האופן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5440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ארכיטקטורה מפרויקט</a:t>
            </a:r>
            <a:r>
              <a:rPr lang="he-IL" baseline="0" dirty="0" smtClean="0"/>
              <a:t> של סטודנטים מהפקולטה משנה שעברה.</a:t>
            </a:r>
          </a:p>
          <a:p>
            <a:r>
              <a:rPr lang="he-IL" baseline="0" dirty="0" smtClean="0"/>
              <a:t>המערכת לוקחת תמונה דחוסה שמקודדת ב</a:t>
            </a:r>
            <a:r>
              <a:rPr lang="en-US" baseline="0" dirty="0" smtClean="0"/>
              <a:t>RUNLENGTH </a:t>
            </a:r>
            <a:r>
              <a:rPr lang="he-IL" baseline="0" dirty="0" smtClean="0"/>
              <a:t> (מה שלא ייקרה אצלנו)</a:t>
            </a:r>
          </a:p>
          <a:p>
            <a:r>
              <a:rPr lang="he-IL" baseline="0" dirty="0" smtClean="0"/>
              <a:t>כותבת אותה דחוסה לתוך הזכרון</a:t>
            </a:r>
          </a:p>
          <a:p>
            <a:r>
              <a:rPr lang="he-IL" baseline="0" smtClean="0"/>
              <a:t>קוראת </a:t>
            </a:r>
            <a:r>
              <a:rPr lang="he-IL" baseline="0" dirty="0" smtClean="0"/>
              <a:t>אותה מהזכרון , פורסת אותה ומציגה אותה למסך.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1242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לפני השינוי מערכת </a:t>
            </a:r>
            <a:r>
              <a:rPr lang="he-IL" dirty="0" err="1" smtClean="0"/>
              <a:t>המטלב</a:t>
            </a:r>
            <a:r>
              <a:rPr lang="he-IL" dirty="0" smtClean="0"/>
              <a:t> דחסה תמונה בקידוד </a:t>
            </a:r>
            <a:r>
              <a:rPr lang="en-US" dirty="0" err="1" smtClean="0"/>
              <a:t>runlength</a:t>
            </a:r>
            <a:endParaRPr lang="en-US" dirty="0" smtClean="0"/>
          </a:p>
          <a:p>
            <a:r>
              <a:rPr lang="he-IL" dirty="0" smtClean="0"/>
              <a:t>לאחר</a:t>
            </a:r>
            <a:r>
              <a:rPr lang="he-IL" baseline="0" dirty="0" smtClean="0"/>
              <a:t> מכן חלקה את החבילה למנות על מנת לשלוח אותה ב</a:t>
            </a:r>
            <a:r>
              <a:rPr lang="en-US" baseline="0" dirty="0" smtClean="0"/>
              <a:t>UART</a:t>
            </a:r>
            <a:endParaRPr lang="he-IL" baseline="0" dirty="0" smtClean="0"/>
          </a:p>
          <a:p>
            <a:r>
              <a:rPr lang="he-IL" baseline="0" dirty="0" smtClean="0"/>
              <a:t>אצלנו במערכת, התמונה אינה עוברת דחיסה, כמו כן נוספה תמיכה של כתיבה פרמטרי משתמש אל הרגיסטרים המתאימים.</a:t>
            </a:r>
          </a:p>
          <a:p>
            <a:r>
              <a:rPr lang="he-IL" baseline="0" dirty="0" smtClean="0"/>
              <a:t>עדכון חישובי ה</a:t>
            </a:r>
            <a:r>
              <a:rPr lang="en-US" baseline="0" dirty="0" smtClean="0"/>
              <a:t>CRC</a:t>
            </a:r>
            <a:r>
              <a:rPr lang="he-IL" baseline="0" dirty="0" smtClean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פיקסל מנג'ר אחראי לקרוא למידע </a:t>
            </a:r>
            <a:r>
              <a:rPr lang="he-IL" baseline="0" dirty="0" err="1" smtClean="0"/>
              <a:t>מהזכרון</a:t>
            </a:r>
            <a:r>
              <a:rPr lang="he-IL" baseline="0" dirty="0" smtClean="0"/>
              <a:t> החיצוני לטובת התצוגה</a:t>
            </a:r>
          </a:p>
          <a:p>
            <a:r>
              <a:rPr lang="he-IL" baseline="0" dirty="0" smtClean="0"/>
              <a:t>עד עשתה הוא ביקש מידע שכלל גוון </a:t>
            </a:r>
            <a:r>
              <a:rPr lang="he-IL" baseline="0" dirty="0" err="1" smtClean="0"/>
              <a:t>אפור+מספר</a:t>
            </a:r>
            <a:r>
              <a:rPr lang="he-IL" baseline="0" dirty="0" smtClean="0"/>
              <a:t> חזרות וכך ספר את מספר </a:t>
            </a:r>
            <a:r>
              <a:rPr lang="he-IL" baseline="0" dirty="0" err="1" smtClean="0"/>
              <a:t>הפיקבלים</a:t>
            </a:r>
            <a:r>
              <a:rPr lang="he-IL" baseline="0" dirty="0" smtClean="0"/>
              <a:t> הדרושים על מנת להרכיב תמונה בצג</a:t>
            </a:r>
          </a:p>
          <a:p>
            <a:r>
              <a:rPr lang="he-IL" baseline="0" dirty="0" smtClean="0"/>
              <a:t>אנחנו עדכנו אותו על מנת שיתמוך ב</a:t>
            </a:r>
            <a:r>
              <a:rPr lang="en-US" baseline="0" dirty="0" smtClean="0"/>
              <a:t>DATA</a:t>
            </a:r>
            <a:r>
              <a:rPr lang="he-IL" baseline="0" dirty="0" smtClean="0"/>
              <a:t> שאינו מכיל מספרי חזרות – עדכוני </a:t>
            </a:r>
            <a:r>
              <a:rPr lang="he-IL" baseline="0" dirty="0" err="1" smtClean="0"/>
              <a:t>קאונטרים</a:t>
            </a:r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A9CB-966F-4A57-B2C3-5A442A549DBA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922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6254" y="1828800"/>
            <a:ext cx="635818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/>
              <a:t>Picture Manipulation </a:t>
            </a:r>
            <a:r>
              <a:rPr lang="en-US" sz="4800" b="1" dirty="0" smtClean="0"/>
              <a:t>using Hardware</a:t>
            </a:r>
            <a:endParaRPr lang="en-US" sz="4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10400" y="444252"/>
            <a:ext cx="1687877" cy="864096"/>
            <a:chOff x="7020272" y="332656"/>
            <a:chExt cx="1687877" cy="864096"/>
          </a:xfrm>
        </p:grpSpPr>
        <p:sp>
          <p:nvSpPr>
            <p:cNvPr id="7" name="Oval 6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pic>
          <p:nvPicPr>
            <p:cNvPr id="8" name="Picture 7" descr="top-logo"/>
            <p:cNvPicPr/>
            <p:nvPr/>
          </p:nvPicPr>
          <p:blipFill>
            <a:blip r:embed="rId3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כותרת משנה 2"/>
          <p:cNvSpPr txBox="1">
            <a:spLocks/>
          </p:cNvSpPr>
          <p:nvPr/>
        </p:nvSpPr>
        <p:spPr>
          <a:xfrm>
            <a:off x="152400" y="5791200"/>
            <a:ext cx="7406640" cy="900028"/>
          </a:xfrm>
          <a:prstGeom prst="rect">
            <a:avLst/>
          </a:prstGeom>
        </p:spPr>
        <p:txBody>
          <a:bodyPr tIns="0" anchor="t">
            <a:normAutofit/>
          </a:bodyPr>
          <a:lstStyle/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 Presents by- </a:t>
            </a:r>
            <a:r>
              <a:rPr lang="en-US" sz="2000" b="1" dirty="0">
                <a:solidFill>
                  <a:schemeClr val="bg1"/>
                </a:solidFill>
              </a:rPr>
              <a:t>Uri Tsipin &amp; Ran Mizrahi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27432" lvl="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000" b="1" dirty="0" smtClean="0">
                <a:solidFill>
                  <a:schemeClr val="bg1"/>
                </a:solidFill>
              </a:rPr>
              <a:t> Supervisor– Moshe </a:t>
            </a:r>
            <a:r>
              <a:rPr lang="en-US" sz="2000" b="1" dirty="0" err="1">
                <a:solidFill>
                  <a:schemeClr val="bg1"/>
                </a:solidFill>
              </a:rPr>
              <a:t>Porian</a:t>
            </a:r>
            <a:endParaRPr kumimoji="0" lang="he-IL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748833"/>
            <a:ext cx="4724400" cy="830997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r>
              <a:rPr lang="en-US" sz="2400" dirty="0" smtClean="0"/>
              <a:t>Middle presentation</a:t>
            </a:r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09884" y="4648200"/>
            <a:ext cx="401729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Dual-semester project</a:t>
            </a:r>
            <a:endParaRPr lang="he-IL" sz="2000" dirty="0"/>
          </a:p>
        </p:txBody>
      </p:sp>
      <p:pic>
        <p:nvPicPr>
          <p:cNvPr id="13" name="Picture 12" descr="techlogo-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644" y="47625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276600" y="3810000"/>
            <a:ext cx="16668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29.1.2012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40326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3. Changes in Top Design &amp; Top TB</a:t>
            </a:r>
            <a:endParaRPr lang="en-US" dirty="0"/>
          </a:p>
          <a:p>
            <a:pPr lvl="1" algn="l" rtl="0"/>
            <a:r>
              <a:rPr lang="en-US" dirty="0" smtClean="0"/>
              <a:t>Changes to support different image resolutions</a:t>
            </a:r>
          </a:p>
          <a:p>
            <a:pPr marL="109728" indent="0" algn="l" rtl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4846681" y="3233122"/>
            <a:ext cx="2003665" cy="55428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TX Path</a:t>
            </a:r>
            <a:endParaRPr lang="he-IL" sz="1600" dirty="0"/>
          </a:p>
        </p:txBody>
      </p:sp>
      <p:sp>
        <p:nvSpPr>
          <p:cNvPr id="55" name="Rounded Rectangle 54"/>
          <p:cNvSpPr/>
          <p:nvPr/>
        </p:nvSpPr>
        <p:spPr>
          <a:xfrm>
            <a:off x="1221204" y="4406892"/>
            <a:ext cx="2123885" cy="65209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600" dirty="0" smtClean="0"/>
              <a:t>Memory</a:t>
            </a:r>
          </a:p>
          <a:p>
            <a:pPr algn="ctr" rtl="0"/>
            <a:r>
              <a:rPr lang="en-US" sz="1600" dirty="0" smtClean="0"/>
              <a:t>Management</a:t>
            </a:r>
            <a:endParaRPr lang="he-IL" sz="1600" dirty="0"/>
          </a:p>
        </p:txBody>
      </p:sp>
      <p:sp>
        <p:nvSpPr>
          <p:cNvPr id="56" name="Rounded Rectangle 55"/>
          <p:cNvSpPr/>
          <p:nvPr/>
        </p:nvSpPr>
        <p:spPr>
          <a:xfrm>
            <a:off x="2001476" y="3239657"/>
            <a:ext cx="1763226" cy="51514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RX Path</a:t>
            </a:r>
            <a:endParaRPr lang="he-IL" sz="1600" dirty="0"/>
          </a:p>
        </p:txBody>
      </p:sp>
      <p:sp>
        <p:nvSpPr>
          <p:cNvPr id="57" name="Rectangle 56"/>
          <p:cNvSpPr/>
          <p:nvPr/>
        </p:nvSpPr>
        <p:spPr>
          <a:xfrm>
            <a:off x="683568" y="2852936"/>
            <a:ext cx="6552728" cy="3240359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58" name="Picture 5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790" y="3461355"/>
            <a:ext cx="591126" cy="356559"/>
          </a:xfrm>
          <a:prstGeom prst="rect">
            <a:avLst/>
          </a:prstGeom>
          <a:noFill/>
        </p:spPr>
      </p:pic>
      <p:cxnSp>
        <p:nvCxnSpPr>
          <p:cNvPr id="59" name="Elbow Connector 58"/>
          <p:cNvCxnSpPr>
            <a:endCxn id="56" idx="1"/>
          </p:cNvCxnSpPr>
          <p:nvPr/>
        </p:nvCxnSpPr>
        <p:spPr>
          <a:xfrm flipV="1">
            <a:off x="1600743" y="3497227"/>
            <a:ext cx="400733" cy="2967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62502" y="5711081"/>
            <a:ext cx="681246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/>
              <a:t>SDRAM Controller</a:t>
            </a:r>
            <a:endParaRPr lang="he-IL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2710406" y="5569820"/>
            <a:ext cx="440806" cy="18466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600" dirty="0" smtClean="0"/>
              <a:t>WBS</a:t>
            </a:r>
            <a:endParaRPr lang="he-IL" sz="600" dirty="0"/>
          </a:p>
        </p:txBody>
      </p:sp>
      <p:cxnSp>
        <p:nvCxnSpPr>
          <p:cNvPr id="62" name="Elbow Connector 61"/>
          <p:cNvCxnSpPr>
            <a:stCxn id="84" idx="2"/>
            <a:endCxn id="61" idx="0"/>
          </p:cNvCxnSpPr>
          <p:nvPr/>
        </p:nvCxnSpPr>
        <p:spPr>
          <a:xfrm rot="16200000" flipH="1">
            <a:off x="2454634" y="5093646"/>
            <a:ext cx="264612" cy="687735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5400000">
            <a:off x="3139335" y="4633825"/>
            <a:ext cx="423862" cy="2308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900" dirty="0" smtClean="0"/>
              <a:t>WBS</a:t>
            </a:r>
            <a:endParaRPr lang="he-IL" sz="900" dirty="0"/>
          </a:p>
        </p:txBody>
      </p:sp>
      <p:sp>
        <p:nvSpPr>
          <p:cNvPr id="64" name="TextBox 63"/>
          <p:cNvSpPr txBox="1"/>
          <p:nvPr/>
        </p:nvSpPr>
        <p:spPr>
          <a:xfrm>
            <a:off x="4966900" y="3754798"/>
            <a:ext cx="520953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50" dirty="0" smtClean="0"/>
              <a:t>WBM</a:t>
            </a:r>
            <a:endParaRPr lang="he-IL" sz="1050" dirty="0"/>
          </a:p>
        </p:txBody>
      </p:sp>
      <p:cxnSp>
        <p:nvCxnSpPr>
          <p:cNvPr id="65" name="Elbow Connector 140"/>
          <p:cNvCxnSpPr/>
          <p:nvPr/>
        </p:nvCxnSpPr>
        <p:spPr>
          <a:xfrm flipH="1">
            <a:off x="1035013" y="3364553"/>
            <a:ext cx="5770557" cy="161978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22795" y="3744746"/>
            <a:ext cx="52095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4600854" y="3427452"/>
            <a:ext cx="423862" cy="2308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900" dirty="0" smtClean="0"/>
              <a:t>WBS</a:t>
            </a:r>
            <a:endParaRPr lang="he-IL" sz="900" dirty="0"/>
          </a:p>
        </p:txBody>
      </p:sp>
      <p:cxnSp>
        <p:nvCxnSpPr>
          <p:cNvPr id="68" name="Elbow Connector 67"/>
          <p:cNvCxnSpPr>
            <a:stCxn id="67" idx="0"/>
            <a:endCxn id="92" idx="0"/>
          </p:cNvCxnSpPr>
          <p:nvPr/>
        </p:nvCxnSpPr>
        <p:spPr>
          <a:xfrm rot="10800000" flipV="1">
            <a:off x="4050699" y="3542867"/>
            <a:ext cx="646671" cy="399095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740999" y="4257746"/>
            <a:ext cx="52095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000" dirty="0" smtClean="0"/>
              <a:t>WBS</a:t>
            </a:r>
            <a:endParaRPr lang="he-IL" sz="1000" dirty="0"/>
          </a:p>
        </p:txBody>
      </p:sp>
      <p:cxnSp>
        <p:nvCxnSpPr>
          <p:cNvPr id="70" name="Elbow Connector 133"/>
          <p:cNvCxnSpPr/>
          <p:nvPr/>
        </p:nvCxnSpPr>
        <p:spPr>
          <a:xfrm rot="10800000">
            <a:off x="4355978" y="4243294"/>
            <a:ext cx="1058081" cy="163599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"/>
          <p:cNvSpPr txBox="1"/>
          <p:nvPr/>
        </p:nvSpPr>
        <p:spPr>
          <a:xfrm>
            <a:off x="971600" y="3820008"/>
            <a:ext cx="55622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72" name="Elbow Connector 71"/>
          <p:cNvCxnSpPr>
            <a:stCxn id="86" idx="3"/>
            <a:endCxn id="74" idx="1"/>
          </p:cNvCxnSpPr>
          <p:nvPr/>
        </p:nvCxnSpPr>
        <p:spPr>
          <a:xfrm flipH="1">
            <a:off x="6689751" y="4797410"/>
            <a:ext cx="91457" cy="1049462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 w="1905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3" name="Group 181"/>
          <p:cNvGrpSpPr/>
          <p:nvPr/>
        </p:nvGrpSpPr>
        <p:grpSpPr>
          <a:xfrm>
            <a:off x="6689751" y="5496616"/>
            <a:ext cx="520953" cy="516309"/>
            <a:chOff x="8357676" y="5102241"/>
            <a:chExt cx="928694" cy="1131249"/>
          </a:xfrm>
        </p:grpSpPr>
        <p:pic>
          <p:nvPicPr>
            <p:cNvPr id="74" name="Picture 73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75" name="TextBox 4"/>
            <p:cNvSpPr txBox="1"/>
            <p:nvPr/>
          </p:nvSpPr>
          <p:spPr>
            <a:xfrm>
              <a:off x="8357676" y="5102241"/>
              <a:ext cx="928694" cy="111267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</a:t>
              </a:r>
              <a:r>
                <a:rPr lang="en-US" sz="700" dirty="0" smtClean="0"/>
                <a:t>Display</a:t>
              </a:r>
              <a:endParaRPr lang="he-IL" sz="1000" dirty="0"/>
            </a:p>
          </p:txBody>
        </p:sp>
      </p:grpSp>
      <p:pic>
        <p:nvPicPr>
          <p:cNvPr id="76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1455459" y="5561712"/>
            <a:ext cx="642330" cy="377641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066815" y="5524711"/>
            <a:ext cx="681970" cy="2944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78" name="Elbow Connector 77"/>
          <p:cNvCxnSpPr>
            <a:stCxn id="60" idx="1"/>
            <a:endCxn id="76" idx="3"/>
          </p:cNvCxnSpPr>
          <p:nvPr/>
        </p:nvCxnSpPr>
        <p:spPr>
          <a:xfrm rot="10800000">
            <a:off x="2097790" y="5750534"/>
            <a:ext cx="464713" cy="129825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133"/>
          <p:cNvCxnSpPr>
            <a:stCxn id="88" idx="0"/>
          </p:cNvCxnSpPr>
          <p:nvPr/>
        </p:nvCxnSpPr>
        <p:spPr>
          <a:xfrm rot="10800000">
            <a:off x="4355977" y="4313609"/>
            <a:ext cx="440243" cy="467499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41"/>
          <p:cNvCxnSpPr/>
          <p:nvPr/>
        </p:nvCxnSpPr>
        <p:spPr>
          <a:xfrm>
            <a:off x="3243748" y="3885603"/>
            <a:ext cx="480880" cy="162638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41"/>
          <p:cNvCxnSpPr>
            <a:stCxn id="69" idx="0"/>
            <a:endCxn id="92" idx="1"/>
          </p:cNvCxnSpPr>
          <p:nvPr/>
        </p:nvCxnSpPr>
        <p:spPr>
          <a:xfrm rot="5400000" flipH="1" flipV="1">
            <a:off x="2797138" y="3332124"/>
            <a:ext cx="129961" cy="1721284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41"/>
          <p:cNvCxnSpPr>
            <a:stCxn id="63" idx="0"/>
          </p:cNvCxnSpPr>
          <p:nvPr/>
        </p:nvCxnSpPr>
        <p:spPr>
          <a:xfrm flipV="1">
            <a:off x="3466682" y="4313607"/>
            <a:ext cx="368064" cy="435634"/>
          </a:xfrm>
          <a:prstGeom prst="bentConnector2">
            <a:avLst/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41"/>
          <p:cNvCxnSpPr/>
          <p:nvPr/>
        </p:nvCxnSpPr>
        <p:spPr>
          <a:xfrm rot="10800000" flipV="1">
            <a:off x="4365804" y="3941962"/>
            <a:ext cx="601097" cy="138883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82597" y="5058987"/>
            <a:ext cx="520953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000" dirty="0" smtClean="0"/>
              <a:t>WBM</a:t>
            </a:r>
            <a:endParaRPr lang="he-IL" sz="10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4796219" y="4312401"/>
            <a:ext cx="1984989" cy="778451"/>
            <a:chOff x="5142286" y="4886331"/>
            <a:chExt cx="2918936" cy="1502957"/>
          </a:xfrm>
        </p:grpSpPr>
        <p:sp>
          <p:nvSpPr>
            <p:cNvPr id="86" name="Rounded Rectangle 85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/>
                <a:t>Display</a:t>
              </a:r>
            </a:p>
            <a:p>
              <a:pPr algn="ctr"/>
              <a:r>
                <a:rPr lang="en-US" sz="1600" dirty="0" smtClean="0"/>
                <a:t>Controller</a:t>
              </a:r>
              <a:endParaRPr lang="he-IL" sz="16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050821" y="4886331"/>
              <a:ext cx="766064" cy="475379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000" dirty="0" smtClean="0"/>
                <a:t>WBS</a:t>
              </a:r>
              <a:endParaRPr lang="he-IL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4891516" y="5632857"/>
              <a:ext cx="818351" cy="31681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800" dirty="0" smtClean="0"/>
                <a:t>WBM</a:t>
              </a:r>
              <a:endParaRPr lang="he-IL" sz="10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455459" y="3248990"/>
            <a:ext cx="52452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6354455" y="5886340"/>
            <a:ext cx="505114" cy="2000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00" dirty="0" smtClean="0"/>
              <a:t>VESA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722760" y="3941963"/>
            <a:ext cx="655875" cy="3716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800" b="1" dirty="0" smtClean="0"/>
              <a:t>Wishbone</a:t>
            </a:r>
          </a:p>
          <a:p>
            <a:r>
              <a:rPr lang="en-US" sz="800" dirty="0" smtClean="0"/>
              <a:t>INTERCON</a:t>
            </a:r>
            <a:endParaRPr lang="he-IL" sz="800" dirty="0"/>
          </a:p>
        </p:txBody>
      </p:sp>
    </p:spTree>
    <p:extLst>
      <p:ext uri="{BB962C8B-B14F-4D97-AF65-F5344CB8AC3E}">
        <p14:creationId xmlns:p14="http://schemas.microsoft.com/office/powerpoint/2010/main" val="276556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Problems during the process</a:t>
            </a:r>
            <a:endParaRPr lang="he-IL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 marL="624078" indent="-514350" algn="l" rtl="0">
              <a:buAutoNum type="arabicPeriod"/>
            </a:pPr>
            <a:r>
              <a:rPr lang="en-US" dirty="0" smtClean="0"/>
              <a:t>Making the system support low resolutions:</a:t>
            </a:r>
          </a:p>
          <a:p>
            <a:pPr marL="708660" lvl="1" indent="-342900" algn="l" rtl="0">
              <a:buFont typeface="Arial" pitchFamily="34" charset="0"/>
              <a:buChar char="•"/>
            </a:pPr>
            <a:r>
              <a:rPr lang="en-US" dirty="0" smtClean="0"/>
              <a:t>Debugging the current system in order to learn the data flow, components, processes.</a:t>
            </a:r>
          </a:p>
          <a:p>
            <a:pPr marL="708660" lvl="1" indent="-342900" algn="l" rtl="0">
              <a:buFont typeface="Arial" pitchFamily="34" charset="0"/>
              <a:buChar char="•"/>
            </a:pPr>
            <a:r>
              <a:rPr lang="en-US" dirty="0" smtClean="0"/>
              <a:t>Changing generics in code</a:t>
            </a:r>
          </a:p>
          <a:p>
            <a:pPr marL="624078" indent="-514350" algn="l" rtl="0">
              <a:buAutoNum type="arabicPeriod"/>
            </a:pPr>
            <a:r>
              <a:rPr lang="en-US" dirty="0" smtClean="0"/>
              <a:t>Making the system support non compressed image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Removal unnecessary components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/>
              <a:t>Change the </a:t>
            </a:r>
            <a:r>
              <a:rPr lang="en-US" dirty="0" err="1" smtClean="0"/>
              <a:t>matlab</a:t>
            </a:r>
            <a:r>
              <a:rPr lang="en-US" dirty="0" smtClean="0"/>
              <a:t> output. </a:t>
            </a:r>
            <a:endParaRPr lang="en-US" dirty="0"/>
          </a:p>
          <a:p>
            <a:pPr marL="109728" indent="0" algn="l" rtl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803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06543" y="457200"/>
            <a:ext cx="6309360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Top Architecture – New 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cxnSp>
        <p:nvCxnSpPr>
          <p:cNvPr id="119" name="Elbow Connector 133"/>
          <p:cNvCxnSpPr>
            <a:stCxn id="122" idx="0"/>
          </p:cNvCxnSpPr>
          <p:nvPr/>
        </p:nvCxnSpPr>
        <p:spPr>
          <a:xfrm rot="10800000">
            <a:off x="4547616" y="3432155"/>
            <a:ext cx="326474" cy="268547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33"/>
          <p:cNvCxnSpPr>
            <a:stCxn id="121" idx="1"/>
          </p:cNvCxnSpPr>
          <p:nvPr/>
        </p:nvCxnSpPr>
        <p:spPr>
          <a:xfrm rot="10800000">
            <a:off x="4860034" y="3410321"/>
            <a:ext cx="939837" cy="207300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874089" y="5329440"/>
            <a:ext cx="3002339" cy="1329925"/>
            <a:chOff x="4874089" y="5329440"/>
            <a:chExt cx="3002339" cy="1329925"/>
          </a:xfrm>
        </p:grpSpPr>
        <p:sp>
          <p:nvSpPr>
            <p:cNvPr id="120" name="Rounded Rectangle 119"/>
            <p:cNvSpPr/>
            <p:nvPr/>
          </p:nvSpPr>
          <p:spPr>
            <a:xfrm>
              <a:off x="5112874" y="5587794"/>
              <a:ext cx="2763554" cy="107157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en-US" dirty="0" smtClean="0">
                  <a:solidFill>
                    <a:prstClr val="white"/>
                  </a:solidFill>
                </a:rPr>
                <a:t>Image Manipulation</a:t>
              </a:r>
              <a:endParaRPr lang="he-IL" dirty="0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99870" y="5329440"/>
              <a:ext cx="78100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dirty="0" smtClean="0">
                  <a:solidFill>
                    <a:prstClr val="white"/>
                  </a:solidFill>
                </a:rPr>
                <a:t>WBS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 rot="16200000">
              <a:off x="4641022" y="5963738"/>
              <a:ext cx="773912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b="1" dirty="0" smtClean="0">
                  <a:solidFill>
                    <a:prstClr val="white"/>
                  </a:solidFill>
                </a:rPr>
                <a:t>WBM</a:t>
              </a:r>
              <a:endParaRPr lang="he-IL" sz="14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7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20347 -0.28588 " pathEditMode="relative" ptsTypes="AA">
                                      <p:cBhvr>
                                        <p:cTn id="3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Image Manipulation – New Block (Prototype)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657" y="1410364"/>
            <a:ext cx="8229600" cy="4525963"/>
          </a:xfrm>
        </p:spPr>
        <p:txBody>
          <a:bodyPr>
            <a:normAutofit/>
          </a:bodyPr>
          <a:lstStyle/>
          <a:p>
            <a:pPr algn="l" rtl="0"/>
            <a:r>
              <a:rPr lang="en-US" sz="2300" dirty="0"/>
              <a:t>Parameter registers- </a:t>
            </a:r>
            <a:r>
              <a:rPr lang="en-US" sz="2300" dirty="0" smtClean="0"/>
              <a:t>holds </a:t>
            </a:r>
            <a:r>
              <a:rPr lang="en-US" sz="2300" dirty="0"/>
              <a:t>user </a:t>
            </a:r>
            <a:r>
              <a:rPr lang="en-US" sz="2300" dirty="0" smtClean="0"/>
              <a:t>parameters </a:t>
            </a:r>
            <a:r>
              <a:rPr lang="en-US" sz="2300" dirty="0"/>
              <a:t>(</a:t>
            </a:r>
            <a:r>
              <a:rPr lang="en-US" sz="2300" dirty="0" err="1" smtClean="0"/>
              <a:t>angle,zoom,crop</a:t>
            </a:r>
            <a:r>
              <a:rPr lang="en-US" sz="2300" dirty="0" smtClean="0"/>
              <a:t>)</a:t>
            </a:r>
          </a:p>
          <a:p>
            <a:pPr algn="l" rtl="0"/>
            <a:r>
              <a:rPr lang="en-US" sz="2300" dirty="0" smtClean="0"/>
              <a:t>Address </a:t>
            </a:r>
            <a:r>
              <a:rPr lang="en-US" sz="2300" dirty="0"/>
              <a:t>Calculator – Calculates "matrix address" of 4 pixels that are required for </a:t>
            </a:r>
            <a:r>
              <a:rPr lang="en-US" sz="2300" dirty="0" smtClean="0"/>
              <a:t>the </a:t>
            </a:r>
            <a:r>
              <a:rPr lang="en-US" sz="2300" dirty="0"/>
              <a:t>bilinear-interpolation</a:t>
            </a:r>
          </a:p>
          <a:p>
            <a:pPr algn="l" rtl="0"/>
            <a:r>
              <a:rPr lang="en-US" sz="2300" dirty="0" smtClean="0"/>
              <a:t>Address </a:t>
            </a:r>
            <a:r>
              <a:rPr lang="en-US" sz="2300" dirty="0"/>
              <a:t>Converter – Converts a "matrix </a:t>
            </a:r>
            <a:r>
              <a:rPr lang="en-US" sz="2300" dirty="0" smtClean="0"/>
              <a:t>address</a:t>
            </a:r>
            <a:r>
              <a:rPr lang="en-US" sz="2300" dirty="0"/>
              <a:t>" into a 1D SDRAM </a:t>
            </a:r>
            <a:r>
              <a:rPr lang="en-US" sz="2300" dirty="0" smtClean="0"/>
              <a:t>address</a:t>
            </a:r>
          </a:p>
          <a:p>
            <a:pPr algn="l" rtl="0"/>
            <a:r>
              <a:rPr lang="en-US" sz="2300" dirty="0" smtClean="0"/>
              <a:t>Bilinear </a:t>
            </a:r>
            <a:r>
              <a:rPr lang="en-US" sz="2300" dirty="0"/>
              <a:t>Interpolator – Calculates a mean average between 4 </a:t>
            </a:r>
            <a:r>
              <a:rPr lang="en-US" sz="2300" dirty="0" smtClean="0"/>
              <a:t>pixels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35874" y="4396822"/>
            <a:ext cx="3067383" cy="1957077"/>
          </a:xfrm>
          <a:prstGeom prst="rect">
            <a:avLst/>
          </a:prstGeom>
          <a:solidFill>
            <a:schemeClr val="accent1">
              <a:alpha val="19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" name="Elbow Connector 7"/>
          <p:cNvCxnSpPr>
            <a:endCxn id="14" idx="3"/>
          </p:cNvCxnSpPr>
          <p:nvPr/>
        </p:nvCxnSpPr>
        <p:spPr>
          <a:xfrm rot="10800000" flipV="1">
            <a:off x="6864956" y="4986721"/>
            <a:ext cx="478825" cy="169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5051457" y="5646775"/>
            <a:ext cx="820710" cy="31464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0" name="Elbow Connector 9"/>
          <p:cNvCxnSpPr/>
          <p:nvPr/>
        </p:nvCxnSpPr>
        <p:spPr>
          <a:xfrm rot="5400000" flipH="1" flipV="1">
            <a:off x="7721942" y="5535852"/>
            <a:ext cx="769152" cy="219102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336017" y="5393744"/>
            <a:ext cx="219099" cy="189395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/>
              <a:t>F</a:t>
            </a:r>
            <a:endParaRPr lang="he-IL" sz="1200" dirty="0"/>
          </a:p>
        </p:txBody>
      </p:sp>
      <p:cxnSp>
        <p:nvCxnSpPr>
          <p:cNvPr id="12" name="Elbow Connector 11"/>
          <p:cNvCxnSpPr>
            <a:endCxn id="16" idx="1"/>
          </p:cNvCxnSpPr>
          <p:nvPr/>
        </p:nvCxnSpPr>
        <p:spPr>
          <a:xfrm rot="16200000" flipH="1">
            <a:off x="5999732" y="5280430"/>
            <a:ext cx="413890" cy="374684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53007" y="4726801"/>
            <a:ext cx="111194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Addr</a:t>
            </a:r>
            <a:r>
              <a:rPr lang="en-US" sz="1400" dirty="0" smtClean="0"/>
              <a:t> Converter</a:t>
            </a:r>
            <a:endParaRPr lang="he-IL" sz="1400" dirty="0"/>
          </a:p>
        </p:txBody>
      </p:sp>
      <p:cxnSp>
        <p:nvCxnSpPr>
          <p:cNvPr id="15" name="Elbow Connector 14"/>
          <p:cNvCxnSpPr/>
          <p:nvPr/>
        </p:nvCxnSpPr>
        <p:spPr>
          <a:xfrm rot="10800000" flipV="1">
            <a:off x="5619139" y="5833064"/>
            <a:ext cx="799392" cy="3193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94019" y="5413107"/>
            <a:ext cx="1365397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Biliniar</a:t>
            </a:r>
            <a:r>
              <a:rPr lang="en-US" sz="1400" dirty="0" smtClean="0"/>
              <a:t> </a:t>
            </a:r>
            <a:r>
              <a:rPr lang="en-US" sz="1400" dirty="0" err="1" smtClean="0"/>
              <a:t>Interpulation</a:t>
            </a:r>
            <a:endParaRPr lang="he-IL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331444" y="4744046"/>
            <a:ext cx="111194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Addr</a:t>
            </a:r>
            <a:r>
              <a:rPr lang="en-US" sz="1400" dirty="0" smtClean="0"/>
              <a:t> Calculator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024793" y="6306976"/>
            <a:ext cx="949428" cy="27199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20" name="Oval 19"/>
          <p:cNvSpPr/>
          <p:nvPr/>
        </p:nvSpPr>
        <p:spPr>
          <a:xfrm>
            <a:off x="6051507" y="6399914"/>
            <a:ext cx="219099" cy="189395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6</a:t>
            </a:r>
            <a:endParaRPr lang="he-IL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7585731" y="4184123"/>
            <a:ext cx="1558022" cy="44192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Image Manipulation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974221" y="6029977"/>
            <a:ext cx="1558257" cy="464634"/>
            <a:chOff x="6974221" y="6029977"/>
            <a:chExt cx="1558257" cy="464634"/>
          </a:xfrm>
        </p:grpSpPr>
        <p:sp>
          <p:nvSpPr>
            <p:cNvPr id="18" name="TextBox 17"/>
            <p:cNvSpPr txBox="1"/>
            <p:nvPr/>
          </p:nvSpPr>
          <p:spPr>
            <a:xfrm>
              <a:off x="7331444" y="6029977"/>
              <a:ext cx="1201034" cy="27699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err="1" smtClean="0">
                  <a:solidFill>
                    <a:schemeClr val="tx1"/>
                  </a:solidFill>
                </a:rPr>
                <a:t>Param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Reg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1" name="Elbow Connector 20"/>
            <p:cNvCxnSpPr>
              <a:endCxn id="18" idx="2"/>
            </p:cNvCxnSpPr>
            <p:nvPr/>
          </p:nvCxnSpPr>
          <p:spPr>
            <a:xfrm flipV="1">
              <a:off x="6974221" y="6306976"/>
              <a:ext cx="957740" cy="187635"/>
            </a:xfrm>
            <a:prstGeom prst="bentConnector2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912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3812" y="188640"/>
            <a:ext cx="6309360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Data Flow - </a:t>
            </a:r>
            <a:r>
              <a:rPr lang="en-US" dirty="0" err="1" smtClean="0"/>
              <a:t>Ilustration</a:t>
            </a:r>
            <a:endParaRPr lang="he-IL" dirty="0"/>
          </a:p>
        </p:txBody>
      </p:sp>
      <p:cxnSp>
        <p:nvCxnSpPr>
          <p:cNvPr id="119" name="Elbow Connector 133"/>
          <p:cNvCxnSpPr>
            <a:stCxn id="122" idx="0"/>
          </p:cNvCxnSpPr>
          <p:nvPr/>
        </p:nvCxnSpPr>
        <p:spPr>
          <a:xfrm rot="10800000">
            <a:off x="4547616" y="3432155"/>
            <a:ext cx="326474" cy="268547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33"/>
          <p:cNvCxnSpPr/>
          <p:nvPr/>
        </p:nvCxnSpPr>
        <p:spPr>
          <a:xfrm rot="10800000">
            <a:off x="4860033" y="3464567"/>
            <a:ext cx="925781" cy="201876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  <p:grpSp>
        <p:nvGrpSpPr>
          <p:cNvPr id="2" name="Group 1"/>
          <p:cNvGrpSpPr/>
          <p:nvPr/>
        </p:nvGrpSpPr>
        <p:grpSpPr>
          <a:xfrm>
            <a:off x="4874089" y="5329440"/>
            <a:ext cx="3002339" cy="1329925"/>
            <a:chOff x="4874089" y="5329440"/>
            <a:chExt cx="3002339" cy="1329925"/>
          </a:xfrm>
        </p:grpSpPr>
        <p:sp>
          <p:nvSpPr>
            <p:cNvPr id="120" name="Rounded Rectangle 119"/>
            <p:cNvSpPr/>
            <p:nvPr/>
          </p:nvSpPr>
          <p:spPr>
            <a:xfrm>
              <a:off x="5112874" y="5587794"/>
              <a:ext cx="2763554" cy="107157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en-US" dirty="0" smtClean="0">
                  <a:solidFill>
                    <a:prstClr val="white"/>
                  </a:solidFill>
                </a:rPr>
                <a:t>Image Manipulation</a:t>
              </a:r>
              <a:endParaRPr lang="he-IL" dirty="0">
                <a:solidFill>
                  <a:prstClr val="white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799870" y="5329440"/>
              <a:ext cx="78100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dirty="0" smtClean="0">
                  <a:solidFill>
                    <a:prstClr val="white"/>
                  </a:solidFill>
                </a:rPr>
                <a:t>WBS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 rot="16200000">
              <a:off x="4641022" y="5963738"/>
              <a:ext cx="773912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1"/>
              <a:r>
                <a:rPr lang="en-US" sz="1400" b="1" dirty="0" smtClean="0">
                  <a:solidFill>
                    <a:prstClr val="white"/>
                  </a:solidFill>
                </a:rPr>
                <a:t>WBM</a:t>
              </a:r>
              <a:endParaRPr lang="he-IL" sz="14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 descr="H:\image-rotation-technion-ee\Matlab\TOP GUI\bwplut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49" y="1548525"/>
            <a:ext cx="969717" cy="1080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78" y="264296"/>
            <a:ext cx="1246522" cy="310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2" descr="H:\image-rotation-technion-ee\Matlab\TOP GUI\bwplut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93" y="1518883"/>
            <a:ext cx="511452" cy="57009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1665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8.88889E-6 L 0.24305 0.00163 " pathEditMode="relative" ptsTypes="AA">
                                      <p:cBhvr>
                                        <p:cTn id="3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4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6.66667E-6 L -2.77778E-7 0.1426 L 0.17101 0.14422 L 0.17101 0.19075 L -0.08489 0.18311 L -0.1 0.50232 L -0.15937 0.62339 " pathEditMode="relative" ptsTypes="AAAAAAA">
                                      <p:cBhvr>
                                        <p:cTn id="4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37 0.62339 L -0.0816 0.45764 L -0.0816 0.35672 L 0.16146 0.34908 L 0.1684 0.19862 L 0.18472 0.19862 L 0.18368 0.64977 L 0.39167 0.64977 " pathEditMode="relative" ptsTypes="AAAAAAAA">
                                      <p:cBhvr>
                                        <p:cTn id="5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5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167 0.64978 L 0.38472 0.54584 L 0.21962 0.54746 L 0.21493 0.20788 L 0.16146 0.20325 L 0.16615 0.34885 L -0.09896 0.3551 L -0.09201 0.48218 L -0.15833 0.63427 " pathEditMode="relative" ptsTypes="AAAAAAAAA">
                                      <p:cBhvr>
                                        <p:cTn id="6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37 0.62339 L -0.08732 0.47454 L -0.08854 0.34908 L 0.15921 0.34445 L 0.16042 0.17686 L 0.45452 0.17848 L 0.45452 0.33195 L 0.65452 0.34283 L 0.65695 0.51482 L 0.58941 0.52269 L 0.59185 0.64514 L 0.64757 0.64676 " pathEditMode="relative" ptsTypes="AAAAAAAAAAAA">
                                      <p:cBhvr>
                                        <p:cTn id="7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New registers were added to the system in order to hold the user parameters, which are required for image manipulation.</a:t>
            </a:r>
          </a:p>
          <a:p>
            <a:pPr algn="l" rtl="0"/>
            <a:r>
              <a:rPr lang="en-US" dirty="0"/>
              <a:t>Registers addresses </a:t>
            </a:r>
            <a:r>
              <a:rPr lang="en-US" dirty="0" smtClean="0"/>
              <a:t>were </a:t>
            </a:r>
            <a:r>
              <a:rPr lang="en-US" dirty="0"/>
              <a:t>expanded to 5bit addresses (up-to 32 registers)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Registers</a:t>
            </a:r>
            <a:endParaRPr lang="he-I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926055"/>
              </p:ext>
            </p:extLst>
          </p:nvPr>
        </p:nvGraphicFramePr>
        <p:xfrm>
          <a:off x="323528" y="3717032"/>
          <a:ext cx="8568951" cy="1872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4655"/>
                <a:gridCol w="1499726"/>
                <a:gridCol w="1164131"/>
                <a:gridCol w="2016224"/>
                <a:gridCol w="1944215"/>
              </a:tblGrid>
              <a:tr h="275443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Register's name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Address (hex)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Size (bytes)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Purpose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Place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420053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Angle_reg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C-D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Holds rotation </a:t>
                      </a:r>
                      <a:r>
                        <a:rPr lang="en-US" sz="1200" dirty="0" smtClean="0">
                          <a:effectLst/>
                        </a:rPr>
                        <a:t>angle</a:t>
                      </a:r>
                      <a:r>
                        <a:rPr lang="en-US" sz="1200" baseline="0" dirty="0" smtClean="0">
                          <a:effectLst/>
                        </a:rPr>
                        <a:t> (</a:t>
                      </a:r>
                      <a:r>
                        <a:rPr lang="en-US" sz="1200" dirty="0" smtClean="0">
                          <a:effectLst/>
                        </a:rPr>
                        <a:t>degrees)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92237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X_start_reg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E-F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Holds </a:t>
                      </a:r>
                      <a:r>
                        <a:rPr lang="en-US" sz="1200" dirty="0" err="1" smtClean="0">
                          <a:effectLst/>
                        </a:rPr>
                        <a:t>Xstart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92237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Y_start_reg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10-11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Holds Ystart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92237"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zoom_reg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</a:rPr>
                        <a:t>12-13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Holds Zoom Factor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7180" indent="-29718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Img_man_top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0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he-IL" dirty="0" smtClean="0"/>
              <a:t> </a:t>
            </a:r>
            <a:r>
              <a:rPr lang="en-US" dirty="0" smtClean="0"/>
              <a:t>Parameter Registers - Simulation</a:t>
            </a:r>
            <a:endParaRPr lang="he-IL" dirty="0"/>
          </a:p>
        </p:txBody>
      </p:sp>
      <p:grpSp>
        <p:nvGrpSpPr>
          <p:cNvPr id="4" name="Group 3"/>
          <p:cNvGrpSpPr/>
          <p:nvPr/>
        </p:nvGrpSpPr>
        <p:grpSpPr>
          <a:xfrm>
            <a:off x="212726" y="1988840"/>
            <a:ext cx="8712968" cy="2880320"/>
            <a:chOff x="467544" y="4153137"/>
            <a:chExt cx="8136904" cy="2448272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4153137"/>
              <a:ext cx="8136904" cy="2448272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6948264" y="4190104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7" name="Oval 6"/>
            <p:cNvSpPr/>
            <p:nvPr/>
          </p:nvSpPr>
          <p:spPr>
            <a:xfrm>
              <a:off x="7151464" y="4869160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8" name="Oval 7"/>
            <p:cNvSpPr/>
            <p:nvPr/>
          </p:nvSpPr>
          <p:spPr>
            <a:xfrm>
              <a:off x="7354664" y="5589240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9" name="Oval 8"/>
            <p:cNvSpPr/>
            <p:nvPr/>
          </p:nvSpPr>
          <p:spPr>
            <a:xfrm>
              <a:off x="7483561" y="6331534"/>
              <a:ext cx="603885" cy="269875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6555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Flow - Simulation</a:t>
            </a:r>
            <a:endParaRPr lang="he-IL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0" t="1245" r="34830" b="-1245"/>
          <a:stretch/>
        </p:blipFill>
        <p:spPr bwMode="auto">
          <a:xfrm>
            <a:off x="-104379" y="1628800"/>
            <a:ext cx="8671199" cy="16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2" y="3421918"/>
            <a:ext cx="63912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7892752" y="3068960"/>
            <a:ext cx="587804" cy="14401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ounded Rectangle 6"/>
          <p:cNvSpPr/>
          <p:nvPr/>
        </p:nvSpPr>
        <p:spPr>
          <a:xfrm>
            <a:off x="611560" y="2121632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Rx-Path to Memory </a:t>
            </a:r>
            <a:r>
              <a:rPr lang="en-US" dirty="0" err="1" smtClean="0"/>
              <a:t>Mang</a:t>
            </a:r>
            <a:r>
              <a:rPr lang="en-US" dirty="0" smtClean="0"/>
              <a:t>.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539552" y="3645024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Memory </a:t>
            </a:r>
            <a:r>
              <a:rPr lang="en-US" dirty="0" err="1" smtClean="0"/>
              <a:t>Mang</a:t>
            </a:r>
            <a:r>
              <a:rPr lang="en-US" dirty="0" smtClean="0"/>
              <a:t>. To SD-RAM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3995936" y="4180445"/>
            <a:ext cx="1028096" cy="13488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"/>
          <a:stretch/>
        </p:blipFill>
        <p:spPr bwMode="auto">
          <a:xfrm>
            <a:off x="168003" y="5157192"/>
            <a:ext cx="8508454" cy="8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ounded Rectangle 21"/>
          <p:cNvSpPr/>
          <p:nvPr/>
        </p:nvSpPr>
        <p:spPr>
          <a:xfrm>
            <a:off x="7538724" y="5522310"/>
            <a:ext cx="1028096" cy="13488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2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7452460" y="3861048"/>
            <a:ext cx="1223997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Data</a:t>
            </a:r>
            <a:endParaRPr lang="he-IL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740352" y="3212976"/>
            <a:ext cx="216024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1"/>
            <a:endCxn id="17" idx="3"/>
          </p:cNvCxnSpPr>
          <p:nvPr/>
        </p:nvCxnSpPr>
        <p:spPr>
          <a:xfrm flipH="1">
            <a:off x="5024032" y="4149080"/>
            <a:ext cx="2428428" cy="988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892752" y="4437112"/>
            <a:ext cx="63624" cy="10851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95189" y="4996571"/>
            <a:ext cx="20162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VESA Out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4798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Testability &amp; GUI</a:t>
            </a:r>
            <a:endParaRPr lang="he-IL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103843" cy="507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228185" y="2132856"/>
            <a:ext cx="1400496" cy="864096"/>
          </a:xfrm>
          <a:prstGeom prst="roundRect">
            <a:avLst>
              <a:gd name="adj" fmla="val 27414"/>
            </a:avLst>
          </a:prstGeom>
          <a:solidFill>
            <a:schemeClr val="accent3">
              <a:lumMod val="60000"/>
              <a:lumOff val="40000"/>
              <a:alpha val="24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Rectangle 1"/>
          <p:cNvSpPr/>
          <p:nvPr/>
        </p:nvSpPr>
        <p:spPr>
          <a:xfrm>
            <a:off x="6377847" y="1916832"/>
            <a:ext cx="1068985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dirty="0" smtClean="0"/>
              <a:t>Input </a:t>
            </a:r>
            <a:r>
              <a:rPr lang="en-US" sz="1050" dirty="0" err="1" smtClean="0"/>
              <a:t>Param</a:t>
            </a:r>
            <a:r>
              <a:rPr lang="en-US" sz="1050" dirty="0" smtClean="0"/>
              <a:t>.</a:t>
            </a:r>
            <a:endParaRPr lang="he-IL" sz="1050" dirty="0"/>
          </a:p>
        </p:txBody>
      </p:sp>
    </p:spTree>
    <p:extLst>
      <p:ext uri="{BB962C8B-B14F-4D97-AF65-F5344CB8AC3E}">
        <p14:creationId xmlns:p14="http://schemas.microsoft.com/office/powerpoint/2010/main" val="42208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Burn current system (without image manipulation) to FPGA</a:t>
            </a:r>
          </a:p>
          <a:p>
            <a:pPr algn="l" rtl="0"/>
            <a:r>
              <a:rPr lang="en-US" dirty="0" smtClean="0"/>
              <a:t>Create image manipulation block</a:t>
            </a:r>
          </a:p>
          <a:p>
            <a:pPr algn="l" rtl="0"/>
            <a:r>
              <a:rPr lang="en-US" dirty="0" smtClean="0"/>
              <a:t>Test and debugging</a:t>
            </a:r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Missions ahead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180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Intro – Problem, Project’s goals, Algorithm</a:t>
            </a:r>
          </a:p>
          <a:p>
            <a:pPr algn="l" rtl="0"/>
            <a:r>
              <a:rPr lang="en-US" dirty="0" smtClean="0"/>
              <a:t>Previous System – Explained</a:t>
            </a:r>
          </a:p>
          <a:p>
            <a:pPr algn="l" rtl="0"/>
            <a:r>
              <a:rPr lang="en-US" dirty="0" smtClean="0"/>
              <a:t>Degeneration of the system</a:t>
            </a:r>
          </a:p>
          <a:p>
            <a:pPr algn="l" rtl="0"/>
            <a:r>
              <a:rPr lang="en-US" dirty="0" smtClean="0"/>
              <a:t>New Top Architecture – Additions and modifications</a:t>
            </a:r>
          </a:p>
          <a:p>
            <a:pPr algn="l" rtl="0"/>
            <a:r>
              <a:rPr lang="en-US" dirty="0" smtClean="0"/>
              <a:t>Data Flow</a:t>
            </a:r>
          </a:p>
          <a:p>
            <a:pPr algn="l" rtl="0"/>
            <a:r>
              <a:rPr lang="en-US" dirty="0" smtClean="0"/>
              <a:t>Simulations</a:t>
            </a:r>
          </a:p>
          <a:p>
            <a:pPr algn="l" rtl="0"/>
            <a:r>
              <a:rPr lang="en-US" dirty="0" smtClean="0"/>
              <a:t>Missions ahead + Time Table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145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531721"/>
              </p:ext>
            </p:extLst>
          </p:nvPr>
        </p:nvGraphicFramePr>
        <p:xfrm>
          <a:off x="457200" y="1481138"/>
          <a:ext cx="8229600" cy="3606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908404"/>
                <a:gridCol w="2321196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Tasks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Month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Exams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February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VHDL implementation of</a:t>
                      </a:r>
                      <a:r>
                        <a:rPr lang="en-US" baseline="0" dirty="0" smtClean="0"/>
                        <a:t> Image manipulation block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March - April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Final Presentation</a:t>
                      </a:r>
                      <a:r>
                        <a:rPr lang="en-US" baseline="0" dirty="0" smtClean="0"/>
                        <a:t> – Part 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May</a:t>
                      </a:r>
                      <a:endParaRPr lang="he-IL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Simulation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May </a:t>
                      </a:r>
                      <a:r>
                        <a:rPr lang="en-US" dirty="0" smtClean="0"/>
                        <a:t>– June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Synthesis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June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Exam Period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July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Integration and </a:t>
                      </a:r>
                      <a:r>
                        <a:rPr lang="en-US" smtClean="0"/>
                        <a:t>lab testing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August</a:t>
                      </a:r>
                      <a:r>
                        <a:rPr lang="en-US" baseline="0" dirty="0" smtClean="0"/>
                        <a:t> - September</a:t>
                      </a:r>
                      <a:endParaRPr lang="he-IL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Final</a:t>
                      </a:r>
                      <a:r>
                        <a:rPr lang="en-US" baseline="0" dirty="0" smtClean="0"/>
                        <a:t> Presentation + </a:t>
                      </a:r>
                      <a:r>
                        <a:rPr lang="en-US" baseline="0" dirty="0" smtClean="0"/>
                        <a:t>Documentation</a:t>
                      </a:r>
                      <a:endParaRPr lang="he-I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October</a:t>
                      </a:r>
                      <a:endParaRPr lang="he-IL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Table - 2012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86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/>
              <a:t>Many military and civilian application use image manipulation as an integral part of their function 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he-IL" dirty="0"/>
          </a:p>
        </p:txBody>
      </p:sp>
      <p:pic>
        <p:nvPicPr>
          <p:cNvPr id="4" name="Picture 3" descr="Picture1.png"/>
          <p:cNvPicPr/>
          <p:nvPr/>
        </p:nvPicPr>
        <p:blipFill rotWithShape="1">
          <a:blip r:embed="rId3"/>
          <a:srcRect t="15240" r="62293"/>
          <a:stretch/>
        </p:blipFill>
        <p:spPr>
          <a:xfrm>
            <a:off x="533400" y="2819400"/>
            <a:ext cx="4234218" cy="3505200"/>
          </a:xfrm>
          <a:prstGeom prst="rect">
            <a:avLst/>
          </a:prstGeom>
        </p:spPr>
      </p:pic>
      <p:pic>
        <p:nvPicPr>
          <p:cNvPr id="7" name="Picture 6" descr="Picture2.png"/>
          <p:cNvPicPr/>
          <p:nvPr/>
        </p:nvPicPr>
        <p:blipFill rotWithShape="1">
          <a:blip r:embed="rId4"/>
          <a:srcRect l="61722"/>
          <a:stretch/>
        </p:blipFill>
        <p:spPr>
          <a:xfrm>
            <a:off x="152400" y="3124200"/>
            <a:ext cx="4305300" cy="3505200"/>
          </a:xfrm>
          <a:prstGeom prst="rect">
            <a:avLst/>
          </a:prstGeom>
        </p:spPr>
      </p:pic>
      <p:pic>
        <p:nvPicPr>
          <p:cNvPr id="1026" name="Picture 2" descr="C:\Users\D05111\Downloads\Elbit-Helmet-CV-2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4719055" cy="33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2819400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Helmet </a:t>
            </a:r>
            <a:r>
              <a:rPr lang="en-US" dirty="0"/>
              <a:t>mounted displays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3201575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Medical procedures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5029200" y="3570907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Army surveillance gear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320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 rtl="0">
              <a:buNone/>
            </a:pPr>
            <a:r>
              <a:rPr lang="en-US" sz="1400" dirty="0" smtClean="0"/>
              <a:t>Image </a:t>
            </a:r>
            <a:r>
              <a:rPr lang="en-US" sz="1400" dirty="0"/>
              <a:t>Processing </a:t>
            </a:r>
            <a:r>
              <a:rPr lang="en-US" sz="1400" dirty="0" smtClean="0"/>
              <a:t>algorithms such as:</a:t>
            </a:r>
          </a:p>
          <a:p>
            <a:pPr algn="just" rtl="0"/>
            <a:r>
              <a:rPr lang="en-US" sz="1400" dirty="0" smtClean="0"/>
              <a:t>Image Rotation</a:t>
            </a:r>
          </a:p>
          <a:p>
            <a:pPr algn="just" rtl="0"/>
            <a:r>
              <a:rPr lang="en-US" sz="1400" dirty="0" smtClean="0"/>
              <a:t>Zoom</a:t>
            </a:r>
          </a:p>
          <a:p>
            <a:pPr algn="just" rtl="0"/>
            <a:r>
              <a:rPr lang="en-US" sz="1400" dirty="0" smtClean="0"/>
              <a:t>Crop Image</a:t>
            </a:r>
          </a:p>
          <a:p>
            <a:pPr marL="109728" indent="0" algn="just" rtl="0">
              <a:buNone/>
            </a:pPr>
            <a:r>
              <a:rPr lang="en-US" sz="1400" dirty="0"/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which implemented by software are:</a:t>
            </a:r>
          </a:p>
          <a:p>
            <a:pPr algn="just" rtl="0"/>
            <a:r>
              <a:rPr lang="en-US" sz="1400" dirty="0" smtClean="0"/>
              <a:t>Slow </a:t>
            </a:r>
            <a:endParaRPr lang="en-US" sz="1400" dirty="0"/>
          </a:p>
          <a:p>
            <a:pPr algn="just" rtl="0"/>
            <a:r>
              <a:rPr lang="en-US" sz="1400" dirty="0" smtClean="0"/>
              <a:t>Heavy power consumers</a:t>
            </a:r>
            <a:endParaRPr lang="en-US" sz="1400" dirty="0"/>
          </a:p>
          <a:p>
            <a:pPr algn="just" rtl="0"/>
            <a:r>
              <a:rPr lang="en-US" sz="1400" dirty="0" smtClean="0"/>
              <a:t>Large space consumers</a:t>
            </a:r>
            <a:endParaRPr lang="en-US" sz="1400" dirty="0"/>
          </a:p>
          <a:p>
            <a:pPr marL="109728" indent="0" algn="just" rtl="0">
              <a:buNone/>
            </a:pPr>
            <a:endParaRPr lang="he-IL" u="sng" dirty="0" smtClean="0"/>
          </a:p>
          <a:p>
            <a:pPr marL="109728" indent="0" algn="just" rtl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he-IL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Problem</a:t>
            </a:r>
            <a:endParaRPr lang="he-IL" sz="2800" dirty="0"/>
          </a:p>
        </p:txBody>
      </p:sp>
      <p:pic>
        <p:nvPicPr>
          <p:cNvPr id="2050" name="Picture 2" descr="C:\Users\D05111\Downloads\Lena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732" y="1052736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05111\Downloads\lena crop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33710">
            <a:off x="5371806" y="2408242"/>
            <a:ext cx="28194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33400" y="3789040"/>
            <a:ext cx="2670448" cy="108012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dirty="0" smtClean="0"/>
              <a:t>Solution</a:t>
            </a:r>
            <a:endParaRPr lang="he-IL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504600" y="4419285"/>
            <a:ext cx="7435552" cy="204489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l" rtl="0">
              <a:buFont typeface="Wingdings 3"/>
              <a:buNone/>
            </a:pPr>
            <a:endParaRPr lang="en-US" sz="1400" u="sng" dirty="0" smtClean="0"/>
          </a:p>
          <a:p>
            <a:pPr algn="l" rtl="0"/>
            <a:r>
              <a:rPr lang="en-US" sz="1400" dirty="0" smtClean="0"/>
              <a:t>Hardware implementation of the algorithms</a:t>
            </a:r>
          </a:p>
          <a:p>
            <a:pPr marL="109728" indent="0" algn="l" rtl="0">
              <a:buFont typeface="Wingdings 3"/>
              <a:buNone/>
            </a:pPr>
            <a:r>
              <a:rPr lang="en-US" sz="1400" dirty="0"/>
              <a:t> </a:t>
            </a:r>
            <a:r>
              <a:rPr lang="en-US" sz="1400" dirty="0" smtClean="0"/>
              <a:t>   using Board with FPGA and External Memory</a:t>
            </a:r>
            <a:endParaRPr lang="he-IL" sz="1400" dirty="0"/>
          </a:p>
        </p:txBody>
      </p:sp>
      <p:pic>
        <p:nvPicPr>
          <p:cNvPr id="8" name="Picture 4" descr="http://www.johnloomis.org/altera/DE2/de2-dev-boar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95" y="2938450"/>
            <a:ext cx="3810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80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21" dur="9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1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Implement the following algorithms using FPGA:</a:t>
            </a:r>
          </a:p>
          <a:p>
            <a:pPr algn="l" rtl="0"/>
            <a:r>
              <a:rPr lang="en-US" dirty="0" smtClean="0"/>
              <a:t>Full panoramic rotation: 0 to 360 degrees</a:t>
            </a:r>
          </a:p>
          <a:p>
            <a:pPr algn="l" rtl="0"/>
            <a:r>
              <a:rPr lang="en-US" dirty="0" smtClean="0"/>
              <a:t>Support of Zoom function</a:t>
            </a:r>
          </a:p>
          <a:p>
            <a:pPr algn="l" rtl="0"/>
            <a:r>
              <a:rPr lang="en-US" dirty="0" smtClean="0"/>
              <a:t>Support of Crop-Image function</a:t>
            </a:r>
          </a:p>
          <a:p>
            <a:pPr algn="l" rtl="0"/>
            <a:r>
              <a:rPr lang="en-US" dirty="0" smtClean="0"/>
              <a:t>Minimum </a:t>
            </a:r>
            <a:r>
              <a:rPr lang="en-US" dirty="0"/>
              <a:t>i</a:t>
            </a:r>
            <a:r>
              <a:rPr lang="en-US" dirty="0" smtClean="0"/>
              <a:t>mage distortion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Project’s Goals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82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43" y="288532"/>
            <a:ext cx="4713982" cy="3382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78946"/>
            <a:ext cx="4888285" cy="2607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759" y="3801716"/>
            <a:ext cx="3883348" cy="2873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92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1246" y="457200"/>
            <a:ext cx="8252748" cy="708861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 smtClean="0"/>
              <a:t>Top Architecture – Previous System</a:t>
            </a:r>
            <a:endParaRPr lang="he-IL" dirty="0"/>
          </a:p>
        </p:txBody>
      </p:sp>
      <p:sp>
        <p:nvSpPr>
          <p:cNvPr id="4" name="Rounded Rectangle 3"/>
          <p:cNvSpPr/>
          <p:nvPr/>
        </p:nvSpPr>
        <p:spPr>
          <a:xfrm>
            <a:off x="5844032" y="1219200"/>
            <a:ext cx="2946400" cy="1070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512750" y="3485402"/>
            <a:ext cx="3123184" cy="125900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1660144" y="1231817"/>
            <a:ext cx="2592832" cy="9945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367280" y="5877504"/>
            <a:ext cx="1178560" cy="81835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8" name="Picture 7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59850"/>
            <a:ext cx="869254" cy="688410"/>
          </a:xfrm>
          <a:prstGeom prst="rect">
            <a:avLst/>
          </a:prstGeom>
          <a:noFill/>
        </p:spPr>
      </p:pic>
      <p:cxnSp>
        <p:nvCxnSpPr>
          <p:cNvPr id="9" name="Elbow Connector 8"/>
          <p:cNvCxnSpPr>
            <a:endCxn id="6" idx="1"/>
          </p:cNvCxnSpPr>
          <p:nvPr/>
        </p:nvCxnSpPr>
        <p:spPr>
          <a:xfrm flipV="1">
            <a:off x="1070864" y="1729109"/>
            <a:ext cx="589280" cy="572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5136" y="6003403"/>
            <a:ext cx="1001776" cy="6559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SDRAM Controller</a:t>
            </a:r>
            <a:endParaRPr lang="he-IL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2992" y="5669245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3" name="Elbow Connector 12"/>
          <p:cNvCxnSpPr>
            <a:stCxn id="38" idx="2"/>
            <a:endCxn id="11" idx="0"/>
          </p:cNvCxnSpPr>
          <p:nvPr/>
        </p:nvCxnSpPr>
        <p:spPr>
          <a:xfrm rot="16200000" flipH="1">
            <a:off x="2173902" y="4857123"/>
            <a:ext cx="653634" cy="97061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5400000">
            <a:off x="3235842" y="401943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0816" y="2226400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16" name="Elbow Connector 140"/>
          <p:cNvCxnSpPr>
            <a:endCxn id="8" idx="1"/>
          </p:cNvCxnSpPr>
          <p:nvPr/>
        </p:nvCxnSpPr>
        <p:spPr>
          <a:xfrm flipH="1">
            <a:off x="304800" y="1691325"/>
            <a:ext cx="8485632" cy="312731"/>
          </a:xfrm>
          <a:prstGeom prst="bentConnector5">
            <a:avLst>
              <a:gd name="adj1" fmla="val -2222"/>
              <a:gd name="adj2" fmla="val -191753"/>
              <a:gd name="adj3" fmla="val 1030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0847" y="220699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5385013" y="1690287"/>
            <a:ext cx="818351" cy="2538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9" name="Elbow Connector 18"/>
          <p:cNvCxnSpPr>
            <a:stCxn id="18" idx="0"/>
          </p:cNvCxnSpPr>
          <p:nvPr/>
        </p:nvCxnSpPr>
        <p:spPr>
          <a:xfrm rot="10800000" flipV="1">
            <a:off x="4676283" y="1817225"/>
            <a:ext cx="990967" cy="9127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68094" y="3296551"/>
            <a:ext cx="766064" cy="271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133"/>
          <p:cNvCxnSpPr>
            <a:stCxn id="22" idx="0"/>
            <a:endCxn id="50" idx="3"/>
          </p:cNvCxnSpPr>
          <p:nvPr/>
        </p:nvCxnSpPr>
        <p:spPr>
          <a:xfrm rot="16200000" flipV="1">
            <a:off x="5898708" y="2353958"/>
            <a:ext cx="391178" cy="183003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363728" y="2352302"/>
            <a:ext cx="599907" cy="437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700" dirty="0" smtClean="0"/>
              <a:t>Host</a:t>
            </a:r>
          </a:p>
          <a:p>
            <a:pPr algn="ctr" rtl="0"/>
            <a:r>
              <a:rPr lang="en-US" sz="700" dirty="0" smtClean="0"/>
              <a:t>(</a:t>
            </a:r>
            <a:r>
              <a:rPr lang="en-US" sz="700" dirty="0" err="1" smtClean="0"/>
              <a:t>Matlab</a:t>
            </a:r>
            <a:r>
              <a:rPr lang="en-US" sz="700" dirty="0" smtClean="0"/>
              <a:t>)</a:t>
            </a:r>
            <a:endParaRPr lang="he-IL" sz="700" dirty="0"/>
          </a:p>
        </p:txBody>
      </p:sp>
      <p:cxnSp>
        <p:nvCxnSpPr>
          <p:cNvPr id="26" name="Elbow Connector 25"/>
          <p:cNvCxnSpPr>
            <a:stCxn id="21" idx="3"/>
            <a:endCxn id="28" idx="1"/>
          </p:cNvCxnSpPr>
          <p:nvPr/>
        </p:nvCxnSpPr>
        <p:spPr>
          <a:xfrm flipH="1">
            <a:off x="8554276" y="4239375"/>
            <a:ext cx="134488" cy="2026200"/>
          </a:xfrm>
          <a:prstGeom prst="bentConnector5">
            <a:avLst>
              <a:gd name="adj1" fmla="val -169978"/>
              <a:gd name="adj2" fmla="val 56069"/>
              <a:gd name="adj3" fmla="val 26997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181"/>
          <p:cNvGrpSpPr/>
          <p:nvPr/>
        </p:nvGrpSpPr>
        <p:grpSpPr>
          <a:xfrm>
            <a:off x="8377936" y="5499803"/>
            <a:ext cx="766064" cy="1086372"/>
            <a:chOff x="8143900" y="5000636"/>
            <a:chExt cx="928694" cy="1232854"/>
          </a:xfrm>
        </p:grpSpPr>
        <p:pic>
          <p:nvPicPr>
            <p:cNvPr id="28" name="Picture 27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29" name="TextBox 4"/>
            <p:cNvSpPr txBox="1"/>
            <p:nvPr/>
          </p:nvSpPr>
          <p:spPr>
            <a:xfrm>
              <a:off x="8143900" y="5000636"/>
              <a:ext cx="928694" cy="66996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000" dirty="0" smtClean="0"/>
                <a:t>VGA</a:t>
              </a:r>
            </a:p>
            <a:p>
              <a:pPr algn="ctr" rtl="0"/>
              <a:r>
                <a:rPr lang="en-US" sz="1000" dirty="0" smtClean="0"/>
                <a:t> Display</a:t>
              </a:r>
              <a:endParaRPr lang="he-IL" sz="1000" dirty="0"/>
            </a:p>
          </p:txBody>
        </p:sp>
      </p:grpSp>
      <p:pic>
        <p:nvPicPr>
          <p:cNvPr id="30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857224" y="5715016"/>
            <a:ext cx="944550" cy="7291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85720" y="5643578"/>
            <a:ext cx="1002841" cy="5685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000" dirty="0" smtClean="0"/>
              <a:t>IS42S16400 SDRAM</a:t>
            </a:r>
            <a:endParaRPr lang="he-IL" sz="1000" dirty="0"/>
          </a:p>
        </p:txBody>
      </p:sp>
      <p:cxnSp>
        <p:nvCxnSpPr>
          <p:cNvPr id="32" name="Elbow Connector 31"/>
          <p:cNvCxnSpPr>
            <a:stCxn id="7" idx="1"/>
            <a:endCxn id="30" idx="3"/>
          </p:cNvCxnSpPr>
          <p:nvPr/>
        </p:nvCxnSpPr>
        <p:spPr>
          <a:xfrm rot="10800000">
            <a:off x="1801774" y="6079574"/>
            <a:ext cx="565506" cy="2071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133"/>
          <p:cNvCxnSpPr>
            <a:stCxn id="39" idx="0"/>
          </p:cNvCxnSpPr>
          <p:nvPr/>
        </p:nvCxnSpPr>
        <p:spPr>
          <a:xfrm rot="10800000">
            <a:off x="5112874" y="3464566"/>
            <a:ext cx="661470" cy="74333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41"/>
          <p:cNvCxnSpPr>
            <a:stCxn id="17" idx="2"/>
          </p:cNvCxnSpPr>
          <p:nvPr/>
        </p:nvCxnSpPr>
        <p:spPr>
          <a:xfrm rot="16200000" flipH="1">
            <a:off x="3491588" y="2090492"/>
            <a:ext cx="314750" cy="109016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41"/>
          <p:cNvCxnSpPr>
            <a:stCxn id="20" idx="0"/>
          </p:cNvCxnSpPr>
          <p:nvPr/>
        </p:nvCxnSpPr>
        <p:spPr>
          <a:xfrm rot="5400000" flipH="1" flipV="1">
            <a:off x="3092370" y="2194873"/>
            <a:ext cx="260435" cy="19429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41"/>
          <p:cNvCxnSpPr>
            <a:stCxn id="14" idx="0"/>
          </p:cNvCxnSpPr>
          <p:nvPr/>
        </p:nvCxnSpPr>
        <p:spPr>
          <a:xfrm flipV="1">
            <a:off x="3771958" y="3410321"/>
            <a:ext cx="584018" cy="736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41"/>
          <p:cNvCxnSpPr>
            <a:stCxn id="15" idx="2"/>
          </p:cNvCxnSpPr>
          <p:nvPr/>
        </p:nvCxnSpPr>
        <p:spPr>
          <a:xfrm rot="5400000">
            <a:off x="5591227" y="2043279"/>
            <a:ext cx="358292" cy="12669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32382" y="4744403"/>
            <a:ext cx="766064" cy="2712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774344" y="3464566"/>
            <a:ext cx="2914420" cy="1341359"/>
            <a:chOff x="5146802" y="5047929"/>
            <a:chExt cx="2914420" cy="1341359"/>
          </a:xfrm>
        </p:grpSpPr>
        <p:sp>
          <p:nvSpPr>
            <p:cNvPr id="21" name="Rounded Rectangle 20"/>
            <p:cNvSpPr/>
            <p:nvPr/>
          </p:nvSpPr>
          <p:spPr>
            <a:xfrm>
              <a:off x="5350534" y="5256187"/>
              <a:ext cx="2710688" cy="113310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Display</a:t>
              </a:r>
            </a:p>
            <a:p>
              <a:pPr algn="ctr"/>
              <a:r>
                <a:rPr lang="en-US" dirty="0" smtClean="0"/>
                <a:t>Controller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98742" y="5047929"/>
              <a:ext cx="766064" cy="271208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WBS</a:t>
              </a:r>
              <a:endParaRPr lang="he-IL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891515" y="5637375"/>
              <a:ext cx="818351" cy="307777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WBM</a:t>
              </a:r>
              <a:endParaRPr lang="he-IL" sz="12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49995" y="1445104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973" y="1126727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UART</a:t>
            </a:r>
            <a:endParaRPr lang="he-IL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61222" y="6341776"/>
            <a:ext cx="57854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VESA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4810" y="2714620"/>
            <a:ext cx="964468" cy="7175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r>
              <a:rPr lang="en-US" sz="1100" b="1" dirty="0" smtClean="0"/>
              <a:t>Wishbone</a:t>
            </a:r>
          </a:p>
          <a:p>
            <a:r>
              <a:rPr lang="en-US" sz="1100" dirty="0" smtClean="0"/>
              <a:t>INTERCON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3143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529350"/>
            <a:ext cx="8229600" cy="4525963"/>
          </a:xfrm>
        </p:spPr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1. Editing the </a:t>
            </a:r>
            <a:r>
              <a:rPr lang="en-US" dirty="0" err="1" smtClean="0"/>
              <a:t>Matlab</a:t>
            </a:r>
            <a:r>
              <a:rPr lang="en-US" dirty="0" smtClean="0"/>
              <a:t> GUI to support non   compressed image</a:t>
            </a:r>
          </a:p>
          <a:p>
            <a:pPr marL="109728" indent="0" algn="l" rtl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68" y="2187968"/>
            <a:ext cx="733440" cy="433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68" y="2267092"/>
            <a:ext cx="755888" cy="425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99592" y="2607131"/>
            <a:ext cx="2160240" cy="96588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Old </a:t>
            </a:r>
            <a:r>
              <a:rPr lang="en-US" dirty="0" err="1" smtClean="0"/>
              <a:t>Uart</a:t>
            </a:r>
            <a:r>
              <a:rPr lang="en-US" dirty="0" smtClean="0"/>
              <a:t> Message</a:t>
            </a:r>
            <a:endParaRPr lang="he-IL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61424" y="2339129"/>
            <a:ext cx="1872208" cy="1501888"/>
            <a:chOff x="5364088" y="2339129"/>
            <a:chExt cx="1872208" cy="1501888"/>
          </a:xfrm>
        </p:grpSpPr>
        <p:sp>
          <p:nvSpPr>
            <p:cNvPr id="14" name="Right Brace 13"/>
            <p:cNvSpPr/>
            <p:nvPr/>
          </p:nvSpPr>
          <p:spPr>
            <a:xfrm>
              <a:off x="5364088" y="2339129"/>
              <a:ext cx="576064" cy="1501888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28184" y="2852936"/>
              <a:ext cx="1008112" cy="5760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Header</a:t>
              </a:r>
              <a:endParaRPr lang="he-IL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83872" y="5830781"/>
            <a:ext cx="1463393" cy="714725"/>
            <a:chOff x="5268847" y="5830782"/>
            <a:chExt cx="1463393" cy="714725"/>
          </a:xfrm>
        </p:grpSpPr>
        <p:sp>
          <p:nvSpPr>
            <p:cNvPr id="24" name="Right Brace 23"/>
            <p:cNvSpPr/>
            <p:nvPr/>
          </p:nvSpPr>
          <p:spPr>
            <a:xfrm>
              <a:off x="5268847" y="5830782"/>
              <a:ext cx="352725" cy="714725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693573" y="5959620"/>
              <a:ext cx="1038667" cy="45704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Tail</a:t>
              </a:r>
              <a:endParaRPr lang="he-IL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899592" y="2607130"/>
            <a:ext cx="2160240" cy="9658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Uart</a:t>
            </a:r>
            <a:r>
              <a:rPr lang="en-US" dirty="0" smtClean="0"/>
              <a:t> Message</a:t>
            </a:r>
            <a:endParaRPr lang="he-IL" dirty="0"/>
          </a:p>
        </p:txBody>
      </p:sp>
      <p:sp>
        <p:nvSpPr>
          <p:cNvPr id="22" name="Rectangle 21" hidden="1"/>
          <p:cNvSpPr/>
          <p:nvPr/>
        </p:nvSpPr>
        <p:spPr>
          <a:xfrm>
            <a:off x="806381" y="5405806"/>
            <a:ext cx="2223864" cy="7823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Data </a:t>
            </a:r>
            <a:r>
              <a:rPr lang="en-US" dirty="0"/>
              <a:t>:</a:t>
            </a:r>
            <a:r>
              <a:rPr lang="en-US" dirty="0" smtClean="0"/>
              <a:t> Gray level + repetitions</a:t>
            </a:r>
            <a:endParaRPr lang="he-IL" dirty="0"/>
          </a:p>
        </p:txBody>
      </p:sp>
      <p:grpSp>
        <p:nvGrpSpPr>
          <p:cNvPr id="8" name="Group 7"/>
          <p:cNvGrpSpPr/>
          <p:nvPr/>
        </p:nvGrpSpPr>
        <p:grpSpPr>
          <a:xfrm>
            <a:off x="3059832" y="4077072"/>
            <a:ext cx="1543784" cy="1656184"/>
            <a:chOff x="3059832" y="4077072"/>
            <a:chExt cx="1543784" cy="1656184"/>
          </a:xfrm>
        </p:grpSpPr>
        <p:sp>
          <p:nvSpPr>
            <p:cNvPr id="5" name="Rounded Rectangle 4"/>
            <p:cNvSpPr/>
            <p:nvPr/>
          </p:nvSpPr>
          <p:spPr>
            <a:xfrm>
              <a:off x="4355976" y="4077072"/>
              <a:ext cx="247640" cy="165618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16078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59832" y="4396857"/>
              <a:ext cx="108012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Gray Level</a:t>
              </a:r>
              <a:endParaRPr lang="he-IL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16016" y="4077072"/>
            <a:ext cx="1931248" cy="1656184"/>
            <a:chOff x="4716016" y="4077072"/>
            <a:chExt cx="1931248" cy="1656184"/>
          </a:xfrm>
        </p:grpSpPr>
        <p:sp>
          <p:nvSpPr>
            <p:cNvPr id="23" name="Rounded Rectangle 22"/>
            <p:cNvSpPr/>
            <p:nvPr/>
          </p:nvSpPr>
          <p:spPr>
            <a:xfrm>
              <a:off x="4716016" y="4077072"/>
              <a:ext cx="247640" cy="1656184"/>
            </a:xfrm>
            <a:prstGeom prst="roundRect">
              <a:avLst/>
            </a:prstGeom>
            <a:solidFill>
              <a:srgbClr val="FFFF00">
                <a:alpha val="16078"/>
              </a:srgb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92079" y="4437112"/>
              <a:ext cx="135518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Repetition</a:t>
              </a:r>
              <a:endParaRPr lang="he-IL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804248" y="4077072"/>
            <a:ext cx="1872208" cy="1656184"/>
            <a:chOff x="5364088" y="2339129"/>
            <a:chExt cx="1872208" cy="1501888"/>
          </a:xfrm>
        </p:grpSpPr>
        <p:sp>
          <p:nvSpPr>
            <p:cNvPr id="36" name="Right Brace 35"/>
            <p:cNvSpPr/>
            <p:nvPr/>
          </p:nvSpPr>
          <p:spPr>
            <a:xfrm>
              <a:off x="5364088" y="2339129"/>
              <a:ext cx="576064" cy="1501888"/>
            </a:xfrm>
            <a:prstGeom prst="rightBrace">
              <a:avLst>
                <a:gd name="adj1" fmla="val 53307"/>
                <a:gd name="adj2" fmla="val 50000"/>
              </a:avLst>
            </a:prstGeom>
            <a:ln w="28575"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28184" y="2852936"/>
              <a:ext cx="1008112" cy="5760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Data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8881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30" grpId="0" animBg="1"/>
      <p:bldP spid="3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92895" y="3450657"/>
            <a:ext cx="4590068" cy="2729423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l" rtl="0">
              <a:buNone/>
            </a:pPr>
            <a:r>
              <a:rPr lang="en-US" dirty="0" smtClean="0"/>
              <a:t>2. Changes that were made in Display Block</a:t>
            </a:r>
          </a:p>
          <a:p>
            <a:pPr lvl="1" algn="l" rtl="0"/>
            <a:r>
              <a:rPr lang="en-US" dirty="0" smtClean="0"/>
              <a:t>Removal of Runlen Extractor (Decompressor)</a:t>
            </a:r>
          </a:p>
          <a:p>
            <a:pPr lvl="1" algn="l" rtl="0"/>
            <a:r>
              <a:rPr lang="en-US" dirty="0" smtClean="0"/>
              <a:t>Update of Processes in Pixel Manager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Degeneration of the system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902721" y="5226590"/>
            <a:ext cx="1475367" cy="3458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400" dirty="0" smtClean="0"/>
              <a:t>Decompressor</a:t>
            </a:r>
            <a:endParaRPr lang="he-IL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902721" y="4504096"/>
            <a:ext cx="983578" cy="311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FIFO</a:t>
            </a:r>
            <a:endParaRPr lang="he-IL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017385" y="4985759"/>
            <a:ext cx="819648" cy="5879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VESA</a:t>
            </a:r>
          </a:p>
          <a:p>
            <a:pPr algn="ctr"/>
            <a:r>
              <a:rPr lang="en-US" sz="1400" dirty="0" smtClean="0"/>
              <a:t>Ctrl.</a:t>
            </a:r>
            <a:endParaRPr lang="he-IL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7929" y="3583923"/>
            <a:ext cx="1283699" cy="51878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  <a:p>
            <a:pPr algn="ctr"/>
            <a:r>
              <a:rPr lang="en-US" sz="1200" dirty="0" smtClean="0"/>
              <a:t>&amp; Pixels, </a:t>
            </a:r>
            <a:r>
              <a:rPr lang="en-US" sz="1200" dirty="0" err="1" smtClean="0"/>
              <a:t>VSync</a:t>
            </a:r>
            <a:endParaRPr lang="he-IL" sz="1200" dirty="0"/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3701611" y="4935629"/>
            <a:ext cx="411222" cy="245895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20756" y="3540770"/>
            <a:ext cx="1475367" cy="5187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 Pixel Manager</a:t>
            </a:r>
            <a:endParaRPr lang="he-IL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Req</a:t>
            </a:r>
            <a:r>
              <a:rPr lang="en-US" sz="1200" dirty="0" smtClean="0"/>
              <a:t> for Data)</a:t>
            </a:r>
          </a:p>
        </p:txBody>
      </p:sp>
      <p:cxnSp>
        <p:nvCxnSpPr>
          <p:cNvPr id="14" name="Shape 100"/>
          <p:cNvCxnSpPr>
            <a:stCxn id="10" idx="0"/>
            <a:endCxn id="13" idx="3"/>
          </p:cNvCxnSpPr>
          <p:nvPr/>
        </p:nvCxnSpPr>
        <p:spPr>
          <a:xfrm rot="16200000" flipV="1">
            <a:off x="4768869" y="3327419"/>
            <a:ext cx="1185594" cy="2131086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819801" y="4367669"/>
            <a:ext cx="1043603" cy="3531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6" name="Shape 165"/>
          <p:cNvCxnSpPr>
            <a:stCxn id="13" idx="1"/>
          </p:cNvCxnSpPr>
          <p:nvPr/>
        </p:nvCxnSpPr>
        <p:spPr>
          <a:xfrm rot="10800000" flipV="1">
            <a:off x="2492896" y="3800163"/>
            <a:ext cx="327861" cy="302547"/>
          </a:xfrm>
          <a:prstGeom prst="bentConnector3">
            <a:avLst>
              <a:gd name="adj1" fmla="val 29083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Snip Same Side Corner Rectangle 16"/>
          <p:cNvSpPr/>
          <p:nvPr/>
        </p:nvSpPr>
        <p:spPr>
          <a:xfrm rot="5400000">
            <a:off x="5002105" y="4940557"/>
            <a:ext cx="883049" cy="491789"/>
          </a:xfrm>
          <a:prstGeom prst="snip2SameRect">
            <a:avLst>
              <a:gd name="adj1" fmla="val 32828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4542018" y="4102710"/>
            <a:ext cx="1147508" cy="5187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Synthetic </a:t>
            </a:r>
          </a:p>
          <a:p>
            <a:pPr algn="ctr" rtl="0"/>
            <a:r>
              <a:rPr lang="en-US" sz="1200" dirty="0" err="1" smtClean="0"/>
              <a:t>Pic</a:t>
            </a:r>
            <a:r>
              <a:rPr lang="en-US" sz="1200" dirty="0" smtClean="0"/>
              <a:t>. Gen</a:t>
            </a:r>
            <a:endParaRPr lang="he-IL" sz="1200" dirty="0"/>
          </a:p>
        </p:txBody>
      </p:sp>
      <p:cxnSp>
        <p:nvCxnSpPr>
          <p:cNvPr id="19" name="Shape 192"/>
          <p:cNvCxnSpPr>
            <a:stCxn id="18" idx="2"/>
            <a:endCxn id="17" idx="1"/>
          </p:cNvCxnSpPr>
          <p:nvPr/>
        </p:nvCxnSpPr>
        <p:spPr>
          <a:xfrm rot="16200000" flipH="1">
            <a:off x="4874276" y="4862992"/>
            <a:ext cx="564954" cy="81964"/>
          </a:xfrm>
          <a:prstGeom prst="bentConnector4">
            <a:avLst>
              <a:gd name="adj1" fmla="val 28686"/>
              <a:gd name="adj2" fmla="val -220002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25" idx="3"/>
          </p:cNvCxnSpPr>
          <p:nvPr/>
        </p:nvCxnSpPr>
        <p:spPr>
          <a:xfrm flipV="1">
            <a:off x="4214158" y="5387148"/>
            <a:ext cx="983578" cy="55701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3"/>
            <a:endCxn id="10" idx="1"/>
          </p:cNvCxnSpPr>
          <p:nvPr/>
        </p:nvCxnSpPr>
        <p:spPr>
          <a:xfrm>
            <a:off x="5689524" y="5186452"/>
            <a:ext cx="327861" cy="93287"/>
          </a:xfrm>
          <a:prstGeom prst="bentConnector3">
            <a:avLst>
              <a:gd name="adj1" fmla="val 26171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1"/>
          </p:cNvCxnSpPr>
          <p:nvPr/>
        </p:nvCxnSpPr>
        <p:spPr>
          <a:xfrm rot="10800000" flipV="1">
            <a:off x="2492896" y="4659733"/>
            <a:ext cx="409824" cy="85195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38791" y="5788530"/>
            <a:ext cx="1475367" cy="3112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Dual </a:t>
            </a:r>
            <a:r>
              <a:rPr lang="en-US" sz="1200" dirty="0" err="1" smtClean="0"/>
              <a:t>Clk</a:t>
            </a:r>
            <a:r>
              <a:rPr lang="en-US" sz="1200" dirty="0" smtClean="0"/>
              <a:t> FIFO</a:t>
            </a:r>
            <a:endParaRPr lang="he-IL" sz="1200" dirty="0"/>
          </a:p>
        </p:txBody>
      </p:sp>
      <p:cxnSp>
        <p:nvCxnSpPr>
          <p:cNvPr id="26" name="Elbow Connector 25"/>
          <p:cNvCxnSpPr>
            <a:stCxn id="8" idx="2"/>
            <a:endCxn id="25" idx="0"/>
          </p:cNvCxnSpPr>
          <p:nvPr/>
        </p:nvCxnSpPr>
        <p:spPr>
          <a:xfrm rot="5400000">
            <a:off x="3450399" y="5598524"/>
            <a:ext cx="216081" cy="163930"/>
          </a:xfrm>
          <a:prstGeom prst="bentConnector3">
            <a:avLst>
              <a:gd name="adj1" fmla="val 25234"/>
            </a:avLst>
          </a:prstGeom>
          <a:ln w="28575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87954" y="4744927"/>
            <a:ext cx="480403" cy="2766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58439" y="5547699"/>
            <a:ext cx="480404" cy="2766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689526" y="4343540"/>
            <a:ext cx="737683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56550" y="4530713"/>
            <a:ext cx="603631" cy="44961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Hsync</a:t>
            </a:r>
            <a:r>
              <a:rPr lang="en-US" sz="1000" dirty="0" smtClean="0"/>
              <a:t>,</a:t>
            </a:r>
          </a:p>
          <a:p>
            <a:pPr algn="l" rtl="0"/>
            <a:r>
              <a:rPr lang="en-US" sz="1000" dirty="0" err="1" smtClean="0"/>
              <a:t>VSync</a:t>
            </a:r>
            <a:endParaRPr lang="en-US" sz="1000" dirty="0" smtClean="0"/>
          </a:p>
        </p:txBody>
      </p:sp>
      <p:sp>
        <p:nvSpPr>
          <p:cNvPr id="32" name="Rounded Rectangle 31"/>
          <p:cNvSpPr/>
          <p:nvPr/>
        </p:nvSpPr>
        <p:spPr>
          <a:xfrm>
            <a:off x="4869877" y="3059107"/>
            <a:ext cx="2213014" cy="465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3265869" y="3114634"/>
            <a:ext cx="1065543" cy="34585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34" name="Oval 33"/>
          <p:cNvSpPr/>
          <p:nvPr/>
        </p:nvSpPr>
        <p:spPr>
          <a:xfrm>
            <a:off x="3230580" y="2978830"/>
            <a:ext cx="245895" cy="240831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2782305" y="3900330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2864270" y="4622824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Isosceles Triangle 41"/>
          <p:cNvSpPr/>
          <p:nvPr/>
        </p:nvSpPr>
        <p:spPr>
          <a:xfrm rot="5400000">
            <a:off x="2864270" y="5425595"/>
            <a:ext cx="240831" cy="163930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Isosceles Triangle 42"/>
          <p:cNvSpPr/>
          <p:nvPr/>
        </p:nvSpPr>
        <p:spPr>
          <a:xfrm rot="5400000">
            <a:off x="2699496" y="5827825"/>
            <a:ext cx="160554" cy="81965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Isosceles Triangle 43"/>
          <p:cNvSpPr/>
          <p:nvPr/>
        </p:nvSpPr>
        <p:spPr>
          <a:xfrm rot="5400000">
            <a:off x="2699496" y="5988379"/>
            <a:ext cx="160554" cy="81965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5978934" y="5345318"/>
            <a:ext cx="240831" cy="16393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4503567" y="4462270"/>
            <a:ext cx="240831" cy="163930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8" name="Group 47"/>
          <p:cNvGrpSpPr/>
          <p:nvPr/>
        </p:nvGrpSpPr>
        <p:grpSpPr>
          <a:xfrm>
            <a:off x="6181314" y="5788530"/>
            <a:ext cx="819648" cy="380444"/>
            <a:chOff x="6643702" y="2928934"/>
            <a:chExt cx="714380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59" name="Shape 165"/>
          <p:cNvCxnSpPr>
            <a:stCxn id="13" idx="2"/>
          </p:cNvCxnSpPr>
          <p:nvPr/>
        </p:nvCxnSpPr>
        <p:spPr>
          <a:xfrm rot="5400000">
            <a:off x="3172241" y="4117897"/>
            <a:ext cx="444538" cy="32786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Shape 165"/>
          <p:cNvCxnSpPr/>
          <p:nvPr/>
        </p:nvCxnSpPr>
        <p:spPr>
          <a:xfrm rot="5400000">
            <a:off x="2842992" y="5201722"/>
            <a:ext cx="974397" cy="19921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5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xit" presetSubtype="1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9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28" grpId="0"/>
      <p:bldP spid="29" grpId="0"/>
      <p:bldP spid="4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1007</TotalTime>
  <Words>1010</Words>
  <Application>Microsoft Office PowerPoint</Application>
  <PresentationFormat>On-screen Show (4:3)</PresentationFormat>
  <Paragraphs>314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PowerPoint Presentation</vt:lpstr>
      <vt:lpstr>Agenda</vt:lpstr>
      <vt:lpstr>Intro</vt:lpstr>
      <vt:lpstr>Problem</vt:lpstr>
      <vt:lpstr>Project’s Goals</vt:lpstr>
      <vt:lpstr>PowerPoint Presentation</vt:lpstr>
      <vt:lpstr>Top Architecture – Previous System</vt:lpstr>
      <vt:lpstr>Degeneration of the system</vt:lpstr>
      <vt:lpstr>Degeneration of the system</vt:lpstr>
      <vt:lpstr>Degeneration of the system</vt:lpstr>
      <vt:lpstr>Problems during the process</vt:lpstr>
      <vt:lpstr>Top Architecture – New </vt:lpstr>
      <vt:lpstr>Image Manipulation – New Block (Prototype)</vt:lpstr>
      <vt:lpstr>Data Flow - Ilustration</vt:lpstr>
      <vt:lpstr>Parameter Registers</vt:lpstr>
      <vt:lpstr> Parameter Registers - Simulation</vt:lpstr>
      <vt:lpstr>Data Flow - Simulation</vt:lpstr>
      <vt:lpstr>Testability &amp; GUI</vt:lpstr>
      <vt:lpstr>Missions ahead</vt:lpstr>
      <vt:lpstr>Time Table - 2012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urizi</dc:creator>
  <cp:lastModifiedBy>urizi</cp:lastModifiedBy>
  <cp:revision>213</cp:revision>
  <dcterms:created xsi:type="dcterms:W3CDTF">2006-08-16T00:00:00Z</dcterms:created>
  <dcterms:modified xsi:type="dcterms:W3CDTF">2012-01-27T17:24:28Z</dcterms:modified>
</cp:coreProperties>
</file>