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293" r:id="rId14"/>
    <p:sldId id="300" r:id="rId15"/>
    <p:sldId id="287" r:id="rId16"/>
    <p:sldId id="289" r:id="rId17"/>
    <p:sldId id="290" r:id="rId18"/>
    <p:sldId id="281" r:id="rId19"/>
    <p:sldId id="303" r:id="rId20"/>
    <p:sldId id="304" r:id="rId21"/>
    <p:sldId id="308" r:id="rId22"/>
    <p:sldId id="305" r:id="rId23"/>
    <p:sldId id="306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294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0" autoAdjust="0"/>
    <p:restoredTop sz="77633" autoAdjust="0"/>
  </p:normalViewPr>
  <p:slideViewPr>
    <p:cSldViewPr>
      <p:cViewPr>
        <p:scale>
          <a:sx n="100" d="100"/>
          <a:sy n="100" d="100"/>
        </p:scale>
        <p:origin x="-8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י"ז/חשון/תשע"ג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התמונה</a:t>
            </a:r>
            <a:r>
              <a:rPr lang="he-IL" baseline="0" dirty="0" smtClean="0"/>
              <a:t> בזיכרון אמורה לשבת כולה בכתובות רצופות מ1 והלאה, לכן לקחנו את התמונה (מערך דו-</a:t>
            </a:r>
            <a:r>
              <a:rPr lang="he-IL" baseline="0" dirty="0" err="1" smtClean="0"/>
              <a:t>מימדי</a:t>
            </a:r>
            <a:r>
              <a:rPr lang="he-IL" baseline="0" dirty="0" smtClean="0"/>
              <a:t>) והפכנו אותה למערך אחד ארוך – זה בעצם </a:t>
            </a:r>
            <a:r>
              <a:rPr lang="he-IL" baseline="0" dirty="0" err="1" smtClean="0"/>
              <a:t>ממדל</a:t>
            </a:r>
            <a:r>
              <a:rPr lang="he-IL" baseline="0" dirty="0" smtClean="0"/>
              <a:t> לנו את הזיכרון.</a:t>
            </a:r>
          </a:p>
          <a:p>
            <a:r>
              <a:rPr lang="he-IL" baseline="0" dirty="0" smtClean="0"/>
              <a:t>לאחר מכן לקחנו את קובץ הפלט של הקואורדינטות ובנינו על פיו את תמונת הפלט.</a:t>
            </a:r>
          </a:p>
          <a:p>
            <a:r>
              <a:rPr lang="he-IL" baseline="0" dirty="0" smtClean="0"/>
              <a:t>כאשר את הבי-לינאריות ביצענו על ידי המטלב כרגע ע"פ הפרמטרים (משקלי השברים) שבקובץ הטקסט</a:t>
            </a:r>
          </a:p>
          <a:p>
            <a:r>
              <a:rPr lang="he-IL" baseline="0" dirty="0" smtClean="0"/>
              <a:t>התמונה הסופית הינה כפי שהתקבלה במטלב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42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115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המטלב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0347 -0.285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Image Manipulation – New Block (Prototype)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Parameter registers- </a:t>
            </a:r>
            <a:r>
              <a:rPr lang="en-US" sz="2300" dirty="0" smtClean="0"/>
              <a:t>holds </a:t>
            </a:r>
            <a:r>
              <a:rPr lang="en-US" sz="2300" dirty="0"/>
              <a:t>user </a:t>
            </a:r>
            <a:r>
              <a:rPr lang="en-US" sz="2300" dirty="0" smtClean="0"/>
              <a:t>parameters </a:t>
            </a:r>
            <a:r>
              <a:rPr lang="en-US" sz="2300" dirty="0"/>
              <a:t>(</a:t>
            </a:r>
            <a:r>
              <a:rPr lang="en-US" sz="2300" dirty="0" err="1" smtClean="0"/>
              <a:t>angle,zoom,crop</a:t>
            </a:r>
            <a:r>
              <a:rPr lang="en-US" sz="2300" dirty="0" smtClean="0"/>
              <a:t>)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Calculator – Calculates "matrix address" of 4 pixels that are required for </a:t>
            </a:r>
            <a:r>
              <a:rPr lang="en-US" sz="2300" dirty="0" smtClean="0"/>
              <a:t>the </a:t>
            </a:r>
            <a:r>
              <a:rPr lang="en-US" sz="2300" dirty="0"/>
              <a:t>bilinear-interpolation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Converter – Converts a "matrix </a:t>
            </a:r>
            <a:r>
              <a:rPr lang="en-US" sz="2300" dirty="0" smtClean="0"/>
              <a:t>address</a:t>
            </a:r>
            <a:r>
              <a:rPr lang="en-US" sz="2300" dirty="0"/>
              <a:t>" into a 1D SDRAM </a:t>
            </a:r>
            <a:r>
              <a:rPr lang="en-US" sz="2300" dirty="0" smtClean="0"/>
              <a:t>address</a:t>
            </a:r>
          </a:p>
          <a:p>
            <a:pPr algn="l" rtl="0"/>
            <a:r>
              <a:rPr lang="en-US" sz="2300" dirty="0" smtClean="0"/>
              <a:t>Bilinear </a:t>
            </a:r>
            <a:r>
              <a:rPr lang="en-US" sz="2300" dirty="0"/>
              <a:t>Interpolator – Calculates a mean average between 4 </a:t>
            </a:r>
            <a:r>
              <a:rPr lang="en-US" sz="2300" dirty="0" smtClean="0"/>
              <a:t>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Biliniar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055"/>
              </p:ext>
            </p:extLst>
          </p:nvPr>
        </p:nvGraphicFramePr>
        <p:xfrm>
          <a:off x="323528" y="3717032"/>
          <a:ext cx="8568951" cy="1872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55"/>
                <a:gridCol w="1499726"/>
                <a:gridCol w="1164131"/>
                <a:gridCol w="2016224"/>
                <a:gridCol w="1944215"/>
              </a:tblGrid>
              <a:tr h="27544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Address (hex)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005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Holds rotation </a:t>
                      </a:r>
                      <a:r>
                        <a:rPr lang="en-US" sz="1200" dirty="0" smtClean="0">
                          <a:effectLst/>
                        </a:rPr>
                        <a:t>angle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degrees)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E-F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Holds </a:t>
                      </a:r>
                      <a:r>
                        <a:rPr lang="en-US" sz="1200" dirty="0" err="1" smtClean="0">
                          <a:effectLst/>
                        </a:rPr>
                        <a:t>Xstart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Ystart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12-13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Zoom Factor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6377847" y="1916832"/>
            <a:ext cx="106898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Input </a:t>
            </a:r>
            <a:r>
              <a:rPr lang="en-US" sz="1050" dirty="0" err="1" smtClean="0"/>
              <a:t>Param</a:t>
            </a:r>
            <a:r>
              <a:rPr lang="en-US" sz="1050" dirty="0" smtClean="0"/>
              <a:t>.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7443" y="2153101"/>
            <a:ext cx="5270019" cy="288233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Elbow Connector 4"/>
          <p:cNvCxnSpPr>
            <a:stCxn id="24" idx="1"/>
          </p:cNvCxnSpPr>
          <p:nvPr/>
        </p:nvCxnSpPr>
        <p:spPr>
          <a:xfrm rot="10800000" flipV="1">
            <a:off x="2368820" y="2790220"/>
            <a:ext cx="546996" cy="611290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834464" y="3968509"/>
            <a:ext cx="1213845" cy="5075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7" name="Elbow Connector 6"/>
          <p:cNvCxnSpPr>
            <a:endCxn id="8" idx="0"/>
          </p:cNvCxnSpPr>
          <p:nvPr/>
        </p:nvCxnSpPr>
        <p:spPr>
          <a:xfrm rot="10800000" flipV="1">
            <a:off x="1444146" y="2564903"/>
            <a:ext cx="1471675" cy="105044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67443" y="3615349"/>
            <a:ext cx="353404" cy="280119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4809997" y="2725891"/>
            <a:ext cx="746503" cy="659714"/>
          </a:xfrm>
          <a:prstGeom prst="bentConnector3">
            <a:avLst>
              <a:gd name="adj1" fmla="val -1038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2" idx="2"/>
          </p:cNvCxnSpPr>
          <p:nvPr/>
        </p:nvCxnSpPr>
        <p:spPr>
          <a:xfrm rot="5400000">
            <a:off x="3114742" y="2532634"/>
            <a:ext cx="537309" cy="3376480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70451" y="3429000"/>
            <a:ext cx="220236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Biliniar </a:t>
            </a:r>
            <a:r>
              <a:rPr lang="en-US" sz="1400" dirty="0" smtClean="0"/>
              <a:t>Interpolation</a:t>
            </a:r>
          </a:p>
          <a:p>
            <a:pPr algn="ctr" rtl="0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78144" y="3401510"/>
            <a:ext cx="179355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Addr </a:t>
            </a:r>
            <a:r>
              <a:rPr lang="en-US" sz="1400" dirty="0" smtClean="0"/>
              <a:t>Calculator</a:t>
            </a:r>
          </a:p>
          <a:p>
            <a:pPr algn="ctr" rtl="0"/>
            <a:endParaRPr lang="he-I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378430" y="4966035"/>
            <a:ext cx="1531416" cy="40227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Oval 14"/>
          <p:cNvSpPr/>
          <p:nvPr/>
        </p:nvSpPr>
        <p:spPr>
          <a:xfrm>
            <a:off x="2421520" y="5103492"/>
            <a:ext cx="353404" cy="280119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896204" y="1826297"/>
            <a:ext cx="2513071" cy="6536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09846" y="4556349"/>
            <a:ext cx="2513450" cy="687202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8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Image Manip</a:t>
            </a:r>
            <a:r>
              <a:rPr lang="en-US" dirty="0" smtClean="0"/>
              <a:t>ulation- Top Arch.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2915816" y="2420888"/>
            <a:ext cx="1937575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Img_man_manager</a:t>
            </a:r>
          </a:p>
          <a:p>
            <a:pPr algn="ctr" rtl="0"/>
            <a:endParaRPr lang="en-US" sz="1400" dirty="0" smtClean="0"/>
          </a:p>
          <a:p>
            <a:pPr algn="ctr" rtl="0"/>
            <a:endParaRPr lang="he-IL" sz="1400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3671703" y="3647412"/>
            <a:ext cx="298748" cy="168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3" idx="2"/>
          </p:cNvCxnSpPr>
          <p:nvPr/>
        </p:nvCxnSpPr>
        <p:spPr>
          <a:xfrm rot="5400000">
            <a:off x="2019450" y="3600428"/>
            <a:ext cx="431172" cy="1079776"/>
          </a:xfrm>
          <a:prstGeom prst="bentConnector2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7236296" y="3303040"/>
            <a:ext cx="1800200" cy="1350096"/>
            <a:chOff x="7236296" y="2790220"/>
            <a:chExt cx="1800200" cy="1350096"/>
          </a:xfrm>
        </p:grpSpPr>
        <p:sp>
          <p:nvSpPr>
            <p:cNvPr id="87" name="Rectangle 86"/>
            <p:cNvSpPr/>
            <p:nvPr/>
          </p:nvSpPr>
          <p:spPr>
            <a:xfrm>
              <a:off x="7236296" y="2790220"/>
              <a:ext cx="1800200" cy="135009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1" name="Elbow Connector 80"/>
            <p:cNvCxnSpPr/>
            <p:nvPr/>
          </p:nvCxnSpPr>
          <p:spPr>
            <a:xfrm flipV="1">
              <a:off x="8287348" y="3068960"/>
              <a:ext cx="605132" cy="4035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>
              <a:off x="8377708" y="3717032"/>
              <a:ext cx="298748" cy="168514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337372" y="2924944"/>
              <a:ext cx="14831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Control</a:t>
              </a:r>
              <a:endParaRPr lang="he-IL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80312" y="3573016"/>
              <a:ext cx="14831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dirty="0" smtClean="0"/>
                <a:t>Data</a:t>
              </a:r>
              <a:endParaRPr lang="he-I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30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Main Goal  – Calculates "matrix address" of 4 pixels that are required for the </a:t>
            </a:r>
            <a:r>
              <a:rPr lang="en-US" dirty="0" smtClean="0"/>
              <a:t>bilinear-interpolation.</a:t>
            </a:r>
          </a:p>
          <a:p>
            <a:pPr algn="l" rtl="0"/>
            <a:r>
              <a:rPr lang="en-US" dirty="0" smtClean="0"/>
              <a:t>Method - Given a current pixel index in the output image, the unit will calculate the origin addresses of the pixel, by the following formula: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9728" indent="0" algn="l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Inputs: </a:t>
            </a:r>
          </a:p>
          <a:p>
            <a:pPr lvl="1" algn="l" rtl="0"/>
            <a:r>
              <a:rPr lang="en-US" dirty="0" smtClean="0"/>
              <a:t>User parameters (zoom factor, sin/</a:t>
            </a:r>
            <a:r>
              <a:rPr lang="en-US" dirty="0" err="1" smtClean="0"/>
              <a:t>cos</a:t>
            </a:r>
            <a:r>
              <a:rPr lang="en-US" dirty="0" smtClean="0"/>
              <a:t>[angle], crop indexes)</a:t>
            </a:r>
          </a:p>
          <a:p>
            <a:pPr lvl="1" algn="l" rtl="0"/>
            <a:r>
              <a:rPr lang="en-US" dirty="0" smtClean="0"/>
              <a:t>Row/Col index (current calculating coordinate)</a:t>
            </a:r>
          </a:p>
          <a:p>
            <a:pPr algn="l" rtl="0"/>
            <a:r>
              <a:rPr lang="en-US" dirty="0" smtClean="0"/>
              <a:t>Outputs:</a:t>
            </a:r>
          </a:p>
          <a:p>
            <a:pPr lvl="1" algn="l" rtl="0"/>
            <a:r>
              <a:rPr lang="en-US" dirty="0" smtClean="0"/>
              <a:t>TL,TR,BL,BR coordinate address</a:t>
            </a:r>
          </a:p>
          <a:p>
            <a:pPr lvl="1" algn="l" rtl="0"/>
            <a:r>
              <a:rPr lang="en-US" dirty="0" smtClean="0"/>
              <a:t>Delta Row, Delta Col- holds the weight for </a:t>
            </a:r>
            <a:r>
              <a:rPr lang="en-US" dirty="0" err="1" smtClean="0"/>
              <a:t>billinear</a:t>
            </a:r>
            <a:r>
              <a:rPr lang="en-US" dirty="0" smtClean="0"/>
              <a:t> interpolation.</a:t>
            </a:r>
          </a:p>
          <a:p>
            <a:pPr lvl="1" algn="l" rtl="0"/>
            <a:r>
              <a:rPr lang="en-US" dirty="0" smtClean="0"/>
              <a:t>Out of range</a:t>
            </a:r>
          </a:p>
          <a:p>
            <a:pPr lvl="1" algn="l" rtl="0"/>
            <a:r>
              <a:rPr lang="en-US" dirty="0" err="1" smtClean="0"/>
              <a:t>Valid,Finish</a:t>
            </a:r>
            <a:endParaRPr lang="en-US" dirty="0" smtClean="0"/>
          </a:p>
          <a:p>
            <a:pPr marL="393192" lvl="1" indent="0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10112"/>
              </p:ext>
            </p:extLst>
          </p:nvPr>
        </p:nvGraphicFramePr>
        <p:xfrm>
          <a:off x="1115616" y="2708920"/>
          <a:ext cx="619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6197400" imgH="888840" progId="Equation.DSMT4">
                  <p:embed/>
                </p:oleObj>
              </mc:Choice>
              <mc:Fallback>
                <p:oleObj name="Equation" r:id="rId3" imgW="6197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708920"/>
                        <a:ext cx="6197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0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Addr. Calc. – working with fractures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4005064"/>
            <a:ext cx="212423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/>
              <a:t>Zoom=x4</a:t>
            </a:r>
          </a:p>
          <a:p>
            <a:r>
              <a:rPr lang="en-US" sz="1200" dirty="0"/>
              <a:t>Angle =60 deg</a:t>
            </a:r>
          </a:p>
          <a:p>
            <a:r>
              <a:rPr lang="en-US" sz="1200" dirty="0"/>
              <a:t>X Start =30</a:t>
            </a:r>
          </a:p>
          <a:p>
            <a:r>
              <a:rPr lang="en-US" sz="1200" dirty="0"/>
              <a:t>Y Start =29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10733" y="4005064"/>
            <a:ext cx="2915816" cy="1152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200" dirty="0" smtClean="0"/>
              <a:t>Zoom_factor=(1/zoom)*128=32 </a:t>
            </a:r>
            <a:endParaRPr lang="en-US" sz="1200" dirty="0"/>
          </a:p>
          <a:p>
            <a:r>
              <a:rPr lang="en-US" sz="1200" dirty="0"/>
              <a:t>Angle </a:t>
            </a:r>
            <a:r>
              <a:rPr lang="en-US" sz="1200" dirty="0" smtClean="0"/>
              <a:t>=</a:t>
            </a:r>
            <a:r>
              <a:rPr lang="en-US" sz="1200" dirty="0" err="1" smtClean="0"/>
              <a:t>cos</a:t>
            </a:r>
            <a:r>
              <a:rPr lang="en-US" sz="1200" dirty="0" smtClean="0"/>
              <a:t>(60)=0.5*128=64</a:t>
            </a:r>
            <a:br>
              <a:rPr lang="en-US" sz="1200" dirty="0" smtClean="0"/>
            </a:br>
            <a:r>
              <a:rPr lang="en-US" sz="1200" dirty="0" smtClean="0"/>
              <a:t>X/Y Start – remain the Same, no fracture required</a:t>
            </a:r>
            <a:endParaRPr lang="en-US" sz="12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8363272" cy="1814321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800" dirty="0"/>
              <a:t>Requested decimal accuracy – 2 </a:t>
            </a:r>
            <a:r>
              <a:rPr lang="en-US" sz="2800" dirty="0" smtClean="0"/>
              <a:t>digits  </a:t>
            </a:r>
            <a:br>
              <a:rPr lang="en-US" sz="2800" dirty="0" smtClean="0"/>
            </a:br>
            <a:r>
              <a:rPr lang="en-US" sz="2800" dirty="0" smtClean="0"/>
              <a:t>[0-0.99]</a:t>
            </a:r>
          </a:p>
          <a:p>
            <a:pPr algn="l" rtl="0"/>
            <a:r>
              <a:rPr lang="en-US" sz="2800" dirty="0" smtClean="0"/>
              <a:t>in </a:t>
            </a:r>
            <a:r>
              <a:rPr lang="en-US" sz="2800" dirty="0"/>
              <a:t>order to work with </a:t>
            </a:r>
            <a:r>
              <a:rPr lang="en-US" sz="2800" dirty="0" err="1"/>
              <a:t>std_logic_signals</a:t>
            </a:r>
            <a:r>
              <a:rPr lang="en-US" sz="2800" dirty="0"/>
              <a:t>(binary</a:t>
            </a:r>
            <a:r>
              <a:rPr lang="en-US" sz="2800" dirty="0" smtClean="0"/>
              <a:t>) (fixed/float types experience synthesis problems) </a:t>
            </a:r>
          </a:p>
          <a:p>
            <a:pPr algn="l" rtl="0"/>
            <a:r>
              <a:rPr lang="en-US" sz="2800" dirty="0" smtClean="0"/>
              <a:t> </a:t>
            </a:r>
            <a:r>
              <a:rPr lang="en-US" sz="2800" dirty="0"/>
              <a:t>all signals were multiplied by 2^7=128 (2^6=64-&gt; not enough accuracy)</a:t>
            </a:r>
            <a:endParaRPr lang="he-IL" sz="2800" dirty="0"/>
          </a:p>
          <a:p>
            <a:pPr algn="l" rtl="0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541658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Example (user </a:t>
            </a:r>
            <a:r>
              <a:rPr lang="en-US" dirty="0" err="1" smtClean="0"/>
              <a:t>param</a:t>
            </a:r>
            <a:r>
              <a:rPr lang="en-US" dirty="0" smtClean="0"/>
              <a:t>.)</a:t>
            </a:r>
            <a:endParaRPr lang="he-IL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591780" y="4581128"/>
            <a:ext cx="27189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Addr. Calc. </a:t>
            </a:r>
            <a:r>
              <a:rPr lang="en-US" sz="3600" dirty="0" smtClean="0"/>
              <a:t> - Initial implementation</a:t>
            </a:r>
            <a:endParaRPr lang="he-I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94"/>
            <a:ext cx="8375704" cy="465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5661248"/>
            <a:ext cx="8015664" cy="1069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01208"/>
            <a:ext cx="3456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Synthesis Results: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97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sz="3200" dirty="0"/>
              <a:t>Addr. Calc.  - </a:t>
            </a:r>
            <a:r>
              <a:rPr lang="en-US" sz="3200" dirty="0" smtClean="0"/>
              <a:t>Improved implementation</a:t>
            </a:r>
            <a:endParaRPr lang="he-IL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2" y="1223193"/>
            <a:ext cx="8123946" cy="450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5507940"/>
            <a:ext cx="52565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dirty="0" smtClean="0"/>
              <a:t>להוסיף תזמון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76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Addr. Calc.</a:t>
            </a:r>
            <a:r>
              <a:rPr lang="en-US" sz="3600" dirty="0" smtClean="0"/>
              <a:t>– first valid output</a:t>
            </a:r>
            <a:endParaRPr lang="he-IL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02352" cy="342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78070"/>
              </p:ext>
            </p:extLst>
          </p:nvPr>
        </p:nvGraphicFramePr>
        <p:xfrm>
          <a:off x="5746750" y="3273425"/>
          <a:ext cx="1905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190440" imgH="152280" progId="Equation.DSMT4">
                  <p:embed/>
                </p:oleObj>
              </mc:Choice>
              <mc:Fallback>
                <p:oleObj name="Equation" r:id="rId4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6750" y="3273425"/>
                        <a:ext cx="1905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lowchart: Punched Tape 19"/>
          <p:cNvSpPr/>
          <p:nvPr/>
        </p:nvSpPr>
        <p:spPr>
          <a:xfrm>
            <a:off x="4638514" y="2732931"/>
            <a:ext cx="79208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trigger</a:t>
            </a:r>
            <a:endParaRPr lang="he-IL" sz="1050" dirty="0"/>
          </a:p>
        </p:txBody>
      </p:sp>
      <p:sp>
        <p:nvSpPr>
          <p:cNvPr id="23" name="Flowchart: Punched Tape 22"/>
          <p:cNvSpPr/>
          <p:nvPr/>
        </p:nvSpPr>
        <p:spPr>
          <a:xfrm>
            <a:off x="6588224" y="4221088"/>
            <a:ext cx="1008112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4" name="Flowchart: Punched Tape 23"/>
          <p:cNvSpPr/>
          <p:nvPr/>
        </p:nvSpPr>
        <p:spPr>
          <a:xfrm>
            <a:off x="7978527" y="4173835"/>
            <a:ext cx="81986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output</a:t>
            </a:r>
            <a:endParaRPr lang="he-IL" sz="900" dirty="0"/>
          </a:p>
        </p:txBody>
      </p:sp>
      <p:sp>
        <p:nvSpPr>
          <p:cNvPr id="21" name="Rectangle 20"/>
          <p:cNvSpPr/>
          <p:nvPr/>
        </p:nvSpPr>
        <p:spPr>
          <a:xfrm>
            <a:off x="5508104" y="3020963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6372200" y="3005348"/>
            <a:ext cx="216024" cy="3360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88224" y="3356992"/>
            <a:ext cx="1390303" cy="8168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356992"/>
            <a:ext cx="864096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8104" y="4831913"/>
            <a:ext cx="216024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7668344" y="4831913"/>
            <a:ext cx="872480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Rectangle 35"/>
          <p:cNvSpPr/>
          <p:nvPr/>
        </p:nvSpPr>
        <p:spPr>
          <a:xfrm>
            <a:off x="5508104" y="5201850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Initiation time – 12 Cycles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7626870" y="5238834"/>
            <a:ext cx="17227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Throughput – 5 Cycles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121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1" grpId="0" animBg="1"/>
      <p:bldP spid="26" grpId="0" animBg="1"/>
      <p:bldP spid="34" grpId="0" animBg="1"/>
      <p:bldP spid="35" grpId="0" animBg="1"/>
      <p:bldP spid="36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" y="1376363"/>
            <a:ext cx="90297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700" dirty="0"/>
              <a:t>Addr. Calc.</a:t>
            </a:r>
            <a:r>
              <a:rPr lang="en-US" sz="3700" dirty="0" smtClean="0"/>
              <a:t>– mid valid output</a:t>
            </a:r>
            <a:endParaRPr lang="he-IL" sz="37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8336226" y="3032956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output</a:t>
            </a:r>
            <a:endParaRPr lang="he-IL" sz="900" dirty="0"/>
          </a:p>
        </p:txBody>
      </p:sp>
      <p:sp>
        <p:nvSpPr>
          <p:cNvPr id="7" name="Rectangle 6"/>
          <p:cNvSpPr/>
          <p:nvPr/>
        </p:nvSpPr>
        <p:spPr>
          <a:xfrm>
            <a:off x="4404498" y="2852936"/>
            <a:ext cx="299271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876256" y="4887497"/>
            <a:ext cx="1872208" cy="3197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03769" y="3212976"/>
            <a:ext cx="3972687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56376" y="3359526"/>
            <a:ext cx="1039679" cy="12936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" y="1617622"/>
            <a:ext cx="8975994" cy="368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Addr. Calc.</a:t>
            </a:r>
            <a:r>
              <a:rPr lang="en-US" sz="3700" dirty="0" smtClean="0"/>
              <a:t>– end of calc. process</a:t>
            </a:r>
            <a:endParaRPr lang="he-IL" sz="3700" dirty="0"/>
          </a:p>
        </p:txBody>
      </p:sp>
      <p:sp>
        <p:nvSpPr>
          <p:cNvPr id="5" name="Flowchart: Punched Tape 4"/>
          <p:cNvSpPr/>
          <p:nvPr/>
        </p:nvSpPr>
        <p:spPr>
          <a:xfrm>
            <a:off x="8152589" y="4347102"/>
            <a:ext cx="680459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finish</a:t>
            </a:r>
            <a:endParaRPr lang="he-IL" sz="900" dirty="0"/>
          </a:p>
        </p:txBody>
      </p:sp>
      <p:sp>
        <p:nvSpPr>
          <p:cNvPr id="6" name="Rectangle 5"/>
          <p:cNvSpPr/>
          <p:nvPr/>
        </p:nvSpPr>
        <p:spPr>
          <a:xfrm>
            <a:off x="4788024" y="2888940"/>
            <a:ext cx="221643" cy="4680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898846" y="3356992"/>
            <a:ext cx="2913514" cy="12781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7544" y="4635134"/>
            <a:ext cx="2021843" cy="2340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Flowchart: Punched Tape 14"/>
          <p:cNvSpPr/>
          <p:nvPr/>
        </p:nvSpPr>
        <p:spPr>
          <a:xfrm>
            <a:off x="5148064" y="2744924"/>
            <a:ext cx="1512168" cy="288032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New image indexes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39464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dirty="0" smtClean="0"/>
              <a:t>Addr</a:t>
            </a:r>
            <a:r>
              <a:rPr lang="en-US" sz="3600" dirty="0"/>
              <a:t>. Calc</a:t>
            </a:r>
            <a:r>
              <a:rPr lang="en-US" sz="3600" dirty="0" smtClean="0"/>
              <a:t>. – Testing – Test Bench</a:t>
            </a:r>
            <a:endParaRPr lang="he-IL" sz="3600" dirty="0"/>
          </a:p>
        </p:txBody>
      </p:sp>
      <p:sp>
        <p:nvSpPr>
          <p:cNvPr id="4" name="Rectangle 3"/>
          <p:cNvSpPr/>
          <p:nvPr/>
        </p:nvSpPr>
        <p:spPr>
          <a:xfrm>
            <a:off x="395536" y="2034426"/>
            <a:ext cx="1656184" cy="3122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Addr_calc_tb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562775" y="2050053"/>
            <a:ext cx="1944216" cy="312276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98" y="2034426"/>
            <a:ext cx="1524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649291" y="2050053"/>
            <a:ext cx="1656184" cy="31227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Addr_calc</a:t>
            </a:r>
            <a:endParaRPr lang="he-IL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5" y="2276872"/>
            <a:ext cx="12573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60232" y="2092206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Output 1,1</a:t>
            </a:r>
            <a:endParaRPr lang="he-IL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216" y="1628800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Output.txt</a:t>
            </a:r>
            <a:endParaRPr lang="he-IL" dirty="0"/>
          </a:p>
        </p:txBody>
      </p:sp>
      <p:sp>
        <p:nvSpPr>
          <p:cNvPr id="16" name="Oval 15"/>
          <p:cNvSpPr/>
          <p:nvPr/>
        </p:nvSpPr>
        <p:spPr>
          <a:xfrm>
            <a:off x="2159732" y="2417279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4" name="Oval 23"/>
          <p:cNvSpPr/>
          <p:nvPr/>
        </p:nvSpPr>
        <p:spPr>
          <a:xfrm>
            <a:off x="2175384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25" name="Oval 24"/>
          <p:cNvSpPr/>
          <p:nvPr/>
        </p:nvSpPr>
        <p:spPr>
          <a:xfrm>
            <a:off x="2572569" y="3717032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2932609" y="3722551"/>
            <a:ext cx="360040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6660232" y="2339588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1,2</a:t>
            </a:r>
            <a:endParaRPr lang="he-IL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660232" y="2564904"/>
            <a:ext cx="1584176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1,3</a:t>
            </a:r>
            <a:endParaRPr lang="he-IL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60232" y="4442631"/>
            <a:ext cx="18002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Output 600,800</a:t>
            </a:r>
            <a:endParaRPr lang="he-IL" sz="1400" dirty="0"/>
          </a:p>
        </p:txBody>
      </p:sp>
      <p:sp>
        <p:nvSpPr>
          <p:cNvPr id="30" name="Oval 29"/>
          <p:cNvSpPr/>
          <p:nvPr/>
        </p:nvSpPr>
        <p:spPr>
          <a:xfrm>
            <a:off x="2418520" y="2416959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600</a:t>
            </a:r>
            <a:endParaRPr lang="he-IL" sz="600" dirty="0"/>
          </a:p>
        </p:txBody>
      </p:sp>
      <p:sp>
        <p:nvSpPr>
          <p:cNvPr id="31" name="Oval 30"/>
          <p:cNvSpPr/>
          <p:nvPr/>
        </p:nvSpPr>
        <p:spPr>
          <a:xfrm>
            <a:off x="2418520" y="4082591"/>
            <a:ext cx="625152" cy="36004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800</a:t>
            </a:r>
            <a:endParaRPr lang="he-IL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81936" y="2872681"/>
            <a:ext cx="576064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/>
              <a:t>.</a:t>
            </a:r>
            <a:endParaRPr lang="he-IL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14" y="1911499"/>
            <a:ext cx="3581400" cy="25431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1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6" grpId="0" animBg="1"/>
      <p:bldP spid="16" grpId="1" animBg="1"/>
      <p:bldP spid="16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3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7" grpId="0" animBg="1"/>
      <p:bldP spid="1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Addr. Calc. – </a:t>
            </a:r>
            <a:r>
              <a:rPr lang="en-US" sz="4400" dirty="0" smtClean="0"/>
              <a:t>Testing - </a:t>
            </a:r>
            <a:r>
              <a:rPr lang="en-US" sz="4400" dirty="0" err="1" smtClean="0"/>
              <a:t>Matlab</a:t>
            </a:r>
            <a:endParaRPr lang="he-IL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8" y="1501167"/>
            <a:ext cx="2207829" cy="15677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://www.google.co.il/url?source=imglanding&amp;ct=img&amp;q=http://www.3deducators.com/images/IT/MATLAB-1.jpg&amp;sa=X&amp;ei=g8yTUI_ADMvS4QTG_oGQAg&amp;ved=0CAoQ8wc&amp;usg=AFQjCNFKtJRBTA8PqQClkMtZF38FTxaUD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73431"/>
            <a:ext cx="1891672" cy="18916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550357" y="3364621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7" name="Picture 5" descr="P:\image-rotation-technion-ee\Matlab\Address Calc Test\lena1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3" y="3928467"/>
            <a:ext cx="1299587" cy="17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>
          <a:xfrm>
            <a:off x="1187624" y="3364621"/>
            <a:ext cx="504056" cy="424419"/>
          </a:xfrm>
          <a:prstGeom prst="mathPl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Arrow 9"/>
          <p:cNvSpPr/>
          <p:nvPr/>
        </p:nvSpPr>
        <p:spPr>
          <a:xfrm>
            <a:off x="5940152" y="3429000"/>
            <a:ext cx="1080120" cy="2956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52842"/>
            <a:ext cx="2076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411760" y="5373216"/>
            <a:ext cx="1152128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900" dirty="0"/>
              <a:t>Zoom=x4</a:t>
            </a:r>
          </a:p>
          <a:p>
            <a:r>
              <a:rPr lang="en-US" sz="900" dirty="0"/>
              <a:t>Angle =60 deg</a:t>
            </a:r>
          </a:p>
          <a:p>
            <a:r>
              <a:rPr lang="en-US" sz="900" dirty="0"/>
              <a:t>X Start =30</a:t>
            </a:r>
          </a:p>
          <a:p>
            <a:r>
              <a:rPr lang="en-US" sz="900" dirty="0"/>
              <a:t>Y Start =29</a:t>
            </a:r>
          </a:p>
        </p:txBody>
      </p:sp>
    </p:spTree>
    <p:extLst>
      <p:ext uri="{BB962C8B-B14F-4D97-AF65-F5344CB8AC3E}">
        <p14:creationId xmlns:p14="http://schemas.microsoft.com/office/powerpoint/2010/main" val="37415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dirty="0" smtClean="0"/>
              <a:t>Bilinear Interpolator</a:t>
            </a:r>
            <a:endParaRPr lang="he-IL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Main Goal  </a:t>
            </a:r>
            <a:r>
              <a:rPr lang="en-US" sz="2300" dirty="0" smtClean="0"/>
              <a:t>– Calculates </a:t>
            </a:r>
            <a:r>
              <a:rPr lang="en-US" sz="2300" dirty="0"/>
              <a:t>the mean average of 4 given gray-scale values</a:t>
            </a:r>
            <a:r>
              <a:rPr lang="en-US" sz="2300" dirty="0" smtClean="0"/>
              <a:t>.</a:t>
            </a:r>
          </a:p>
          <a:p>
            <a:pPr algn="l" rtl="0"/>
            <a:r>
              <a:rPr lang="en-US" sz="2300" dirty="0" smtClean="0"/>
              <a:t>Formula – </a:t>
            </a:r>
          </a:p>
          <a:p>
            <a:pPr lvl="1" algn="l" rtl="0"/>
            <a:endParaRPr lang="en-US" dirty="0"/>
          </a:p>
          <a:p>
            <a:pPr marL="393192" lvl="1" indent="0" algn="l" rtl="0">
              <a:buNone/>
            </a:pPr>
            <a:endParaRPr lang="en-US" dirty="0"/>
          </a:p>
          <a:p>
            <a:pPr algn="l" rtl="0"/>
            <a:r>
              <a:rPr lang="en-US" sz="2300" dirty="0" smtClean="0"/>
              <a:t>Inputs</a:t>
            </a:r>
          </a:p>
          <a:p>
            <a:pPr lvl="1" algn="l" rtl="0"/>
            <a:r>
              <a:rPr lang="en-US" dirty="0" smtClean="0"/>
              <a:t>4 pixels, 8bit grey scale</a:t>
            </a:r>
          </a:p>
          <a:p>
            <a:pPr lvl="1" algn="l" rtl="0"/>
            <a:r>
              <a:rPr lang="en-US" dirty="0" smtClean="0"/>
              <a:t>Weight fraction (row/col)</a:t>
            </a:r>
          </a:p>
          <a:p>
            <a:pPr algn="l" rtl="0"/>
            <a:r>
              <a:rPr lang="en-US" sz="2300" dirty="0" smtClean="0"/>
              <a:t>Outputs</a:t>
            </a:r>
          </a:p>
          <a:p>
            <a:pPr lvl="1" algn="l" rtl="0"/>
            <a:r>
              <a:rPr lang="en-US" dirty="0" smtClean="0"/>
              <a:t>Result pixel (the mean average of the input)</a:t>
            </a:r>
          </a:p>
          <a:p>
            <a:pPr lvl="1" algn="l" rtl="0"/>
            <a:r>
              <a:rPr lang="en-US" dirty="0" smtClean="0"/>
              <a:t>Valid signal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200" y="2204864"/>
            <a:ext cx="2218055" cy="143002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275287"/>
              </p:ext>
            </p:extLst>
          </p:nvPr>
        </p:nvGraphicFramePr>
        <p:xfrm>
          <a:off x="2483768" y="2199794"/>
          <a:ext cx="357159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3149280" imgH="761760" progId="Equation.DSMT4">
                  <p:embed/>
                </p:oleObj>
              </mc:Choice>
              <mc:Fallback>
                <p:oleObj name="Equation" r:id="rId4" imgW="3149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2199794"/>
                        <a:ext cx="357159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4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0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r>
              <a:rPr lang="en-US" dirty="0" smtClean="0"/>
              <a:t>Test and debugging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31721"/>
              </p:ext>
            </p:extLst>
          </p:nvPr>
        </p:nvGraphicFramePr>
        <p:xfrm>
          <a:off x="457200" y="1481138"/>
          <a:ext cx="8229600" cy="360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08404"/>
                <a:gridCol w="232119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Exams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February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Image manipulation block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March - April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Final Presentation</a:t>
                      </a:r>
                      <a:r>
                        <a:rPr lang="en-US" baseline="0" dirty="0" smtClean="0"/>
                        <a:t> – Part 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</a:t>
                      </a:r>
                      <a:endParaRPr lang="he-IL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May – 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Synthesis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 Period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July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</a:t>
                      </a:r>
                      <a:r>
                        <a:rPr lang="en-US" smtClean="0"/>
                        <a:t>lab testing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August</a:t>
                      </a:r>
                      <a:r>
                        <a:rPr lang="en-US" baseline="0" dirty="0" smtClean="0"/>
                        <a:t> - September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+ Documentation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October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- 2012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1391</TotalTime>
  <Words>1344</Words>
  <Application>Microsoft Office PowerPoint</Application>
  <PresentationFormat>On-screen Show (4:3)</PresentationFormat>
  <Paragraphs>407</Paragraphs>
  <Slides>32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Concourse</vt:lpstr>
      <vt:lpstr>MathType 6.0 Equation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Image Manipulation – New Block (Prototype)</vt:lpstr>
      <vt:lpstr>Data Flow - Ilustration</vt:lpstr>
      <vt:lpstr>Parameter Registers</vt:lpstr>
      <vt:lpstr> Parameter Registers - Simulation</vt:lpstr>
      <vt:lpstr>Data Flow - Simulation</vt:lpstr>
      <vt:lpstr>Testability &amp; GUI</vt:lpstr>
      <vt:lpstr>Image Manipulation- Top Arch.</vt:lpstr>
      <vt:lpstr>Address Calculator</vt:lpstr>
      <vt:lpstr>Addr. Calc. – working with fractures</vt:lpstr>
      <vt:lpstr>Addr. Calc.  - Initial implementation</vt:lpstr>
      <vt:lpstr>Addr. Calc.  - Improved implementation</vt:lpstr>
      <vt:lpstr>Addr. Calc.– first valid output</vt:lpstr>
      <vt:lpstr>Addr. Calc.– mid valid output</vt:lpstr>
      <vt:lpstr>Addr. Calc.– end of calc. process</vt:lpstr>
      <vt:lpstr>Addr. Calc. – Testing – Test Bench</vt:lpstr>
      <vt:lpstr>Addr. Calc. – Testing - Matlab</vt:lpstr>
      <vt:lpstr>Bilinear Interpolator</vt:lpstr>
      <vt:lpstr>PowerPoint Presentation</vt:lpstr>
      <vt:lpstr>Missions ahead</vt:lpstr>
      <vt:lpstr>Time Table - 2012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Ran Mizrahi</cp:lastModifiedBy>
  <cp:revision>246</cp:revision>
  <dcterms:created xsi:type="dcterms:W3CDTF">2006-08-16T00:00:00Z</dcterms:created>
  <dcterms:modified xsi:type="dcterms:W3CDTF">2012-11-02T14:05:46Z</dcterms:modified>
</cp:coreProperties>
</file>