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63" r:id="rId3"/>
    <p:sldId id="295" r:id="rId4"/>
    <p:sldId id="296" r:id="rId5"/>
    <p:sldId id="297" r:id="rId6"/>
    <p:sldId id="298" r:id="rId7"/>
    <p:sldId id="266" r:id="rId8"/>
    <p:sldId id="283" r:id="rId9"/>
    <p:sldId id="285" r:id="rId10"/>
    <p:sldId id="286" r:id="rId11"/>
    <p:sldId id="302" r:id="rId12"/>
    <p:sldId id="284" r:id="rId13"/>
    <p:sldId id="300" r:id="rId14"/>
    <p:sldId id="293" r:id="rId15"/>
    <p:sldId id="287" r:id="rId16"/>
    <p:sldId id="289" r:id="rId17"/>
    <p:sldId id="304" r:id="rId18"/>
    <p:sldId id="305" r:id="rId19"/>
    <p:sldId id="308" r:id="rId20"/>
    <p:sldId id="306" r:id="rId21"/>
    <p:sldId id="307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4" r:id="rId34"/>
    <p:sldId id="320" r:id="rId35"/>
    <p:sldId id="322" r:id="rId36"/>
    <p:sldId id="321" r:id="rId37"/>
    <p:sldId id="323" r:id="rId38"/>
    <p:sldId id="294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0" autoAdjust="0"/>
    <p:restoredTop sz="77278" autoAdjust="0"/>
  </p:normalViewPr>
  <p:slideViewPr>
    <p:cSldViewPr>
      <p:cViewPr varScale="1">
        <p:scale>
          <a:sx n="90" d="100"/>
          <a:sy n="90" d="100"/>
        </p:scale>
        <p:origin x="-23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כ"א/חשון/תשע"ג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לצורך סימולציה של תמונה לא דחוסה בגודל</a:t>
            </a:r>
            <a:r>
              <a:rPr lang="he-IL" baseline="0" dirty="0" smtClean="0"/>
              <a:t> מלא (</a:t>
            </a:r>
            <a:r>
              <a:rPr lang="en-US" baseline="0" dirty="0" smtClean="0"/>
              <a:t>640x480</a:t>
            </a:r>
            <a:r>
              <a:rPr lang="he-IL" baseline="0" smtClean="0"/>
              <a:t> על פי דרישות הפרויקט)</a:t>
            </a:r>
            <a:r>
              <a:rPr lang="he-IL" smtClean="0"/>
              <a:t>, </a:t>
            </a:r>
            <a:r>
              <a:rPr lang="he-IL" dirty="0" smtClean="0"/>
              <a:t>נדרש הרבה זמן</a:t>
            </a:r>
          </a:p>
          <a:p>
            <a:r>
              <a:rPr lang="he-IL" dirty="0" smtClean="0"/>
              <a:t>לכן העדפנו</a:t>
            </a:r>
            <a:r>
              <a:rPr lang="he-IL" baseline="0" dirty="0" smtClean="0"/>
              <a:t> לעבוד על רזולוציות נמוכות. לקח הרבה זמן כדי לגרום למערכת לתמוך ברזולוציות קטנות</a:t>
            </a:r>
          </a:p>
          <a:p>
            <a:r>
              <a:rPr lang="he-IL" baseline="0" dirty="0" smtClean="0"/>
              <a:t>שינוי </a:t>
            </a:r>
            <a:r>
              <a:rPr lang="he-IL" baseline="0" dirty="0" err="1" smtClean="0"/>
              <a:t>ג'נריקים</a:t>
            </a:r>
            <a:r>
              <a:rPr lang="he-IL" baseline="0" dirty="0" smtClean="0"/>
              <a:t>, הרבה </a:t>
            </a:r>
            <a:r>
              <a:rPr lang="he-IL" baseline="0" dirty="0" err="1" smtClean="0"/>
              <a:t>דיבאגים</a:t>
            </a:r>
            <a:r>
              <a:rPr lang="he-IL" baseline="0" dirty="0" smtClean="0"/>
              <a:t> ולמידה של המערכת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תרשים זרימת מידע</a:t>
            </a:r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על</a:t>
            </a:r>
            <a:r>
              <a:rPr lang="he-IL" baseline="0" dirty="0" smtClean="0"/>
              <a:t> מנת לסובב תמונה נדרשים 4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מתמונת המקור.</a:t>
            </a:r>
          </a:p>
          <a:p>
            <a:r>
              <a:rPr lang="he-IL" dirty="0" smtClean="0"/>
              <a:t>כל פיקסל נקרא בנפרד – תחילה מחושבת הכתובת </a:t>
            </a:r>
            <a:r>
              <a:rPr lang="he-IL" dirty="0" err="1" smtClean="0"/>
              <a:t>המטריצית</a:t>
            </a:r>
            <a:r>
              <a:rPr lang="he-IL" dirty="0" smtClean="0"/>
              <a:t> של הפיקסל הדרוש (מתוך הארבעה)</a:t>
            </a:r>
          </a:p>
          <a:p>
            <a:r>
              <a:rPr lang="he-IL" dirty="0" smtClean="0"/>
              <a:t>לאחר מכן  הכתובת מומרת לכתובת </a:t>
            </a:r>
            <a:r>
              <a:rPr lang="en-US" dirty="0" smtClean="0"/>
              <a:t>SDRAM</a:t>
            </a:r>
            <a:r>
              <a:rPr lang="he-IL" dirty="0" smtClean="0"/>
              <a:t> (יכול להיות ששני הרכיבים יאוחדו לרכיב</a:t>
            </a:r>
            <a:r>
              <a:rPr lang="he-IL" baseline="0" dirty="0" smtClean="0"/>
              <a:t> אחד)</a:t>
            </a:r>
          </a:p>
          <a:p>
            <a:r>
              <a:rPr lang="he-IL" baseline="0" dirty="0" smtClean="0"/>
              <a:t>לאחר מכן מתבצעת קריאה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של ערך </a:t>
            </a:r>
            <a:r>
              <a:rPr lang="he-IL" baseline="0" dirty="0" err="1" smtClean="0"/>
              <a:t>הפקסל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חוזר על עצמו 4 פעמים עד אשר יש לנו ארבעה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לביצוע אינטרפולציה בי-לינארית</a:t>
            </a:r>
          </a:p>
          <a:p>
            <a:r>
              <a:rPr lang="he-IL" baseline="0" dirty="0" smtClean="0"/>
              <a:t>מבוצעת אינטרפולציה וערך הפיקסל החדש נכתב לבנק חדש </a:t>
            </a:r>
            <a:r>
              <a:rPr lang="he-IL" baseline="0" dirty="0" err="1" smtClean="0"/>
              <a:t>בזכרון</a:t>
            </a:r>
            <a:r>
              <a:rPr lang="he-IL" baseline="0" dirty="0" smtClean="0"/>
              <a:t> שיכיל את התמונה המסובבת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70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63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כתיבה</a:t>
            </a:r>
            <a:r>
              <a:rPr lang="he-IL" baseline="0" dirty="0" smtClean="0"/>
              <a:t> לרגיסטר של פרמטרי משתמש-</a:t>
            </a:r>
          </a:p>
          <a:p>
            <a:r>
              <a:rPr lang="he-IL" baseline="0" dirty="0" smtClean="0"/>
              <a:t>הרגיסטרים יושבים בטופ של הבלוק</a:t>
            </a:r>
          </a:p>
          <a:p>
            <a:r>
              <a:rPr lang="he-IL" baseline="0" dirty="0" smtClean="0"/>
              <a:t>הכתיבה נעשית מהתוכנה, כלומר ב</a:t>
            </a:r>
            <a:r>
              <a:rPr lang="en-US" baseline="0" dirty="0" smtClean="0"/>
              <a:t>GUI</a:t>
            </a:r>
            <a:r>
              <a:rPr lang="he-IL" baseline="0" dirty="0" smtClean="0"/>
              <a:t> המשתמש מכניס את הפרמטרים שלו, ואז ה</a:t>
            </a:r>
            <a:r>
              <a:rPr lang="en-US" baseline="0" dirty="0" smtClean="0"/>
              <a:t>MATLAB</a:t>
            </a:r>
            <a:r>
              <a:rPr lang="he-IL" baseline="0" dirty="0" smtClean="0"/>
              <a:t> עוטף אותם בחבילה שנשלחת דרך ה</a:t>
            </a:r>
            <a:r>
              <a:rPr lang="en-US" baseline="0" dirty="0" smtClean="0"/>
              <a:t>UART</a:t>
            </a:r>
            <a:r>
              <a:rPr lang="he-IL" baseline="0" dirty="0" smtClean="0"/>
              <a:t> ומפוענחת ב</a:t>
            </a:r>
            <a:r>
              <a:rPr lang="en-US" baseline="0" dirty="0" smtClean="0"/>
              <a:t>RX</a:t>
            </a:r>
            <a:r>
              <a:rPr lang="he-IL" baseline="0" dirty="0" smtClean="0"/>
              <a:t> ומשם מנותבת אל היעד שלה.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19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ניתן</a:t>
            </a:r>
            <a:r>
              <a:rPr lang="he-IL" baseline="0" dirty="0" smtClean="0"/>
              <a:t> לראות שקצב התוצאות הוא בהתאם למספר דרגות ה</a:t>
            </a:r>
            <a:r>
              <a:rPr lang="en-US" baseline="0" dirty="0" smtClean="0"/>
              <a:t>PIPE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465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</a:t>
            </a:r>
            <a:r>
              <a:rPr lang="en-US" dirty="0" smtClean="0"/>
              <a:t>TB</a:t>
            </a:r>
            <a:r>
              <a:rPr lang="he-IL" dirty="0" smtClean="0"/>
              <a:t> מייצר בעזרת</a:t>
            </a:r>
            <a:r>
              <a:rPr lang="he-IL" baseline="0" dirty="0" smtClean="0"/>
              <a:t> לולאה כפולה </a:t>
            </a:r>
            <a:r>
              <a:rPr lang="he-IL" baseline="0" dirty="0" err="1" smtClean="0"/>
              <a:t>אינדקסי</a:t>
            </a:r>
            <a:r>
              <a:rPr lang="he-IL" baseline="0" dirty="0" smtClean="0"/>
              <a:t> כניסה עבור ה</a:t>
            </a:r>
            <a:r>
              <a:rPr lang="en-US" baseline="0" dirty="0" err="1" smtClean="0"/>
              <a:t>addr_calc</a:t>
            </a:r>
            <a:r>
              <a:rPr lang="he-IL" baseline="0" dirty="0" smtClean="0"/>
              <a:t> (כתובות של מטריצה עבור תמונת היציאה)</a:t>
            </a:r>
          </a:p>
          <a:p>
            <a:r>
              <a:rPr lang="he-IL" baseline="0" dirty="0" smtClean="0"/>
              <a:t>הפלט של </a:t>
            </a:r>
            <a:r>
              <a:rPr lang="en-US" baseline="0" dirty="0" err="1" smtClean="0"/>
              <a:t>addr_calc</a:t>
            </a:r>
            <a:r>
              <a:rPr lang="he-IL" baseline="0" dirty="0" smtClean="0"/>
              <a:t> – 4 כתובות </a:t>
            </a:r>
            <a:r>
              <a:rPr lang="en-US" baseline="0" dirty="0" smtClean="0"/>
              <a:t>RAM</a:t>
            </a:r>
            <a:r>
              <a:rPr lang="he-IL" baseline="0" dirty="0" smtClean="0"/>
              <a:t> עבור כל פיקסל בתמונת היעד + 2 משקלים לאינטרפולציה -&gt;נכתב לתוך קובץ הטקסט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8442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התמונה</a:t>
            </a:r>
            <a:r>
              <a:rPr lang="he-IL" baseline="0" dirty="0" smtClean="0"/>
              <a:t> בזיכרון אמורה לשבת כולה בכתובות רצופות מ1 והלאה, לכן לקחנו את התמונה (מערך דו-</a:t>
            </a:r>
            <a:r>
              <a:rPr lang="he-IL" baseline="0" dirty="0" err="1" smtClean="0"/>
              <a:t>מימדי</a:t>
            </a:r>
            <a:r>
              <a:rPr lang="he-IL" baseline="0" dirty="0" smtClean="0"/>
              <a:t>) והפכנו אותה למערך אחד ארוך – זה בעצם </a:t>
            </a:r>
            <a:r>
              <a:rPr lang="he-IL" baseline="0" dirty="0" err="1" smtClean="0"/>
              <a:t>ממדל</a:t>
            </a:r>
            <a:r>
              <a:rPr lang="he-IL" baseline="0" dirty="0" smtClean="0"/>
              <a:t> לנו את הזיכרון.</a:t>
            </a:r>
          </a:p>
          <a:p>
            <a:r>
              <a:rPr lang="he-IL" baseline="0" dirty="0" smtClean="0"/>
              <a:t>לאחר מכן לקחנו את קובץ הפלט של הקואורדינטות ובנינו על פיו את תמונת הפלט.</a:t>
            </a:r>
          </a:p>
          <a:p>
            <a:r>
              <a:rPr lang="he-IL" baseline="0" dirty="0" smtClean="0"/>
              <a:t>כאשר את הבי-לינאריות ביצענו על ידי המטלב כרגע ע"פ הפרמטרים (משקלי השברים) שבקובץ הטקסט</a:t>
            </a:r>
          </a:p>
          <a:p>
            <a:r>
              <a:rPr lang="he-IL" baseline="0" dirty="0" smtClean="0"/>
              <a:t>התמונה הסופית הינה כפי שהתקבלה במטלב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4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40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1151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39</a:t>
            </a:fld>
            <a:endParaRPr lang="he-I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r>
              <a:rPr lang="he-IL" baseline="0" dirty="0" smtClean="0"/>
              <a:t> – ככל הנראה ימומש עבור חזקות של 2 ז"א  2,4,8</a:t>
            </a:r>
          </a:p>
          <a:p>
            <a:r>
              <a:rPr lang="en-US" dirty="0" smtClean="0"/>
              <a:t>Crop</a:t>
            </a:r>
            <a:r>
              <a:rPr lang="he-IL" baseline="0" dirty="0" smtClean="0"/>
              <a:t> – המשתמש יתן קורדיטת עניין שמתארת את הפינה העליונה של התחום עניין </a:t>
            </a:r>
          </a:p>
          <a:p>
            <a:r>
              <a:rPr lang="he-IL" baseline="0" dirty="0" smtClean="0"/>
              <a:t>כרגע כל האלגוריתמים ממומשים בתוך החישוב של הכתובת של פיקסל השערוך,</a:t>
            </a:r>
          </a:p>
          <a:p>
            <a:r>
              <a:rPr lang="he-IL" baseline="0" dirty="0" smtClean="0"/>
              <a:t> אנחנו עדיין צריכים לבדוק אם המימוש החומרתי של הסיפור יבוצע בדיוק באותו האופן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44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השינוי מערכת המטלב דחסה תמונה בקידוד </a:t>
            </a:r>
            <a:r>
              <a:rPr lang="en-US" dirty="0" err="1" smtClean="0"/>
              <a:t>runlength</a:t>
            </a:r>
            <a:endParaRPr lang="en-US" dirty="0" smtClean="0"/>
          </a:p>
          <a:p>
            <a:r>
              <a:rPr lang="he-IL" dirty="0" smtClean="0"/>
              <a:t>לאחר</a:t>
            </a:r>
            <a:r>
              <a:rPr lang="he-IL" baseline="0" dirty="0" smtClean="0"/>
              <a:t> מכן חלקה את החבילה למנות על מנת לשלוח אותה ב</a:t>
            </a:r>
            <a:r>
              <a:rPr lang="en-US" baseline="0" dirty="0" smtClean="0"/>
              <a:t>UART</a:t>
            </a:r>
            <a:endParaRPr lang="he-IL" baseline="0" dirty="0" smtClean="0"/>
          </a:p>
          <a:p>
            <a:r>
              <a:rPr lang="he-IL" baseline="0" dirty="0" smtClean="0"/>
              <a:t>אצלנו במערכת, התמונה אינה עוברת דחיסה, כמו כן נוספה תמיכה של כתיבה פרמטרי משתמש אל הרגיסטרים המתאימים.</a:t>
            </a:r>
          </a:p>
          <a:p>
            <a:r>
              <a:rPr lang="he-IL" baseline="0" dirty="0" smtClean="0"/>
              <a:t>עדכון חישובי ה</a:t>
            </a:r>
            <a:r>
              <a:rPr lang="en-US" baseline="0" dirty="0" smtClean="0"/>
              <a:t>CRC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פיקסל מנג'ר אחראי לקרוא למידע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החיצוני לטובת התצוגה</a:t>
            </a:r>
          </a:p>
          <a:p>
            <a:r>
              <a:rPr lang="he-IL" baseline="0" dirty="0" smtClean="0"/>
              <a:t>עד עשתה הוא ביקש מידע שכלל גוון </a:t>
            </a:r>
            <a:r>
              <a:rPr lang="he-IL" baseline="0" dirty="0" err="1" smtClean="0"/>
              <a:t>אפור+מספר</a:t>
            </a:r>
            <a:r>
              <a:rPr lang="he-IL" baseline="0" dirty="0" smtClean="0"/>
              <a:t> חזרות וכך ספר את מספר </a:t>
            </a:r>
            <a:r>
              <a:rPr lang="he-IL" baseline="0" dirty="0" err="1" smtClean="0"/>
              <a:t>הפיקבלים</a:t>
            </a:r>
            <a:r>
              <a:rPr lang="he-IL" baseline="0" dirty="0" smtClean="0"/>
              <a:t> הדרושים על מנת להרכיב תמונה בצג</a:t>
            </a:r>
          </a:p>
          <a:p>
            <a:r>
              <a:rPr lang="he-IL" baseline="0" dirty="0" smtClean="0"/>
              <a:t>אנחנו עדכנו אותו על מנת שיתמוך ב</a:t>
            </a:r>
            <a:r>
              <a:rPr lang="en-US" baseline="0" dirty="0" smtClean="0"/>
              <a:t>DATA</a:t>
            </a:r>
            <a:r>
              <a:rPr lang="he-IL" baseline="0" dirty="0" smtClean="0"/>
              <a:t> שאינו מכיל מספרי חזרות – עדכוני </a:t>
            </a:r>
            <a:r>
              <a:rPr lang="he-IL" baseline="0" dirty="0" err="1" smtClean="0"/>
              <a:t>קאונטרים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dirty="0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Final Presentation – Part A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12.11.2012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3. Changes in Top Design &amp; Top TB</a:t>
            </a:r>
            <a:endParaRPr lang="en-US" dirty="0"/>
          </a:p>
          <a:p>
            <a:pPr lvl="1" algn="l" rtl="0"/>
            <a:r>
              <a:rPr lang="en-US" dirty="0" smtClean="0"/>
              <a:t>Changes to support different image resolutions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4846681" y="3233122"/>
            <a:ext cx="2003665" cy="5542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TX Path</a:t>
            </a:r>
            <a:endParaRPr lang="he-IL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1221204" y="4406892"/>
            <a:ext cx="2123885" cy="652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Management</a:t>
            </a:r>
            <a:endParaRPr lang="he-IL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01476" y="3239657"/>
            <a:ext cx="1763226" cy="515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RX Path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683568" y="2852936"/>
            <a:ext cx="6552728" cy="324035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58" name="Picture 5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90" y="3461355"/>
            <a:ext cx="591126" cy="356559"/>
          </a:xfrm>
          <a:prstGeom prst="rect">
            <a:avLst/>
          </a:prstGeom>
          <a:noFill/>
        </p:spPr>
      </p:pic>
      <p:cxnSp>
        <p:nvCxnSpPr>
          <p:cNvPr id="59" name="Elbow Connector 58"/>
          <p:cNvCxnSpPr>
            <a:endCxn id="56" idx="1"/>
          </p:cNvCxnSpPr>
          <p:nvPr/>
        </p:nvCxnSpPr>
        <p:spPr>
          <a:xfrm flipV="1">
            <a:off x="1600743" y="3497227"/>
            <a:ext cx="400733" cy="2967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2502" y="5711081"/>
            <a:ext cx="681246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SDRAM Controller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0406" y="5569820"/>
            <a:ext cx="440806" cy="1846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WBS</a:t>
            </a:r>
            <a:endParaRPr lang="he-IL" sz="600" dirty="0"/>
          </a:p>
        </p:txBody>
      </p:sp>
      <p:cxnSp>
        <p:nvCxnSpPr>
          <p:cNvPr id="62" name="Elbow Connector 61"/>
          <p:cNvCxnSpPr>
            <a:stCxn id="84" idx="2"/>
            <a:endCxn id="61" idx="0"/>
          </p:cNvCxnSpPr>
          <p:nvPr/>
        </p:nvCxnSpPr>
        <p:spPr>
          <a:xfrm rot="16200000" flipH="1">
            <a:off x="2454634" y="5093646"/>
            <a:ext cx="264612" cy="68773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139335" y="4633825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900" dirty="0" smtClean="0"/>
              <a:t>WBS</a:t>
            </a:r>
            <a:endParaRPr lang="he-IL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6900" y="3754798"/>
            <a:ext cx="520953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WBM</a:t>
            </a:r>
            <a:endParaRPr lang="he-IL" sz="1050" dirty="0"/>
          </a:p>
        </p:txBody>
      </p:sp>
      <p:cxnSp>
        <p:nvCxnSpPr>
          <p:cNvPr id="65" name="Elbow Connector 140"/>
          <p:cNvCxnSpPr/>
          <p:nvPr/>
        </p:nvCxnSpPr>
        <p:spPr>
          <a:xfrm flipH="1">
            <a:off x="1035013" y="3364553"/>
            <a:ext cx="5770557" cy="16197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2795" y="3744746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600854" y="3427452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WBS</a:t>
            </a:r>
            <a:endParaRPr lang="he-IL" sz="900" dirty="0"/>
          </a:p>
        </p:txBody>
      </p:sp>
      <p:cxnSp>
        <p:nvCxnSpPr>
          <p:cNvPr id="68" name="Elbow Connector 67"/>
          <p:cNvCxnSpPr>
            <a:stCxn id="67" idx="0"/>
            <a:endCxn id="92" idx="0"/>
          </p:cNvCxnSpPr>
          <p:nvPr/>
        </p:nvCxnSpPr>
        <p:spPr>
          <a:xfrm rot="10800000" flipV="1">
            <a:off x="4050699" y="3542867"/>
            <a:ext cx="646671" cy="3990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40999" y="4257746"/>
            <a:ext cx="52095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70" name="Elbow Connector 133"/>
          <p:cNvCxnSpPr/>
          <p:nvPr/>
        </p:nvCxnSpPr>
        <p:spPr>
          <a:xfrm rot="10800000">
            <a:off x="4355978" y="4243294"/>
            <a:ext cx="1058081" cy="163599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71600" y="3820008"/>
            <a:ext cx="5562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72" name="Elbow Connector 71"/>
          <p:cNvCxnSpPr>
            <a:stCxn id="86" idx="3"/>
            <a:endCxn id="74" idx="1"/>
          </p:cNvCxnSpPr>
          <p:nvPr/>
        </p:nvCxnSpPr>
        <p:spPr>
          <a:xfrm flipH="1">
            <a:off x="6689751" y="4797410"/>
            <a:ext cx="91457" cy="1049462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 w="190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3" name="Group 181"/>
          <p:cNvGrpSpPr/>
          <p:nvPr/>
        </p:nvGrpSpPr>
        <p:grpSpPr>
          <a:xfrm>
            <a:off x="6689751" y="5496616"/>
            <a:ext cx="520953" cy="516309"/>
            <a:chOff x="8357676" y="5102241"/>
            <a:chExt cx="928694" cy="1131249"/>
          </a:xfrm>
        </p:grpSpPr>
        <p:pic>
          <p:nvPicPr>
            <p:cNvPr id="74" name="Picture 73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5" name="TextBox 4"/>
            <p:cNvSpPr txBox="1"/>
            <p:nvPr/>
          </p:nvSpPr>
          <p:spPr>
            <a:xfrm>
              <a:off x="8357676" y="5102241"/>
              <a:ext cx="928694" cy="11126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</a:t>
              </a:r>
              <a:r>
                <a:rPr lang="en-US" sz="700" dirty="0" smtClean="0"/>
                <a:t>Display</a:t>
              </a:r>
              <a:endParaRPr lang="he-IL" sz="1000" dirty="0"/>
            </a:p>
          </p:txBody>
        </p:sp>
      </p:grpSp>
      <p:pic>
        <p:nvPicPr>
          <p:cNvPr id="7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1455459" y="5561712"/>
            <a:ext cx="642330" cy="3776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66815" y="5524711"/>
            <a:ext cx="681970" cy="294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78" name="Elbow Connector 77"/>
          <p:cNvCxnSpPr>
            <a:stCxn id="60" idx="1"/>
            <a:endCxn id="76" idx="3"/>
          </p:cNvCxnSpPr>
          <p:nvPr/>
        </p:nvCxnSpPr>
        <p:spPr>
          <a:xfrm rot="10800000">
            <a:off x="2097790" y="5750534"/>
            <a:ext cx="464713" cy="12982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133"/>
          <p:cNvCxnSpPr>
            <a:stCxn id="88" idx="0"/>
          </p:cNvCxnSpPr>
          <p:nvPr/>
        </p:nvCxnSpPr>
        <p:spPr>
          <a:xfrm rot="10800000">
            <a:off x="4355977" y="4313609"/>
            <a:ext cx="440243" cy="46749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41"/>
          <p:cNvCxnSpPr/>
          <p:nvPr/>
        </p:nvCxnSpPr>
        <p:spPr>
          <a:xfrm>
            <a:off x="3243748" y="3885603"/>
            <a:ext cx="480880" cy="16263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1"/>
          <p:cNvCxnSpPr>
            <a:stCxn id="69" idx="0"/>
            <a:endCxn id="92" idx="1"/>
          </p:cNvCxnSpPr>
          <p:nvPr/>
        </p:nvCxnSpPr>
        <p:spPr>
          <a:xfrm rot="5400000" flipH="1" flipV="1">
            <a:off x="2797138" y="3332124"/>
            <a:ext cx="129961" cy="172128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41"/>
          <p:cNvCxnSpPr>
            <a:stCxn id="63" idx="0"/>
          </p:cNvCxnSpPr>
          <p:nvPr/>
        </p:nvCxnSpPr>
        <p:spPr>
          <a:xfrm flipV="1">
            <a:off x="3466682" y="4313607"/>
            <a:ext cx="368064" cy="43563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1"/>
          <p:cNvCxnSpPr/>
          <p:nvPr/>
        </p:nvCxnSpPr>
        <p:spPr>
          <a:xfrm rot="10800000" flipV="1">
            <a:off x="4365804" y="3941962"/>
            <a:ext cx="601097" cy="13888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2597" y="5058987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4796219" y="4312401"/>
            <a:ext cx="1984989" cy="778451"/>
            <a:chOff x="5142286" y="4886331"/>
            <a:chExt cx="2918936" cy="1502957"/>
          </a:xfrm>
        </p:grpSpPr>
        <p:sp>
          <p:nvSpPr>
            <p:cNvPr id="86" name="Rounded Rectangle 85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Display</a:t>
              </a:r>
            </a:p>
            <a:p>
              <a:pPr algn="ctr"/>
              <a:r>
                <a:rPr lang="en-US" sz="1600" dirty="0" smtClean="0"/>
                <a:t>Controller</a:t>
              </a:r>
              <a:endParaRPr lang="he-IL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50821" y="4886331"/>
              <a:ext cx="766064" cy="475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891516" y="5632857"/>
              <a:ext cx="818351" cy="31681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/>
                <a:t>WBM</a:t>
              </a:r>
              <a:endParaRPr lang="he-IL" sz="1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55459" y="3248990"/>
            <a:ext cx="52452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54455" y="5886340"/>
            <a:ext cx="505114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" dirty="0" smtClean="0"/>
              <a:t>VESA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2760" y="3941963"/>
            <a:ext cx="655875" cy="3716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800" b="1" dirty="0" smtClean="0"/>
              <a:t>Wishbone</a:t>
            </a:r>
          </a:p>
          <a:p>
            <a:r>
              <a:rPr lang="en-US" sz="800" dirty="0" smtClean="0"/>
              <a:t>INTERCON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765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 algn="l" rtl="0">
              <a:buAutoNum type="arabicPeriod"/>
            </a:pPr>
            <a:r>
              <a:rPr lang="en-US" dirty="0" smtClean="0"/>
              <a:t>Making the system support low resolutions: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Debugging the current system in order to learn the data flow, components, processes.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Changing generics in code</a:t>
            </a:r>
          </a:p>
          <a:p>
            <a:pPr marL="624078" indent="-514350" algn="l" rtl="0">
              <a:buAutoNum type="arabicPeriod"/>
            </a:pPr>
            <a:r>
              <a:rPr lang="en-US" dirty="0" smtClean="0"/>
              <a:t>Making the system support non compressed image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Removal unnecessary components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matlab</a:t>
            </a:r>
            <a:r>
              <a:rPr lang="en-US" dirty="0" smtClean="0"/>
              <a:t> output. </a:t>
            </a:r>
            <a:endParaRPr lang="en-US" dirty="0"/>
          </a:p>
          <a:p>
            <a:pPr marL="109728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0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New 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>
            <a:stCxn id="121" idx="1"/>
          </p:cNvCxnSpPr>
          <p:nvPr/>
        </p:nvCxnSpPr>
        <p:spPr>
          <a:xfrm rot="10800000">
            <a:off x="4860034" y="3410321"/>
            <a:ext cx="939837" cy="20730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3812" y="18864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Data Flow - </a:t>
            </a:r>
            <a:r>
              <a:rPr lang="en-US" dirty="0" err="1" smtClean="0"/>
              <a:t>Ilustration</a:t>
            </a:r>
            <a:endParaRPr lang="he-IL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/>
          <p:nvPr/>
        </p:nvCxnSpPr>
        <p:spPr>
          <a:xfrm rot="10800000">
            <a:off x="4860033" y="3464567"/>
            <a:ext cx="925781" cy="2018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2" name="Group 1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9" y="1548525"/>
            <a:ext cx="969717" cy="1080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8" y="264296"/>
            <a:ext cx="1246522" cy="310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93" y="1518883"/>
            <a:ext cx="511452" cy="5700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1665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88889E-6 L 0.24305 0.00163 " pathEditMode="relative" ptsTypes="AA">
                                      <p:cBhvr>
                                        <p:cTn id="3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66667E-6 L -2.77778E-7 0.1426 L 0.17101 0.14422 L 0.17101 0.19075 L -0.08489 0.18311 L -0.1 0.50232 L -0.15937 0.62339 " pathEditMode="relative" ptsTypes="AAAAAAA">
                                      <p:cBhvr>
                                        <p:cTn id="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16 0.45764 L -0.0816 0.35672 L 0.16146 0.34908 L 0.1684 0.19862 L 0.18472 0.19862 L 0.18368 0.64977 L 0.39167 0.64977 " pathEditMode="relative" ptsTypes="AAAAAAAA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0.64978 L 0.38472 0.54584 L 0.21962 0.54746 L 0.21493 0.20788 L 0.16146 0.20325 L 0.16615 0.34885 L -0.09896 0.3551 L -0.09201 0.48218 L -0.15833 0.63427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732 0.47454 L -0.08854 0.34908 L 0.15921 0.34445 L 0.16042 0.17686 L 0.45452 0.17848 L 0.45452 0.33195 L 0.65452 0.34283 L 0.65695 0.51482 L 0.58941 0.52269 L 0.59185 0.64514 L 0.64757 0.64676 " pathEditMode="relative" ptsTypes="AAAAAAAAAA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7.17095E-6 L -0.20954 -0.28893 " pathEditMode="relative" ptsTypes="AA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Image Manipulation – New Block 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657" y="1410364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Parameter registers- </a:t>
            </a:r>
            <a:r>
              <a:rPr lang="en-US" sz="2000" dirty="0" smtClean="0"/>
              <a:t>holds </a:t>
            </a:r>
            <a:r>
              <a:rPr lang="en-US" sz="2000" dirty="0"/>
              <a:t>user </a:t>
            </a:r>
            <a:r>
              <a:rPr lang="en-US" sz="2000" dirty="0" smtClean="0"/>
              <a:t>parameters </a:t>
            </a:r>
            <a:r>
              <a:rPr lang="en-US" sz="2000" dirty="0"/>
              <a:t>(</a:t>
            </a:r>
            <a:r>
              <a:rPr lang="en-US" sz="2000" dirty="0" err="1" smtClean="0"/>
              <a:t>angle,zoom,crop</a:t>
            </a:r>
            <a:r>
              <a:rPr lang="en-US" sz="2000" dirty="0" smtClean="0"/>
              <a:t>)</a:t>
            </a:r>
          </a:p>
          <a:p>
            <a:pPr algn="l" rtl="0"/>
            <a:r>
              <a:rPr lang="en-US" sz="2000" dirty="0" smtClean="0"/>
              <a:t>Address </a:t>
            </a:r>
            <a:r>
              <a:rPr lang="en-US" sz="2000" dirty="0"/>
              <a:t>Calculator – Calculates "matrix address" of 4 pixels that are required for </a:t>
            </a:r>
            <a:r>
              <a:rPr lang="en-US" sz="2000" dirty="0" smtClean="0"/>
              <a:t>the bilinear-interpolation and converts the </a:t>
            </a:r>
            <a:r>
              <a:rPr lang="en-US" sz="2000" dirty="0"/>
              <a:t>"matrix </a:t>
            </a:r>
            <a:r>
              <a:rPr lang="en-US" sz="2000" dirty="0" smtClean="0"/>
              <a:t>address</a:t>
            </a:r>
            <a:r>
              <a:rPr lang="en-US" sz="2000" dirty="0"/>
              <a:t>" into a 1D SDRAM </a:t>
            </a:r>
            <a:r>
              <a:rPr lang="en-US" sz="2000" dirty="0" smtClean="0"/>
              <a:t>address</a:t>
            </a:r>
          </a:p>
          <a:p>
            <a:pPr algn="l" rtl="0"/>
            <a:r>
              <a:rPr lang="en-US" sz="2000" dirty="0" smtClean="0"/>
              <a:t>Bilinear </a:t>
            </a:r>
            <a:r>
              <a:rPr lang="en-US" sz="2000" dirty="0"/>
              <a:t>Interpolator – Calculates a mean average between 4 </a:t>
            </a:r>
            <a:r>
              <a:rPr lang="en-US" sz="2000" dirty="0" smtClean="0"/>
              <a:t>pixels</a:t>
            </a:r>
          </a:p>
          <a:p>
            <a:pPr algn="l" rtl="0"/>
            <a:r>
              <a:rPr lang="en-US" sz="2000" dirty="0" smtClean="0"/>
              <a:t>Image Manipulation Manger – Controller for the block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02014" y="4365104"/>
            <a:ext cx="5765747" cy="2376264"/>
            <a:chOff x="2902014" y="4365104"/>
            <a:chExt cx="5765747" cy="2376264"/>
          </a:xfrm>
        </p:grpSpPr>
        <p:sp>
          <p:nvSpPr>
            <p:cNvPr id="22" name="Rectangle 21"/>
            <p:cNvSpPr/>
            <p:nvPr/>
          </p:nvSpPr>
          <p:spPr>
            <a:xfrm>
              <a:off x="2975983" y="4583407"/>
              <a:ext cx="4883849" cy="1925382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3" name="Elbow Connector 22"/>
            <p:cNvCxnSpPr>
              <a:stCxn id="38" idx="1"/>
              <a:endCxn id="31" idx="0"/>
            </p:cNvCxnSpPr>
            <p:nvPr/>
          </p:nvCxnSpPr>
          <p:spPr>
            <a:xfrm rot="10800000" flipV="1">
              <a:off x="4373001" y="4993121"/>
              <a:ext cx="130568" cy="424216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6200000">
              <a:off x="2731760" y="5730433"/>
              <a:ext cx="810841" cy="47033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400" dirty="0"/>
            </a:p>
          </p:txBody>
        </p:sp>
        <p:cxnSp>
          <p:nvCxnSpPr>
            <p:cNvPr id="25" name="Elbow Connector 24"/>
            <p:cNvCxnSpPr>
              <a:endCxn id="26" idx="0"/>
            </p:cNvCxnSpPr>
            <p:nvPr/>
          </p:nvCxnSpPr>
          <p:spPr>
            <a:xfrm rot="10800000" flipV="1">
              <a:off x="3139738" y="4858488"/>
              <a:ext cx="1363835" cy="701691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2975983" y="5560180"/>
              <a:ext cx="327508" cy="187118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1200" dirty="0"/>
                <a:t>F</a:t>
              </a:r>
              <a:endParaRPr lang="he-IL" sz="1200" dirty="0"/>
            </a:p>
          </p:txBody>
        </p:sp>
        <p:cxnSp>
          <p:nvCxnSpPr>
            <p:cNvPr id="27" name="Elbow Connector 26"/>
            <p:cNvCxnSpPr/>
            <p:nvPr/>
          </p:nvCxnSpPr>
          <p:spPr>
            <a:xfrm rot="16200000" flipH="1">
              <a:off x="6355521" y="4880684"/>
              <a:ext cx="498659" cy="611372"/>
            </a:xfrm>
            <a:prstGeom prst="bentConnector3">
              <a:avLst>
                <a:gd name="adj1" fmla="val -1038"/>
              </a:avLst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30" idx="2"/>
            </p:cNvCxnSpPr>
            <p:nvPr/>
          </p:nvCxnSpPr>
          <p:spPr>
            <a:xfrm rot="5400000">
              <a:off x="4757427" y="4400136"/>
              <a:ext cx="358919" cy="3129062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80923" y="5435700"/>
              <a:ext cx="2040986" cy="34950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Biliniar Interpolation</a:t>
              </a:r>
            </a:p>
            <a:p>
              <a:pPr algn="ctr" rtl="0"/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41934" y="5417337"/>
              <a:ext cx="1662133" cy="34950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Addr Calculator</a:t>
              </a:r>
            </a:p>
            <a:p>
              <a:pPr algn="ctr" rtl="0"/>
              <a:endParaRPr lang="he-IL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05561" y="6462430"/>
              <a:ext cx="1419199" cy="26871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4045493" y="6554250"/>
              <a:ext cx="327508" cy="187118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he-IL" sz="1200" dirty="0" smtClean="0"/>
                <a:t>6</a:t>
              </a:r>
              <a:endParaRPr lang="he-IL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338840" y="4365104"/>
              <a:ext cx="2328921" cy="43660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/>
                <a:t>Image Manipulation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58734" y="6188762"/>
              <a:ext cx="1795297" cy="27366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7" name="Elbow Connector 36"/>
            <p:cNvCxnSpPr>
              <a:endCxn id="36" idx="2"/>
            </p:cNvCxnSpPr>
            <p:nvPr/>
          </p:nvCxnSpPr>
          <p:spPr>
            <a:xfrm flipV="1">
              <a:off x="5424759" y="6462430"/>
              <a:ext cx="1431623" cy="18537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503569" y="4762288"/>
              <a:ext cx="1795597" cy="46166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Img_man_manager</a:t>
              </a:r>
              <a:endParaRPr lang="en-US" sz="1100" dirty="0" smtClean="0"/>
            </a:p>
            <a:p>
              <a:pPr algn="ctr" rtl="0"/>
              <a:endParaRPr lang="en-US" sz="600" dirty="0" smtClean="0"/>
            </a:p>
            <a:p>
              <a:pPr algn="ctr" rtl="0"/>
              <a:endParaRPr lang="he-IL" sz="600" dirty="0"/>
            </a:p>
          </p:txBody>
        </p:sp>
        <p:cxnSp>
          <p:nvCxnSpPr>
            <p:cNvPr id="39" name="Elbow Connector 38"/>
            <p:cNvCxnSpPr/>
            <p:nvPr/>
          </p:nvCxnSpPr>
          <p:spPr>
            <a:xfrm>
              <a:off x="5204067" y="5581598"/>
              <a:ext cx="276857" cy="112566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1" idx="2"/>
            </p:cNvCxnSpPr>
            <p:nvPr/>
          </p:nvCxnSpPr>
          <p:spPr>
            <a:xfrm rot="5400000">
              <a:off x="3728664" y="5410528"/>
              <a:ext cx="288020" cy="1000653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1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3696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New registers were added to the system in order to hold the user parameters, which are required for image manipulation.</a:t>
            </a:r>
          </a:p>
          <a:p>
            <a:pPr algn="l" rtl="0"/>
            <a:r>
              <a:rPr lang="en-US" dirty="0"/>
              <a:t>Registers addresses </a:t>
            </a:r>
            <a:r>
              <a:rPr lang="en-US" dirty="0" smtClean="0"/>
              <a:t>were </a:t>
            </a:r>
            <a:r>
              <a:rPr lang="en-US" dirty="0"/>
              <a:t>expanded to 5bit addresses (up-to 32 registers)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600" dirty="0" smtClean="0"/>
              <a:t>Parameter Registers</a:t>
            </a:r>
            <a:endParaRPr lang="he-IL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3758"/>
              </p:ext>
            </p:extLst>
          </p:nvPr>
        </p:nvGraphicFramePr>
        <p:xfrm>
          <a:off x="1162050" y="3647726"/>
          <a:ext cx="7693534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248"/>
                <a:gridCol w="770573"/>
                <a:gridCol w="1013460"/>
                <a:gridCol w="2943733"/>
                <a:gridCol w="1620520"/>
              </a:tblGrid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Register's name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Address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(bytes)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Purpose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Place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/>
                          <a:ea typeface="Times New Roman"/>
                          <a:cs typeface="Arial"/>
                        </a:rPr>
                        <a:t>x_start_reg</a:t>
                      </a:r>
                      <a:endParaRPr lang="en-US" sz="1200" dirty="0" smtClean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  <a:ea typeface="Times New Roman"/>
                          <a:cs typeface="Arial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X crop coordinate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y_start_reg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Y crop coordinate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zoom_reg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Zoom ratio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cos_reg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  <a:ea typeface="Times New Roman"/>
                          <a:cs typeface="Arial"/>
                        </a:rPr>
                        <a:t>Cosine of rotation angle, multiplied by 0x100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Sin_reg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Sine of rotation angle, multiplied by 0x100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834518" y="543396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32091" y="1006380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703857" y="876331"/>
            <a:ext cx="604447" cy="200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30931" y="869156"/>
            <a:ext cx="576844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73086" y="1141624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7001599" y="458120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69684" y="1170499"/>
            <a:ext cx="62305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64667" y="613273"/>
            <a:ext cx="623163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219902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746269" y="242676"/>
            <a:ext cx="1996335" cy="927823"/>
            <a:chOff x="1202146" y="1826297"/>
            <a:chExt cx="6207129" cy="3555697"/>
          </a:xfrm>
        </p:grpSpPr>
        <p:sp>
          <p:nvSpPr>
            <p:cNvPr id="23" name="Rectangle 22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1143000"/>
          </a:xfrm>
        </p:spPr>
        <p:txBody>
          <a:bodyPr>
            <a:normAutofit fontScale="90000"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Parameter Registers – </a:t>
            </a:r>
            <a:br>
              <a:rPr lang="en-US" dirty="0" smtClean="0"/>
            </a:br>
            <a:r>
              <a:rPr lang="en-US" dirty="0" smtClean="0"/>
              <a:t> Simulation</a:t>
            </a:r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210915" y="1772816"/>
            <a:ext cx="8609557" cy="3588924"/>
            <a:chOff x="0" y="2088444"/>
            <a:chExt cx="8609557" cy="3588924"/>
          </a:xfrm>
        </p:grpSpPr>
        <p:pic>
          <p:nvPicPr>
            <p:cNvPr id="18434" name="Picture 2" descr="C:\Users\s03933557\Downloads\Captur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" t="58130" r="50840" b="5310"/>
            <a:stretch/>
          </p:blipFill>
          <p:spPr bwMode="auto">
            <a:xfrm>
              <a:off x="0" y="2088444"/>
              <a:ext cx="8609557" cy="3588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2123728" y="3689477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92280" y="3689476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23728" y="4293096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08304" y="4293096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23728" y="4941168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96336" y="4941168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23728" y="3044961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00392" y="3044961"/>
              <a:ext cx="432048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23728" y="2396889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84368" y="2420889"/>
              <a:ext cx="504056" cy="144016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55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Address Calculator</a:t>
            </a:r>
            <a:endParaRPr lang="he-IL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Main Goal  – Calculates "matrix address" of 4 pixels that are required for the </a:t>
            </a:r>
            <a:r>
              <a:rPr lang="en-US" dirty="0" smtClean="0"/>
              <a:t>bilinear-interpolation.</a:t>
            </a:r>
          </a:p>
          <a:p>
            <a:pPr algn="l" rtl="0"/>
            <a:r>
              <a:rPr lang="en-US" dirty="0" smtClean="0"/>
              <a:t>Method - Given a current pixel index in the output image, the unit will calculate the origin addresses of the pixel, by the following formula: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09728" indent="0" algn="l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Inputs: </a:t>
            </a:r>
          </a:p>
          <a:p>
            <a:pPr lvl="1" algn="l" rtl="0"/>
            <a:r>
              <a:rPr lang="en-US" dirty="0" smtClean="0"/>
              <a:t>User parameters (zoom factor, sin/</a:t>
            </a:r>
            <a:r>
              <a:rPr lang="en-US" dirty="0" err="1" smtClean="0"/>
              <a:t>cos</a:t>
            </a:r>
            <a:r>
              <a:rPr lang="en-US" dirty="0" smtClean="0"/>
              <a:t>[angle], crop indexes)</a:t>
            </a:r>
          </a:p>
          <a:p>
            <a:pPr lvl="1" algn="l" rtl="0"/>
            <a:r>
              <a:rPr lang="en-US" dirty="0" smtClean="0"/>
              <a:t>Row/Col index (current calculating coordinate)</a:t>
            </a:r>
          </a:p>
          <a:p>
            <a:pPr algn="l" rtl="0"/>
            <a:r>
              <a:rPr lang="en-US" dirty="0" smtClean="0"/>
              <a:t>Outputs:</a:t>
            </a:r>
          </a:p>
          <a:p>
            <a:pPr lvl="1" algn="l" rtl="0"/>
            <a:r>
              <a:rPr lang="en-US" dirty="0" smtClean="0"/>
              <a:t>TL,TR,BL,BR coordinate address</a:t>
            </a:r>
          </a:p>
          <a:p>
            <a:pPr lvl="1" algn="l" rtl="0"/>
            <a:r>
              <a:rPr lang="en-US" dirty="0" smtClean="0"/>
              <a:t>Delta Row, Delta Col- holds the weight for </a:t>
            </a:r>
            <a:r>
              <a:rPr lang="en-US" dirty="0" err="1" smtClean="0"/>
              <a:t>billinear</a:t>
            </a:r>
            <a:r>
              <a:rPr lang="en-US" dirty="0" smtClean="0"/>
              <a:t> interpolation.</a:t>
            </a:r>
          </a:p>
          <a:p>
            <a:pPr lvl="1" algn="l" rtl="0"/>
            <a:r>
              <a:rPr lang="en-US" dirty="0" smtClean="0"/>
              <a:t>Out of range</a:t>
            </a:r>
          </a:p>
          <a:p>
            <a:pPr lvl="1" algn="l" rtl="0"/>
            <a:r>
              <a:rPr lang="en-US" dirty="0" err="1" smtClean="0"/>
              <a:t>Valid,Finish</a:t>
            </a:r>
            <a:endParaRPr lang="en-US" dirty="0" smtClean="0"/>
          </a:p>
          <a:p>
            <a:pPr marL="393192" lvl="1" indent="0" algn="l" rtl="0">
              <a:buNone/>
            </a:pPr>
            <a:endParaRPr lang="en-US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10112"/>
              </p:ext>
            </p:extLst>
          </p:nvPr>
        </p:nvGraphicFramePr>
        <p:xfrm>
          <a:off x="1115616" y="2708920"/>
          <a:ext cx="619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3" imgW="6197400" imgH="888840" progId="Equation.DSMT4">
                  <p:embed/>
                </p:oleObj>
              </mc:Choice>
              <mc:Fallback>
                <p:oleObj name="Equation" r:id="rId3" imgW="61974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2708920"/>
                        <a:ext cx="6197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428558" y="399147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 rot="16200000">
            <a:off x="6326131" y="862131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297897" y="732082"/>
            <a:ext cx="604447" cy="200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4971" y="724907"/>
            <a:ext cx="576844" cy="1846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7126" y="997375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7595639" y="313871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3724" y="1026250"/>
            <a:ext cx="623059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8707" y="469024"/>
            <a:ext cx="623163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44400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/>
              <a:t>Addr. Calc. </a:t>
            </a:r>
            <a:r>
              <a:rPr lang="en-US" sz="3600" dirty="0" smtClean="0"/>
              <a:t> -</a:t>
            </a:r>
            <a:br>
              <a:rPr lang="en-US" sz="3600" dirty="0" smtClean="0"/>
            </a:br>
            <a:r>
              <a:rPr lang="en-US" sz="3600" dirty="0" smtClean="0"/>
              <a:t>Initial </a:t>
            </a:r>
            <a:r>
              <a:rPr lang="en-US" sz="3600" dirty="0"/>
              <a:t>µ</a:t>
            </a:r>
            <a:r>
              <a:rPr lang="en-US" sz="3600" dirty="0" err="1"/>
              <a:t>Architucture</a:t>
            </a:r>
            <a:endParaRPr lang="he-I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7"/>
          <a:stretch/>
        </p:blipFill>
        <p:spPr bwMode="auto">
          <a:xfrm>
            <a:off x="323528" y="1592580"/>
            <a:ext cx="8375704" cy="4284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5661248"/>
            <a:ext cx="8015664" cy="1069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01208"/>
            <a:ext cx="3456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Synthesis Results:</a:t>
            </a:r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8" name="Rectangle 7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pic>
        <p:nvPicPr>
          <p:cNvPr id="24578" name="Picture 2" descr="http://www.google.co.il/url?source=imglanding&amp;ct=img&amp;q=http://www.vipservice.co.il/site_temp/userfiles/png-symbol-error-256x256.png&amp;sa=X&amp;ei=__GUULXBG-eF4ATzuoCwCA&amp;ved=0CAkQ8wc&amp;usg=AFQjCNGEQzzgdapYxizTQHDq6gQ26HOs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888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4293096"/>
            <a:ext cx="686578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Incompliant with frequency requirements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297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Addr. Calc. – working with fractures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4005064"/>
            <a:ext cx="2124236" cy="1152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200" dirty="0"/>
              <a:t>Zoom=x4</a:t>
            </a:r>
          </a:p>
          <a:p>
            <a:r>
              <a:rPr lang="en-US" sz="1200" dirty="0"/>
              <a:t>Angle =60 deg</a:t>
            </a:r>
          </a:p>
          <a:p>
            <a:r>
              <a:rPr lang="en-US" sz="1200" dirty="0"/>
              <a:t>X Start =30</a:t>
            </a:r>
          </a:p>
          <a:p>
            <a:r>
              <a:rPr lang="en-US" sz="1200" dirty="0"/>
              <a:t>Y Start =29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10733" y="4005064"/>
            <a:ext cx="2915816" cy="1152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200" dirty="0" smtClean="0"/>
              <a:t>Zoom_factor=(1/zoom)*128=32 </a:t>
            </a:r>
            <a:endParaRPr lang="en-US" sz="1200" dirty="0"/>
          </a:p>
          <a:p>
            <a:r>
              <a:rPr lang="en-US" sz="1200" dirty="0"/>
              <a:t>Angle </a:t>
            </a:r>
            <a:r>
              <a:rPr lang="en-US" sz="1200" dirty="0" smtClean="0"/>
              <a:t>=</a:t>
            </a:r>
            <a:r>
              <a:rPr lang="en-US" sz="1200" dirty="0" err="1" smtClean="0"/>
              <a:t>cos</a:t>
            </a:r>
            <a:r>
              <a:rPr lang="en-US" sz="1200" dirty="0" smtClean="0"/>
              <a:t>(60)=0.5*128=64</a:t>
            </a:r>
            <a:br>
              <a:rPr lang="en-US" sz="1200" dirty="0" smtClean="0"/>
            </a:br>
            <a:r>
              <a:rPr lang="en-US" sz="1200" dirty="0" smtClean="0"/>
              <a:t>X/Y Start – remain the Same, no fracture required</a:t>
            </a:r>
            <a:endParaRPr lang="en-US" sz="12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1481328"/>
            <a:ext cx="8363272" cy="1814321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sz="2800" dirty="0"/>
              <a:t>Requested decimal accuracy – 2 </a:t>
            </a:r>
            <a:r>
              <a:rPr lang="en-US" sz="2800" dirty="0" smtClean="0"/>
              <a:t>digits  </a:t>
            </a:r>
            <a:br>
              <a:rPr lang="en-US" sz="2800" dirty="0" smtClean="0"/>
            </a:br>
            <a:r>
              <a:rPr lang="en-US" sz="2800" dirty="0" smtClean="0"/>
              <a:t>[0-0.99]</a:t>
            </a:r>
          </a:p>
          <a:p>
            <a:pPr algn="l" rtl="0"/>
            <a:r>
              <a:rPr lang="en-US" sz="2800" dirty="0" smtClean="0"/>
              <a:t>in </a:t>
            </a:r>
            <a:r>
              <a:rPr lang="en-US" sz="2800" dirty="0"/>
              <a:t>order to work with </a:t>
            </a:r>
            <a:r>
              <a:rPr lang="en-US" sz="2800" dirty="0" err="1"/>
              <a:t>std_logic_signals</a:t>
            </a:r>
            <a:r>
              <a:rPr lang="en-US" sz="2800" dirty="0"/>
              <a:t>(binary</a:t>
            </a:r>
            <a:r>
              <a:rPr lang="en-US" sz="2800" dirty="0" smtClean="0"/>
              <a:t>) (fixed/float types experience synthesis problems) </a:t>
            </a:r>
          </a:p>
          <a:p>
            <a:pPr algn="l" rtl="0"/>
            <a:r>
              <a:rPr lang="en-US" sz="2800" dirty="0" smtClean="0"/>
              <a:t> </a:t>
            </a:r>
            <a:r>
              <a:rPr lang="en-US" sz="2800" dirty="0"/>
              <a:t>all signals were multiplied by 2^7=128 (2^6=64-&gt; not enough accuracy)</a:t>
            </a:r>
            <a:endParaRPr lang="he-IL" sz="2800" dirty="0"/>
          </a:p>
          <a:p>
            <a:pPr algn="l" rtl="0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3541658"/>
            <a:ext cx="35283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Example (user </a:t>
            </a:r>
            <a:r>
              <a:rPr lang="en-US" dirty="0" err="1" smtClean="0"/>
              <a:t>param</a:t>
            </a:r>
            <a:r>
              <a:rPr lang="en-US" dirty="0" smtClean="0"/>
              <a:t>.)</a:t>
            </a:r>
            <a:endParaRPr lang="he-IL" dirty="0"/>
          </a:p>
        </p:txBody>
      </p:sp>
      <p:grpSp>
        <p:nvGrpSpPr>
          <p:cNvPr id="9" name="Group 8"/>
          <p:cNvGrpSpPr/>
          <p:nvPr/>
        </p:nvGrpSpPr>
        <p:grpSpPr>
          <a:xfrm>
            <a:off x="6777085" y="268170"/>
            <a:ext cx="1996335" cy="927823"/>
            <a:chOff x="1202146" y="1826297"/>
            <a:chExt cx="6207129" cy="3555697"/>
          </a:xfrm>
        </p:grpSpPr>
        <p:sp>
          <p:nvSpPr>
            <p:cNvPr id="11" name="Rectangle 10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91780" y="4293096"/>
            <a:ext cx="2718953" cy="369332"/>
            <a:chOff x="2591780" y="4293096"/>
            <a:chExt cx="2718953" cy="369332"/>
          </a:xfrm>
        </p:grpSpPr>
        <p:cxnSp>
          <p:nvCxnSpPr>
            <p:cNvPr id="10" name="Straight Arrow Connector 9"/>
            <p:cNvCxnSpPr>
              <a:stCxn id="4" idx="3"/>
            </p:cNvCxnSpPr>
            <p:nvPr/>
          </p:nvCxnSpPr>
          <p:spPr>
            <a:xfrm>
              <a:off x="2591780" y="4581128"/>
              <a:ext cx="27189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131840" y="4293096"/>
              <a:ext cx="93610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dirty="0" smtClean="0"/>
                <a:t>128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583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 – Problem, Project’s goals, Algorithm</a:t>
            </a:r>
          </a:p>
          <a:p>
            <a:pPr algn="l" rtl="0"/>
            <a:r>
              <a:rPr lang="en-US" dirty="0" smtClean="0"/>
              <a:t>Previous System – Explained</a:t>
            </a:r>
          </a:p>
          <a:p>
            <a:pPr algn="l" rtl="0"/>
            <a:r>
              <a:rPr lang="en-US" dirty="0" smtClean="0"/>
              <a:t>Degeneration of the system</a:t>
            </a:r>
          </a:p>
          <a:p>
            <a:pPr algn="l" rtl="0"/>
            <a:r>
              <a:rPr lang="en-US" dirty="0" smtClean="0"/>
              <a:t>New Top Architecture – Additions and modifications</a:t>
            </a:r>
          </a:p>
          <a:p>
            <a:pPr algn="l" rtl="0"/>
            <a:r>
              <a:rPr lang="en-US" sz="2800" dirty="0" smtClean="0"/>
              <a:t>µ</a:t>
            </a:r>
            <a:r>
              <a:rPr lang="en-US" sz="2800" dirty="0" err="1" smtClean="0"/>
              <a:t>Architucture</a:t>
            </a:r>
            <a:r>
              <a:rPr lang="en-US" sz="2800" dirty="0" smtClean="0"/>
              <a:t>- components description, simulations and testing</a:t>
            </a:r>
            <a:endParaRPr lang="en-US" dirty="0" smtClean="0"/>
          </a:p>
          <a:p>
            <a:pPr algn="l" rtl="0"/>
            <a:r>
              <a:rPr lang="en-US" dirty="0" smtClean="0"/>
              <a:t>Missions ahead + Time Table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rtl="0"/>
            <a:r>
              <a:rPr lang="en-US" sz="3200" dirty="0"/>
              <a:t>Addr. Calc.  </a:t>
            </a:r>
            <a:r>
              <a:rPr lang="en-US" sz="3200" dirty="0" smtClean="0"/>
              <a:t>-</a:t>
            </a:r>
            <a:br>
              <a:rPr lang="en-US" sz="3200" dirty="0" smtClean="0"/>
            </a:br>
            <a:r>
              <a:rPr lang="en-US" sz="3200" dirty="0" smtClean="0"/>
              <a:t>Improved </a:t>
            </a:r>
            <a:r>
              <a:rPr lang="en-US" sz="3200" dirty="0"/>
              <a:t>µ</a:t>
            </a:r>
            <a:r>
              <a:rPr lang="en-US" sz="3200" dirty="0" err="1"/>
              <a:t>Architucture</a:t>
            </a:r>
            <a:endParaRPr lang="he-IL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43818" y="5909697"/>
            <a:ext cx="525658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להוסיף תזמון – כרגע יש בעיה עם כלי הסינתזה</a:t>
            </a:r>
            <a:endParaRPr lang="he-IL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7" name="Rectangle 6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pic>
        <p:nvPicPr>
          <p:cNvPr id="2355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4845"/>
          <a:stretch/>
        </p:blipFill>
        <p:spPr bwMode="auto">
          <a:xfrm>
            <a:off x="465361" y="1433433"/>
            <a:ext cx="8215461" cy="425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6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51520" y="269330"/>
            <a:ext cx="6707088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/>
              <a:t>Addr. Calc.</a:t>
            </a:r>
            <a:r>
              <a:rPr lang="en-US" sz="3600" dirty="0" smtClean="0"/>
              <a:t>– first valid output</a:t>
            </a:r>
            <a:endParaRPr lang="he-IL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02352" cy="342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78070"/>
              </p:ext>
            </p:extLst>
          </p:nvPr>
        </p:nvGraphicFramePr>
        <p:xfrm>
          <a:off x="5746750" y="3273425"/>
          <a:ext cx="1905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5" imgW="190440" imgH="152280" progId="Equation.DSMT4">
                  <p:embed/>
                </p:oleObj>
              </mc:Choice>
              <mc:Fallback>
                <p:oleObj name="Equation" r:id="rId5" imgW="1904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6750" y="3273425"/>
                        <a:ext cx="1905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lowchart: Punched Tape 19"/>
          <p:cNvSpPr/>
          <p:nvPr/>
        </p:nvSpPr>
        <p:spPr>
          <a:xfrm>
            <a:off x="4638514" y="2732931"/>
            <a:ext cx="792088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trigger</a:t>
            </a:r>
            <a:endParaRPr lang="he-IL" sz="1050" dirty="0"/>
          </a:p>
        </p:txBody>
      </p:sp>
      <p:sp>
        <p:nvSpPr>
          <p:cNvPr id="23" name="Flowchart: Punched Tape 22"/>
          <p:cNvSpPr/>
          <p:nvPr/>
        </p:nvSpPr>
        <p:spPr>
          <a:xfrm>
            <a:off x="6588224" y="4221088"/>
            <a:ext cx="1008112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1</a:t>
            </a:r>
            <a:r>
              <a:rPr lang="en-US" sz="900" baseline="30000" dirty="0" smtClean="0"/>
              <a:t>st</a:t>
            </a:r>
            <a:r>
              <a:rPr lang="en-US" sz="900" dirty="0" smtClean="0"/>
              <a:t> output</a:t>
            </a:r>
            <a:endParaRPr lang="he-IL" sz="900" dirty="0"/>
          </a:p>
        </p:txBody>
      </p:sp>
      <p:sp>
        <p:nvSpPr>
          <p:cNvPr id="24" name="Flowchart: Punched Tape 23"/>
          <p:cNvSpPr/>
          <p:nvPr/>
        </p:nvSpPr>
        <p:spPr>
          <a:xfrm>
            <a:off x="7978527" y="4173835"/>
            <a:ext cx="81986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output</a:t>
            </a:r>
            <a:endParaRPr lang="he-IL" sz="900" dirty="0"/>
          </a:p>
        </p:txBody>
      </p:sp>
      <p:sp>
        <p:nvSpPr>
          <p:cNvPr id="21" name="Rectangle 20"/>
          <p:cNvSpPr/>
          <p:nvPr/>
        </p:nvSpPr>
        <p:spPr>
          <a:xfrm>
            <a:off x="5508104" y="3020963"/>
            <a:ext cx="216024" cy="3360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6372200" y="3005348"/>
            <a:ext cx="216024" cy="3360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588224" y="3356992"/>
            <a:ext cx="1390303" cy="8168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24128" y="3356992"/>
            <a:ext cx="864096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08104" y="4831913"/>
            <a:ext cx="2160240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/>
          <p:cNvSpPr/>
          <p:nvPr/>
        </p:nvSpPr>
        <p:spPr>
          <a:xfrm>
            <a:off x="7668344" y="4831913"/>
            <a:ext cx="872480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5508104" y="5201850"/>
            <a:ext cx="17227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latency – 12 Cycles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7626870" y="5238834"/>
            <a:ext cx="17227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Throughput – 5 Cycles</a:t>
            </a:r>
            <a:endParaRPr lang="en-US" sz="9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02843" y="70431"/>
            <a:ext cx="1996335" cy="927823"/>
            <a:chOff x="1202146" y="1826297"/>
            <a:chExt cx="6207129" cy="3555697"/>
          </a:xfrm>
        </p:grpSpPr>
        <p:sp>
          <p:nvSpPr>
            <p:cNvPr id="17" name="Rectangle 16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21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1" grpId="0" animBg="1"/>
      <p:bldP spid="26" grpId="0" animBg="1"/>
      <p:bldP spid="34" grpId="0" animBg="1"/>
      <p:bldP spid="35" grpId="0" animBg="1"/>
      <p:bldP spid="36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4" y="1376363"/>
            <a:ext cx="90297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06626" y="159600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700" dirty="0"/>
              <a:t>Addr. Calc.</a:t>
            </a:r>
            <a:r>
              <a:rPr lang="en-US" sz="3700" dirty="0" smtClean="0"/>
              <a:t>– mid valid output</a:t>
            </a:r>
            <a:endParaRPr lang="he-IL" sz="3700" dirty="0"/>
          </a:p>
        </p:txBody>
      </p:sp>
      <p:sp>
        <p:nvSpPr>
          <p:cNvPr id="6" name="Flowchart: Punched Tape 5"/>
          <p:cNvSpPr/>
          <p:nvPr/>
        </p:nvSpPr>
        <p:spPr>
          <a:xfrm>
            <a:off x="8336226" y="3032956"/>
            <a:ext cx="68045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output</a:t>
            </a:r>
            <a:endParaRPr lang="he-IL" sz="900" dirty="0"/>
          </a:p>
        </p:txBody>
      </p:sp>
      <p:sp>
        <p:nvSpPr>
          <p:cNvPr id="7" name="Rectangle 6"/>
          <p:cNvSpPr/>
          <p:nvPr/>
        </p:nvSpPr>
        <p:spPr>
          <a:xfrm>
            <a:off x="4404498" y="2852936"/>
            <a:ext cx="299271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876256" y="4887497"/>
            <a:ext cx="1872208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03769" y="3212976"/>
            <a:ext cx="3972687" cy="1368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956376" y="3359526"/>
            <a:ext cx="1039679" cy="12936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0" name="Group 9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11" name="Rectangle 10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2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" y="1617622"/>
            <a:ext cx="8975994" cy="368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214" y="1973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Addr. Calc.</a:t>
            </a:r>
            <a:r>
              <a:rPr lang="en-US" sz="3700" dirty="0" smtClean="0"/>
              <a:t>– </a:t>
            </a:r>
            <a:br>
              <a:rPr lang="en-US" sz="3700" dirty="0" smtClean="0"/>
            </a:br>
            <a:r>
              <a:rPr lang="en-US" sz="3700" dirty="0" smtClean="0"/>
              <a:t>end of calc. process</a:t>
            </a:r>
            <a:endParaRPr lang="he-IL" sz="3700" dirty="0"/>
          </a:p>
        </p:txBody>
      </p:sp>
      <p:sp>
        <p:nvSpPr>
          <p:cNvPr id="5" name="Flowchart: Punched Tape 4"/>
          <p:cNvSpPr/>
          <p:nvPr/>
        </p:nvSpPr>
        <p:spPr>
          <a:xfrm>
            <a:off x="8152589" y="4347102"/>
            <a:ext cx="68045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finish</a:t>
            </a:r>
            <a:endParaRPr lang="he-IL" sz="900" dirty="0"/>
          </a:p>
        </p:txBody>
      </p:sp>
      <p:sp>
        <p:nvSpPr>
          <p:cNvPr id="6" name="Rectangle 5"/>
          <p:cNvSpPr/>
          <p:nvPr/>
        </p:nvSpPr>
        <p:spPr>
          <a:xfrm>
            <a:off x="4788024" y="2888940"/>
            <a:ext cx="221643" cy="4680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4898846" y="3356992"/>
            <a:ext cx="2913514" cy="12781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7544" y="4635134"/>
            <a:ext cx="2021843" cy="23402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unched Tape 14"/>
          <p:cNvSpPr/>
          <p:nvPr/>
        </p:nvSpPr>
        <p:spPr>
          <a:xfrm>
            <a:off x="5148064" y="2744924"/>
            <a:ext cx="1512168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New image indexes</a:t>
            </a:r>
            <a:endParaRPr lang="he-IL" sz="900" dirty="0"/>
          </a:p>
        </p:txBody>
      </p:sp>
      <p:grpSp>
        <p:nvGrpSpPr>
          <p:cNvPr id="9" name="Group 8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10" name="Rectangle 9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645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3660" y="116632"/>
            <a:ext cx="548846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 smtClean="0"/>
              <a:t>Addr</a:t>
            </a:r>
            <a:r>
              <a:rPr lang="en-US" sz="3600" dirty="0"/>
              <a:t>. Calc</a:t>
            </a:r>
            <a:r>
              <a:rPr lang="en-US" sz="3600" dirty="0" smtClean="0"/>
              <a:t>. –Test Bench</a:t>
            </a:r>
            <a:endParaRPr lang="he-IL" sz="3600" dirty="0"/>
          </a:p>
        </p:txBody>
      </p:sp>
      <p:sp>
        <p:nvSpPr>
          <p:cNvPr id="4" name="Rectangle 3"/>
          <p:cNvSpPr/>
          <p:nvPr/>
        </p:nvSpPr>
        <p:spPr>
          <a:xfrm>
            <a:off x="395536" y="2034426"/>
            <a:ext cx="1656184" cy="31227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Addr_calc_tb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562775" y="2050053"/>
            <a:ext cx="1944216" cy="312276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98" y="2034426"/>
            <a:ext cx="1524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49291" y="2050053"/>
            <a:ext cx="1656184" cy="31227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Addr_calc</a:t>
            </a:r>
            <a:endParaRPr lang="he-IL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75" y="2276872"/>
            <a:ext cx="12573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60232" y="2092206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Output 1,1</a:t>
            </a:r>
            <a:endParaRPr lang="he-IL" sz="14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6216" y="1628800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Output.txt</a:t>
            </a:r>
            <a:endParaRPr lang="he-IL" dirty="0"/>
          </a:p>
        </p:txBody>
      </p:sp>
      <p:sp>
        <p:nvSpPr>
          <p:cNvPr id="16" name="Oval 15"/>
          <p:cNvSpPr/>
          <p:nvPr/>
        </p:nvSpPr>
        <p:spPr>
          <a:xfrm>
            <a:off x="2159732" y="2417279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24" name="Oval 23"/>
          <p:cNvSpPr/>
          <p:nvPr/>
        </p:nvSpPr>
        <p:spPr>
          <a:xfrm>
            <a:off x="2175384" y="3717032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25" name="Oval 24"/>
          <p:cNvSpPr/>
          <p:nvPr/>
        </p:nvSpPr>
        <p:spPr>
          <a:xfrm>
            <a:off x="2572569" y="3717032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6" name="Oval 25"/>
          <p:cNvSpPr/>
          <p:nvPr/>
        </p:nvSpPr>
        <p:spPr>
          <a:xfrm>
            <a:off x="2932609" y="3722551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6660232" y="2339588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1,2</a:t>
            </a:r>
            <a:endParaRPr lang="he-IL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660232" y="2564904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1,3</a:t>
            </a:r>
            <a:endParaRPr lang="he-IL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660232" y="4442631"/>
            <a:ext cx="18002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600,800</a:t>
            </a:r>
            <a:endParaRPr lang="he-IL" sz="1400" dirty="0"/>
          </a:p>
        </p:txBody>
      </p:sp>
      <p:sp>
        <p:nvSpPr>
          <p:cNvPr id="30" name="Oval 29"/>
          <p:cNvSpPr/>
          <p:nvPr/>
        </p:nvSpPr>
        <p:spPr>
          <a:xfrm>
            <a:off x="2418520" y="2416959"/>
            <a:ext cx="625152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 smtClean="0"/>
              <a:t>600</a:t>
            </a:r>
            <a:endParaRPr lang="he-IL" sz="600" dirty="0"/>
          </a:p>
        </p:txBody>
      </p:sp>
      <p:sp>
        <p:nvSpPr>
          <p:cNvPr id="31" name="Oval 30"/>
          <p:cNvSpPr/>
          <p:nvPr/>
        </p:nvSpPr>
        <p:spPr>
          <a:xfrm>
            <a:off x="2418520" y="4082591"/>
            <a:ext cx="625152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 smtClean="0"/>
              <a:t>800</a:t>
            </a:r>
            <a:endParaRPr lang="he-IL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6881936" y="2872681"/>
            <a:ext cx="576064" cy="1569660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/>
              <a:t>.</a:t>
            </a:r>
            <a:endParaRPr lang="he-IL" sz="24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620" y="2176024"/>
            <a:ext cx="3581400" cy="25431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6818586" y="167160"/>
            <a:ext cx="1996335" cy="927823"/>
            <a:chOff x="1202146" y="1826297"/>
            <a:chExt cx="6207129" cy="3555697"/>
          </a:xfrm>
        </p:grpSpPr>
        <p:sp>
          <p:nvSpPr>
            <p:cNvPr id="22" name="Rectangle 21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1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6" grpId="0" animBg="1"/>
      <p:bldP spid="16" grpId="1" animBg="1"/>
      <p:bldP spid="16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3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7" grpId="0" animBg="1"/>
      <p:bldP spid="1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0904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Addr. Calc. </a:t>
            </a:r>
            <a:r>
              <a:rPr lang="en-US" sz="4400" dirty="0" smtClean="0"/>
              <a:t>–</a:t>
            </a:r>
            <a:br>
              <a:rPr lang="en-US" sz="4400" dirty="0" smtClean="0"/>
            </a:br>
            <a:r>
              <a:rPr lang="en-US" sz="4400" dirty="0" smtClean="0"/>
              <a:t>Testing with Matlab</a:t>
            </a:r>
            <a:endParaRPr lang="he-IL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28" y="1501167"/>
            <a:ext cx="2207829" cy="15677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http://www.google.co.il/url?source=imglanding&amp;ct=img&amp;q=http://www.3deducators.com/images/IT/MATLAB-1.jpg&amp;sa=X&amp;ei=g8yTUI_ADMvS4QTG_oGQAg&amp;ved=0CAoQ8wc&amp;usg=AFQjCNFKtJRBTA8PqQClkMtZF38FTxaUD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73431"/>
            <a:ext cx="1891672" cy="18916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5" name="Right Arrow 4"/>
          <p:cNvSpPr/>
          <p:nvPr/>
        </p:nvSpPr>
        <p:spPr>
          <a:xfrm>
            <a:off x="2550357" y="3364621"/>
            <a:ext cx="1080120" cy="29566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197" name="Picture 5" descr="P:\image-rotation-technion-ee\Matlab\Address Calc Test\lena12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3" y="3928467"/>
            <a:ext cx="1299587" cy="17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5"/>
          <p:cNvSpPr/>
          <p:nvPr/>
        </p:nvSpPr>
        <p:spPr>
          <a:xfrm>
            <a:off x="1187624" y="3364621"/>
            <a:ext cx="504056" cy="424419"/>
          </a:xfrm>
          <a:prstGeom prst="mathPlu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ight Arrow 9"/>
          <p:cNvSpPr/>
          <p:nvPr/>
        </p:nvSpPr>
        <p:spPr>
          <a:xfrm>
            <a:off x="5940152" y="3429000"/>
            <a:ext cx="1080120" cy="29566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152842"/>
            <a:ext cx="20764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411760" y="5373216"/>
            <a:ext cx="1152128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900" dirty="0"/>
              <a:t>Zoom=x4</a:t>
            </a:r>
          </a:p>
          <a:p>
            <a:r>
              <a:rPr lang="en-US" sz="900" dirty="0"/>
              <a:t>Angle =60 deg</a:t>
            </a:r>
          </a:p>
          <a:p>
            <a:r>
              <a:rPr lang="en-US" sz="900" dirty="0"/>
              <a:t>X Start =30</a:t>
            </a:r>
          </a:p>
          <a:p>
            <a:r>
              <a:rPr lang="en-US" sz="900" dirty="0"/>
              <a:t>Y Start =29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13" name="Rectangle 12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5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dirty="0" smtClean="0"/>
              <a:t>Bilinear Interpolator</a:t>
            </a:r>
            <a:endParaRPr lang="he-IL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Main Goal  </a:t>
            </a:r>
            <a:r>
              <a:rPr lang="en-US" sz="2300" dirty="0" smtClean="0"/>
              <a:t>– Calculates </a:t>
            </a:r>
            <a:r>
              <a:rPr lang="en-US" sz="2300" dirty="0"/>
              <a:t>the mean average of 4 given gray-scale values</a:t>
            </a:r>
            <a:r>
              <a:rPr lang="en-US" sz="2300" dirty="0" smtClean="0"/>
              <a:t>.</a:t>
            </a:r>
          </a:p>
          <a:p>
            <a:pPr algn="l" rtl="0"/>
            <a:r>
              <a:rPr lang="en-US" sz="2300" dirty="0" smtClean="0"/>
              <a:t>Formula – </a:t>
            </a:r>
          </a:p>
          <a:p>
            <a:pPr lvl="1" algn="l" rtl="0"/>
            <a:endParaRPr lang="en-US" dirty="0"/>
          </a:p>
          <a:p>
            <a:pPr marL="393192" lvl="1" indent="0" algn="l" rtl="0">
              <a:buNone/>
            </a:pPr>
            <a:endParaRPr lang="en-US" dirty="0"/>
          </a:p>
          <a:p>
            <a:pPr algn="l" rtl="0"/>
            <a:r>
              <a:rPr lang="en-US" sz="2300" dirty="0" smtClean="0"/>
              <a:t>Inputs</a:t>
            </a:r>
          </a:p>
          <a:p>
            <a:pPr lvl="1" algn="l" rtl="0"/>
            <a:r>
              <a:rPr lang="en-US" dirty="0" smtClean="0"/>
              <a:t>4 pixels, 8bit grey scale</a:t>
            </a:r>
          </a:p>
          <a:p>
            <a:pPr lvl="1" algn="l" rtl="0"/>
            <a:r>
              <a:rPr lang="en-US" dirty="0" smtClean="0"/>
              <a:t>Weight fraction (row/col)</a:t>
            </a:r>
          </a:p>
          <a:p>
            <a:pPr algn="l" rtl="0"/>
            <a:r>
              <a:rPr lang="en-US" sz="2300" dirty="0" smtClean="0"/>
              <a:t>Outputs</a:t>
            </a:r>
          </a:p>
          <a:p>
            <a:pPr lvl="1" algn="l" rtl="0"/>
            <a:r>
              <a:rPr lang="en-US" dirty="0" smtClean="0"/>
              <a:t>Result pixel (the mean average of the input)</a:t>
            </a:r>
          </a:p>
          <a:p>
            <a:pPr lvl="1" algn="l" rtl="0"/>
            <a:r>
              <a:rPr lang="en-US" dirty="0" smtClean="0"/>
              <a:t>Valid signal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72200" y="2204864"/>
            <a:ext cx="2218055" cy="143002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275287"/>
              </p:ext>
            </p:extLst>
          </p:nvPr>
        </p:nvGraphicFramePr>
        <p:xfrm>
          <a:off x="2483768" y="2199794"/>
          <a:ext cx="357159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4" imgW="3149280" imgH="761760" progId="Equation.DSMT4">
                  <p:embed/>
                </p:oleObj>
              </mc:Choice>
              <mc:Fallback>
                <p:oleObj name="Equation" r:id="rId4" imgW="31492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768" y="2199794"/>
                        <a:ext cx="3571597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109616" y="198110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 rot="16200000">
            <a:off x="7007189" y="661094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978955" y="531045"/>
            <a:ext cx="604447" cy="2000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06029" y="523870"/>
            <a:ext cx="576844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48184" y="796338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8276697" y="112834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4782" y="825213"/>
            <a:ext cx="623059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9765" y="267987"/>
            <a:ext cx="623163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13194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6" b="19870"/>
          <a:stretch/>
        </p:blipFill>
        <p:spPr bwMode="auto">
          <a:xfrm>
            <a:off x="554806" y="1200559"/>
            <a:ext cx="8295097" cy="518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 smtClean="0"/>
              <a:t>Bilinear</a:t>
            </a:r>
            <a:r>
              <a:rPr lang="en-US" dirty="0" smtClean="0"/>
              <a:t> </a:t>
            </a:r>
            <a:r>
              <a:rPr lang="en-US" sz="3600" dirty="0" smtClean="0"/>
              <a:t>Interpolator –</a:t>
            </a:r>
            <a:br>
              <a:rPr lang="en-US" sz="3600" dirty="0" smtClean="0"/>
            </a:br>
            <a:r>
              <a:rPr lang="en-US" sz="3600" dirty="0" smtClean="0"/>
              <a:t>µ</a:t>
            </a:r>
            <a:r>
              <a:rPr lang="en-US" sz="3600" dirty="0" err="1" smtClean="0"/>
              <a:t>Architucture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7088615" y="112834"/>
            <a:ext cx="1996335" cy="927823"/>
            <a:chOff x="7088615" y="112834"/>
            <a:chExt cx="1996335" cy="927823"/>
          </a:xfrm>
        </p:grpSpPr>
        <p:sp>
          <p:nvSpPr>
            <p:cNvPr id="6" name="Rectangle 5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70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3652" y="67606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 smtClean="0"/>
              <a:t>Bilinear</a:t>
            </a:r>
            <a:r>
              <a:rPr lang="en-US" dirty="0" smtClean="0"/>
              <a:t> </a:t>
            </a:r>
            <a:r>
              <a:rPr lang="en-US" sz="3600" dirty="0" smtClean="0"/>
              <a:t>Interpolator – </a:t>
            </a:r>
            <a:br>
              <a:rPr lang="en-US" sz="3600" dirty="0" smtClean="0"/>
            </a:br>
            <a:r>
              <a:rPr lang="en-US" sz="3600" dirty="0" smtClean="0"/>
              <a:t>Simulation</a:t>
            </a:r>
            <a:endParaRPr lang="he-IL" dirty="0"/>
          </a:p>
        </p:txBody>
      </p:sp>
      <p:pic>
        <p:nvPicPr>
          <p:cNvPr id="5" name="Content Placeholder 4" descr="C:\Users\urizi\Desktop\Capture_bilinear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0" t="18132" r="2710" b="4470"/>
          <a:stretch/>
        </p:blipFill>
        <p:spPr bwMode="auto">
          <a:xfrm>
            <a:off x="1259632" y="1484784"/>
            <a:ext cx="7653535" cy="38884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19672" y="1988840"/>
            <a:ext cx="1512168" cy="17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8"/>
          <p:cNvSpPr/>
          <p:nvPr/>
        </p:nvSpPr>
        <p:spPr>
          <a:xfrm>
            <a:off x="1590936" y="1700858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trigger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5508104" y="1982670"/>
            <a:ext cx="216024" cy="18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ounded Rectangle 11"/>
          <p:cNvSpPr/>
          <p:nvPr/>
        </p:nvSpPr>
        <p:spPr>
          <a:xfrm>
            <a:off x="798848" y="2519958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inputs</a:t>
            </a:r>
            <a:endParaRPr lang="he-IL" sz="1200" dirty="0"/>
          </a:p>
        </p:txBody>
      </p:sp>
      <p:sp>
        <p:nvSpPr>
          <p:cNvPr id="13" name="Rectangle 12"/>
          <p:cNvSpPr/>
          <p:nvPr/>
        </p:nvSpPr>
        <p:spPr>
          <a:xfrm>
            <a:off x="1590936" y="2564904"/>
            <a:ext cx="1540904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ounded Rectangle 13"/>
          <p:cNvSpPr/>
          <p:nvPr/>
        </p:nvSpPr>
        <p:spPr>
          <a:xfrm>
            <a:off x="402804" y="3645024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Pipeline</a:t>
            </a:r>
            <a:endParaRPr lang="he-IL" sz="1200" dirty="0"/>
          </a:p>
        </p:txBody>
      </p:sp>
      <p:sp>
        <p:nvSpPr>
          <p:cNvPr id="15" name="Rectangle 14"/>
          <p:cNvSpPr/>
          <p:nvPr/>
        </p:nvSpPr>
        <p:spPr>
          <a:xfrm>
            <a:off x="1590936" y="3429000"/>
            <a:ext cx="1828937" cy="1584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419873" y="3573016"/>
            <a:ext cx="2016223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19873" y="4005064"/>
            <a:ext cx="2196243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19873" y="4509120"/>
            <a:ext cx="2304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19873" y="4725144"/>
            <a:ext cx="2456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19873" y="4945732"/>
            <a:ext cx="2609054" cy="67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329640" y="2665562"/>
            <a:ext cx="792088" cy="28803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Results</a:t>
            </a:r>
            <a:endParaRPr lang="he-IL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6085284" y="2276872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ounded Rectangle 32"/>
          <p:cNvSpPr/>
          <p:nvPr/>
        </p:nvSpPr>
        <p:spPr>
          <a:xfrm>
            <a:off x="4121950" y="4085456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5 cycles</a:t>
            </a:r>
            <a:endParaRPr lang="he-IL" sz="1050" dirty="0"/>
          </a:p>
        </p:txBody>
      </p:sp>
      <p:sp>
        <p:nvSpPr>
          <p:cNvPr id="37" name="Rectangle 36"/>
          <p:cNvSpPr/>
          <p:nvPr/>
        </p:nvSpPr>
        <p:spPr>
          <a:xfrm>
            <a:off x="6948264" y="2276872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/>
          <p:cNvSpPr/>
          <p:nvPr/>
        </p:nvSpPr>
        <p:spPr>
          <a:xfrm>
            <a:off x="7668344" y="2276872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/>
          <p:cNvSpPr/>
          <p:nvPr/>
        </p:nvSpPr>
        <p:spPr>
          <a:xfrm>
            <a:off x="8460432" y="2270026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2" name="Group 41"/>
          <p:cNvGrpSpPr/>
          <p:nvPr/>
        </p:nvGrpSpPr>
        <p:grpSpPr>
          <a:xfrm>
            <a:off x="3400540" y="1420211"/>
            <a:ext cx="1755204" cy="3773492"/>
            <a:chOff x="421904" y="2873841"/>
            <a:chExt cx="1251148" cy="2979398"/>
          </a:xfrm>
        </p:grpSpPr>
        <p:pic>
          <p:nvPicPr>
            <p:cNvPr id="40" name="Picture 39" descr="C:\Users\urizi\Desktop\Capture_bilinear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81165" b="17644"/>
            <a:stretch/>
          </p:blipFill>
          <p:spPr bwMode="auto">
            <a:xfrm>
              <a:off x="421904" y="3062961"/>
              <a:ext cx="1251148" cy="27902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51713" y="2873841"/>
              <a:ext cx="1191530" cy="41311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r>
                <a:rPr lang="en-US" sz="1400" dirty="0" smtClean="0"/>
                <a:t>Matlab Results for comparison</a:t>
              </a:r>
              <a:endParaRPr lang="he-IL" sz="14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449563" y="2040732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/>
          <p:cNvSpPr/>
          <p:nvPr/>
        </p:nvSpPr>
        <p:spPr>
          <a:xfrm>
            <a:off x="3504340" y="2760043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Rectangle 44"/>
          <p:cNvSpPr/>
          <p:nvPr/>
        </p:nvSpPr>
        <p:spPr>
          <a:xfrm>
            <a:off x="3449565" y="3573016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Rectangle 45"/>
          <p:cNvSpPr/>
          <p:nvPr/>
        </p:nvSpPr>
        <p:spPr>
          <a:xfrm>
            <a:off x="3475763" y="4315569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/>
          <p:cNvSpPr txBox="1"/>
          <p:nvPr/>
        </p:nvSpPr>
        <p:spPr>
          <a:xfrm>
            <a:off x="683568" y="5517232"/>
            <a:ext cx="7146236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2800" b="1" dirty="0"/>
              <a:t>error margin of </a:t>
            </a:r>
            <a:r>
              <a:rPr lang="en-US" sz="2800" b="1" dirty="0" smtClean="0"/>
              <a:t>maximum 4 </a:t>
            </a:r>
            <a:r>
              <a:rPr lang="en-US" sz="2800" b="1" dirty="0"/>
              <a:t>grey scale levels which means </a:t>
            </a:r>
            <a:r>
              <a:rPr lang="en-US" sz="2800" b="1" dirty="0" smtClean="0"/>
              <a:t>1.5% </a:t>
            </a:r>
            <a:r>
              <a:rPr lang="en-US" sz="2800" b="1" dirty="0"/>
              <a:t>in 8 bit </a:t>
            </a:r>
            <a:r>
              <a:rPr lang="en-US" sz="2800" b="1" dirty="0" smtClean="0"/>
              <a:t>image</a:t>
            </a:r>
            <a:endParaRPr lang="he-IL" sz="2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6937057" y="56564"/>
            <a:ext cx="1996335" cy="927823"/>
            <a:chOff x="7088615" y="112834"/>
            <a:chExt cx="1996335" cy="927823"/>
          </a:xfrm>
        </p:grpSpPr>
        <p:sp>
          <p:nvSpPr>
            <p:cNvPr id="49" name="Rectangle 48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7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1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0" grpId="0" animBg="1"/>
      <p:bldP spid="31" grpId="0" animBg="1"/>
      <p:bldP spid="33" grpId="0" animBg="1"/>
      <p:bldP spid="33" grpId="1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897" y="1665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Image Manipulation Manager</a:t>
            </a:r>
            <a:endParaRPr lang="he-IL" sz="3600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Main </a:t>
            </a:r>
            <a:r>
              <a:rPr lang="en-US" sz="2300" dirty="0" smtClean="0"/>
              <a:t>Goal – Control the data flow within the image manipulation block and send read write requests to outer units using the wishbone protocol</a:t>
            </a:r>
            <a:br>
              <a:rPr lang="en-US" sz="2300" dirty="0" smtClean="0"/>
            </a:br>
            <a:endParaRPr lang="en-US" sz="2300" dirty="0" smtClean="0"/>
          </a:p>
          <a:p>
            <a:pPr algn="l" rtl="0"/>
            <a:r>
              <a:rPr lang="en-US" sz="2300" dirty="0" smtClean="0"/>
              <a:t>Method – the controller is implemented via a FSM</a:t>
            </a:r>
            <a:br>
              <a:rPr lang="en-US" sz="2300" dirty="0" smtClean="0"/>
            </a:br>
            <a:endParaRPr lang="en-US" dirty="0"/>
          </a:p>
          <a:p>
            <a:pPr algn="l" rtl="0"/>
            <a:r>
              <a:rPr lang="en-US" sz="2400" dirty="0" err="1" smtClean="0"/>
              <a:t>Input/Output</a:t>
            </a:r>
            <a:r>
              <a:rPr lang="en-US" sz="2400" dirty="0" smtClean="0"/>
              <a:t> Ports - TBD</a:t>
            </a:r>
            <a:endParaRPr lang="en-US" sz="2400" dirty="0"/>
          </a:p>
          <a:p>
            <a:pPr algn="l" rtl="0"/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7109616" y="198110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 rot="16200000">
            <a:off x="7007189" y="661094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978955" y="531045"/>
            <a:ext cx="604447" cy="200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306029" y="523870"/>
            <a:ext cx="576844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8184" y="796338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11" name="Rounded Rectangle 10"/>
          <p:cNvSpPr/>
          <p:nvPr/>
        </p:nvSpPr>
        <p:spPr>
          <a:xfrm>
            <a:off x="8276697" y="112834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4782" y="825213"/>
            <a:ext cx="623059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39765" y="267987"/>
            <a:ext cx="623163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28157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Many military and civilian application use image manipulation as an integral part of their function 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he-IL" dirty="0"/>
          </a:p>
        </p:txBody>
      </p:sp>
      <p:pic>
        <p:nvPicPr>
          <p:cNvPr id="4" name="Picture 3" descr="Picture1.png"/>
          <p:cNvPicPr/>
          <p:nvPr/>
        </p:nvPicPr>
        <p:blipFill rotWithShape="1">
          <a:blip r:embed="rId3"/>
          <a:srcRect t="15240" r="62293"/>
          <a:stretch/>
        </p:blipFill>
        <p:spPr>
          <a:xfrm>
            <a:off x="533400" y="2819400"/>
            <a:ext cx="4234218" cy="3505200"/>
          </a:xfrm>
          <a:prstGeom prst="rect">
            <a:avLst/>
          </a:prstGeom>
        </p:spPr>
      </p:pic>
      <p:pic>
        <p:nvPicPr>
          <p:cNvPr id="7" name="Picture 6" descr="Picture2.png"/>
          <p:cNvPicPr/>
          <p:nvPr/>
        </p:nvPicPr>
        <p:blipFill rotWithShape="1">
          <a:blip r:embed="rId4"/>
          <a:srcRect l="61722"/>
          <a:stretch/>
        </p:blipFill>
        <p:spPr>
          <a:xfrm>
            <a:off x="152400" y="3124200"/>
            <a:ext cx="4305300" cy="3505200"/>
          </a:xfrm>
          <a:prstGeom prst="rect">
            <a:avLst/>
          </a:prstGeom>
        </p:spPr>
      </p:pic>
      <p:pic>
        <p:nvPicPr>
          <p:cNvPr id="1026" name="Picture 2" descr="C:\Users\D05111\Downloads\Elbit-Helmet-CV-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719055" cy="3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819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mounted displays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201575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Medical procedures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570907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Army surveillance gear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he-IL" sz="3600" dirty="0" smtClean="0"/>
              <a:t> </a:t>
            </a:r>
            <a:r>
              <a:rPr lang="en-US" sz="3600" dirty="0" smtClean="0"/>
              <a:t>Img. Man. Manager - FSM</a:t>
            </a:r>
            <a:endParaRPr lang="he-IL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0" y="1916832"/>
            <a:ext cx="7042894" cy="385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Oval 36"/>
          <p:cNvSpPr/>
          <p:nvPr/>
        </p:nvSpPr>
        <p:spPr>
          <a:xfrm>
            <a:off x="1619672" y="3645024"/>
            <a:ext cx="1728192" cy="936104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Oval 38"/>
          <p:cNvSpPr/>
          <p:nvPr/>
        </p:nvSpPr>
        <p:spPr>
          <a:xfrm>
            <a:off x="4788024" y="4653136"/>
            <a:ext cx="1296144" cy="936104"/>
          </a:xfrm>
          <a:prstGeom prst="ellipse">
            <a:avLst/>
          </a:prstGeom>
          <a:solidFill>
            <a:schemeClr val="accent3">
              <a:alpha val="2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Flowchart: Punched Tape 37"/>
          <p:cNvSpPr/>
          <p:nvPr/>
        </p:nvSpPr>
        <p:spPr>
          <a:xfrm>
            <a:off x="107504" y="5661248"/>
            <a:ext cx="2099908" cy="1008112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To Be Completed in Part B</a:t>
            </a:r>
            <a:endParaRPr lang="he-IL" dirty="0"/>
          </a:p>
        </p:txBody>
      </p:sp>
      <p:grpSp>
        <p:nvGrpSpPr>
          <p:cNvPr id="40" name="Group 39"/>
          <p:cNvGrpSpPr/>
          <p:nvPr/>
        </p:nvGrpSpPr>
        <p:grpSpPr>
          <a:xfrm>
            <a:off x="7088615" y="112834"/>
            <a:ext cx="1996335" cy="927823"/>
            <a:chOff x="7088615" y="112834"/>
            <a:chExt cx="1996335" cy="927823"/>
          </a:xfrm>
        </p:grpSpPr>
        <p:sp>
          <p:nvSpPr>
            <p:cNvPr id="50" name="Rectangle 49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TextBox 50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1631348" y="2132856"/>
            <a:ext cx="1152128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/>
          <p:cNvSpPr/>
          <p:nvPr/>
        </p:nvSpPr>
        <p:spPr>
          <a:xfrm>
            <a:off x="3995936" y="2285256"/>
            <a:ext cx="1584176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6556247" y="3613685"/>
            <a:ext cx="1218623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/>
          <p:cNvSpPr/>
          <p:nvPr/>
        </p:nvSpPr>
        <p:spPr>
          <a:xfrm>
            <a:off x="1979712" y="4840261"/>
            <a:ext cx="1872208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Flowchart: Punched Tape 62"/>
          <p:cNvSpPr/>
          <p:nvPr/>
        </p:nvSpPr>
        <p:spPr>
          <a:xfrm>
            <a:off x="5773851" y="1376772"/>
            <a:ext cx="2232248" cy="1080120"/>
          </a:xfrm>
          <a:prstGeom prst="flowChartPunchedTap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Completed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3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3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להוסיף סימולציה של מה שעובד עד עכשיו במכונת מצבים</a:t>
            </a:r>
          </a:p>
          <a:p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680" y="224838"/>
            <a:ext cx="5980512" cy="1115930"/>
          </a:xfrm>
        </p:spPr>
        <p:txBody>
          <a:bodyPr>
            <a:normAutofit fontScale="90000"/>
          </a:bodyPr>
          <a:lstStyle/>
          <a:p>
            <a:r>
              <a:rPr lang="he-IL" sz="4400" dirty="0"/>
              <a:t> </a:t>
            </a:r>
            <a:r>
              <a:rPr lang="en-US" sz="4400" dirty="0"/>
              <a:t>Img. Man. Manager </a:t>
            </a:r>
            <a:r>
              <a:rPr lang="en-US" sz="4400" dirty="0" smtClean="0"/>
              <a:t>– FSM simulation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7088615" y="112834"/>
            <a:ext cx="1996335" cy="927823"/>
            <a:chOff x="7088615" y="112834"/>
            <a:chExt cx="1996335" cy="927823"/>
          </a:xfrm>
        </p:grpSpPr>
        <p:sp>
          <p:nvSpPr>
            <p:cNvPr id="5" name="Rectangle 4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Svn</a:t>
            </a:r>
            <a:endParaRPr lang="en-US" dirty="0" smtClean="0"/>
          </a:p>
          <a:p>
            <a:r>
              <a:rPr lang="en-US" dirty="0" smtClean="0"/>
              <a:t>Coding guideline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שקופית על שיטות עבודה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87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Top down design</a:t>
            </a:r>
          </a:p>
          <a:p>
            <a:pPr algn="l" rtl="0"/>
            <a:r>
              <a:rPr lang="en-US" dirty="0" smtClean="0"/>
              <a:t>Pipeline</a:t>
            </a:r>
          </a:p>
          <a:p>
            <a:pPr algn="l" rtl="0"/>
            <a:r>
              <a:rPr lang="en-US" dirty="0" smtClean="0"/>
              <a:t>Test bench</a:t>
            </a:r>
          </a:p>
          <a:p>
            <a:pPr algn="l" rtl="0"/>
            <a:r>
              <a:rPr lang="en-US" dirty="0" smtClean="0"/>
              <a:t>Components </a:t>
            </a:r>
            <a:r>
              <a:rPr lang="en-US" dirty="0" err="1" smtClean="0"/>
              <a:t>documentig</a:t>
            </a:r>
            <a:endParaRPr lang="en-US" dirty="0" smtClean="0"/>
          </a:p>
          <a:p>
            <a:pPr algn="l" rtl="0"/>
            <a:r>
              <a:rPr lang="en-US" dirty="0" smtClean="0"/>
              <a:t>Results comparison with </a:t>
            </a:r>
            <a:r>
              <a:rPr lang="en-US" dirty="0" err="1" smtClean="0"/>
              <a:t>Matlab</a:t>
            </a:r>
            <a:r>
              <a:rPr lang="en-US" dirty="0" smtClean="0"/>
              <a:t> (Notepad++ plugin)</a:t>
            </a:r>
          </a:p>
          <a:p>
            <a:pPr algn="l" rtl="0"/>
            <a:r>
              <a:rPr lang="en-US" dirty="0" smtClean="0"/>
              <a:t>Synchronize files via SVN.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methods</a:t>
            </a:r>
            <a:endParaRPr lang="he-IL" dirty="0"/>
          </a:p>
        </p:txBody>
      </p:sp>
      <p:pic>
        <p:nvPicPr>
          <p:cNvPr id="12290" name="Picture 2" descr="http://blogs.wandisco.com/wp-content/uploads/2012/09/tortoisesv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32656"/>
            <a:ext cx="1296144" cy="97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1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עבודה עם שברים</a:t>
            </a:r>
          </a:p>
          <a:p>
            <a:r>
              <a:rPr lang="he-IL" dirty="0" smtClean="0"/>
              <a:t>חישוב טריגונומטרי</a:t>
            </a:r>
          </a:p>
          <a:p>
            <a:r>
              <a:rPr lang="he-IL" dirty="0" smtClean="0"/>
              <a:t>תדר + צנרת</a:t>
            </a:r>
          </a:p>
          <a:p>
            <a:r>
              <a:rPr lang="he-IL" dirty="0" smtClean="0"/>
              <a:t>...</a:t>
            </a:r>
          </a:p>
          <a:p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בעיות שהתעוררו – טיפול בעמידה בתדר כדוגמא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75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sz="2600" dirty="0" smtClean="0"/>
              <a:t>Working with fractures- attempt of work with new types (float/fixed).</a:t>
            </a:r>
            <a:br>
              <a:rPr lang="en-US" sz="2600" dirty="0" smtClean="0"/>
            </a:br>
            <a:r>
              <a:rPr lang="en-US" sz="2600" b="1" dirty="0" smtClean="0"/>
              <a:t>Solution-</a:t>
            </a:r>
            <a:r>
              <a:rPr lang="en-US" sz="2600" dirty="0" smtClean="0"/>
              <a:t> work with regular std_logic_Vector, with relevant adjustments.</a:t>
            </a:r>
          </a:p>
          <a:p>
            <a:pPr algn="l" rtl="0"/>
            <a:r>
              <a:rPr lang="en-US" sz="2600" dirty="0" smtClean="0"/>
              <a:t>Trigonometric calculating </a:t>
            </a:r>
            <a:r>
              <a:rPr lang="en-US" sz="2600" dirty="0"/>
              <a:t>first planed to be </a:t>
            </a:r>
            <a:r>
              <a:rPr lang="en-US" sz="2600" dirty="0" smtClean="0"/>
              <a:t>executed on VHD process, seems that consumes expensive hardware resources.</a:t>
            </a:r>
            <a:br>
              <a:rPr lang="en-US" sz="2600" dirty="0" smtClean="0"/>
            </a:br>
            <a:r>
              <a:rPr lang="en-US" sz="2600" b="1" dirty="0" smtClean="0"/>
              <a:t>Solution-</a:t>
            </a:r>
            <a:r>
              <a:rPr lang="en-US" sz="2600" dirty="0" smtClean="0"/>
              <a:t> calculate Cos/Sin on </a:t>
            </a:r>
            <a:r>
              <a:rPr lang="en-US" sz="2600" dirty="0" err="1" smtClean="0"/>
              <a:t>Matlab</a:t>
            </a:r>
            <a:r>
              <a:rPr lang="en-US" sz="2600" dirty="0" smtClean="0"/>
              <a:t>.</a:t>
            </a:r>
          </a:p>
          <a:p>
            <a:pPr algn="l" rtl="0"/>
            <a:r>
              <a:rPr lang="en-US" sz="2600" dirty="0" smtClean="0"/>
              <a:t>Timing issues- synthesis </a:t>
            </a:r>
            <a:r>
              <a:rPr lang="en-US" sz="2600" dirty="0"/>
              <a:t>timing results </a:t>
            </a:r>
            <a:r>
              <a:rPr lang="en-US" sz="2600" dirty="0" smtClean="0"/>
              <a:t>was not </a:t>
            </a:r>
            <a:r>
              <a:rPr lang="en-US" sz="2600" dirty="0"/>
              <a:t>meet the </a:t>
            </a:r>
            <a:r>
              <a:rPr lang="en-US" sz="2600" dirty="0" smtClean="0"/>
              <a:t>requirements.</a:t>
            </a:r>
            <a:br>
              <a:rPr lang="en-US" sz="2600" dirty="0" smtClean="0"/>
            </a:br>
            <a:r>
              <a:rPr lang="en-US" sz="2600" b="1" dirty="0" smtClean="0"/>
              <a:t>solution-</a:t>
            </a:r>
            <a:r>
              <a:rPr lang="en-US" sz="2600" dirty="0" smtClean="0"/>
              <a:t> break arithmetic calculations into parts (piping).</a:t>
            </a:r>
          </a:p>
          <a:p>
            <a:pPr algn="l" rtl="0"/>
            <a:r>
              <a:rPr lang="en-US" sz="2600" dirty="0" smtClean="0"/>
              <a:t>On the original design, the top block included </a:t>
            </a:r>
            <a:r>
              <a:rPr lang="en-US" sz="2600" dirty="0" err="1" smtClean="0"/>
              <a:t>addr_calc</a:t>
            </a:r>
            <a:r>
              <a:rPr lang="en-US" sz="2600" dirty="0" smtClean="0"/>
              <a:t> and </a:t>
            </a:r>
            <a:r>
              <a:rPr lang="en-US" sz="2600" dirty="0" err="1" smtClean="0"/>
              <a:t>addr_converter</a:t>
            </a:r>
            <a:r>
              <a:rPr lang="en-US" sz="2600" dirty="0" smtClean="0"/>
              <a:t>. During the design, combining the 2 blocks into </a:t>
            </a:r>
            <a:r>
              <a:rPr lang="en-US" sz="2600" dirty="0"/>
              <a:t>one block seemed </a:t>
            </a:r>
            <a:r>
              <a:rPr lang="en-US" sz="2600" dirty="0" smtClean="0"/>
              <a:t>inevitable.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400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יתרונות העבודה בפייפ</a:t>
            </a:r>
          </a:p>
          <a:p>
            <a:r>
              <a:rPr lang="en-US" dirty="0" smtClean="0"/>
              <a:t>Top down design</a:t>
            </a:r>
          </a:p>
          <a:p>
            <a:r>
              <a:rPr lang="en-US" dirty="0" smtClean="0"/>
              <a:t>Fun with generics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 ולקחים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82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Pipeline working always makes the throughput shorter. With “heavy” calculations, it is recommended to break the arithmetic process.</a:t>
            </a:r>
          </a:p>
          <a:p>
            <a:pPr algn="l" rtl="0"/>
            <a:r>
              <a:rPr lang="en-US" dirty="0" smtClean="0"/>
              <a:t>Working with generics parameters make the design more flexible.</a:t>
            </a:r>
          </a:p>
          <a:p>
            <a:pPr algn="l" rtl="0"/>
            <a:r>
              <a:rPr lang="en-US" dirty="0" smtClean="0">
                <a:solidFill>
                  <a:srgbClr val="FFC000"/>
                </a:solidFill>
              </a:rPr>
              <a:t>Top down design makes the planning process easier.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Conclusions/lessons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02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Finish Image Man. Manager – complete read/write states</a:t>
            </a:r>
          </a:p>
          <a:p>
            <a:pPr algn="l" rtl="0"/>
            <a:r>
              <a:rPr lang="en-US" dirty="0" smtClean="0"/>
              <a:t>Complete Top Block</a:t>
            </a:r>
          </a:p>
          <a:p>
            <a:pPr algn="l" rtl="0"/>
            <a:r>
              <a:rPr lang="en-US" dirty="0" smtClean="0"/>
              <a:t>Integration with global system</a:t>
            </a:r>
          </a:p>
          <a:p>
            <a:pPr algn="l" rtl="0"/>
            <a:r>
              <a:rPr lang="en-US" dirty="0" smtClean="0"/>
              <a:t>Simulation of complete system</a:t>
            </a:r>
          </a:p>
          <a:p>
            <a:pPr algn="l" rtl="0"/>
            <a:r>
              <a:rPr lang="en-US" dirty="0" smtClean="0"/>
              <a:t>Synthesis- working with DE2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Missions ahead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1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48181"/>
              </p:ext>
            </p:extLst>
          </p:nvPr>
        </p:nvGraphicFramePr>
        <p:xfrm>
          <a:off x="1177059" y="1569272"/>
          <a:ext cx="6419071" cy="2763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08543"/>
                <a:gridCol w="181052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Month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Finish Image Man. Manager – complete read/write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November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 Top Block, Integration with global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December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Simulation of complete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January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Synthesis- working with 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February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Presentation – part 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March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 – 2012-2013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86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rtl="0">
              <a:buNone/>
            </a:pPr>
            <a:r>
              <a:rPr lang="en-US" sz="1400" dirty="0" smtClean="0"/>
              <a:t>Image </a:t>
            </a:r>
            <a:r>
              <a:rPr lang="en-US" sz="1400" dirty="0"/>
              <a:t>Processing </a:t>
            </a:r>
            <a:r>
              <a:rPr lang="en-US" sz="1400" dirty="0" smtClean="0"/>
              <a:t>algorithms such as:</a:t>
            </a:r>
          </a:p>
          <a:p>
            <a:pPr algn="just" rtl="0"/>
            <a:r>
              <a:rPr lang="en-US" sz="1400" dirty="0" smtClean="0"/>
              <a:t>Image Rotation</a:t>
            </a:r>
          </a:p>
          <a:p>
            <a:pPr algn="just" rtl="0"/>
            <a:r>
              <a:rPr lang="en-US" sz="1400" dirty="0" smtClean="0"/>
              <a:t>Zoom</a:t>
            </a:r>
          </a:p>
          <a:p>
            <a:pPr algn="just" rtl="0"/>
            <a:r>
              <a:rPr lang="en-US" sz="1400" dirty="0" smtClean="0"/>
              <a:t>Crop Image</a:t>
            </a:r>
          </a:p>
          <a:p>
            <a:pPr marL="109728" indent="0" algn="just" rtl="0">
              <a:buNone/>
            </a:pP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which implemented by software are:</a:t>
            </a:r>
          </a:p>
          <a:p>
            <a:pPr algn="just" rtl="0"/>
            <a:r>
              <a:rPr lang="en-US" sz="1400" dirty="0" smtClean="0"/>
              <a:t>Slow </a:t>
            </a:r>
            <a:endParaRPr lang="en-US" sz="1400" dirty="0"/>
          </a:p>
          <a:p>
            <a:pPr algn="just" rtl="0"/>
            <a:r>
              <a:rPr lang="en-US" sz="1400" dirty="0" smtClean="0"/>
              <a:t>Heavy power consumers</a:t>
            </a:r>
            <a:endParaRPr lang="en-US" sz="1400" dirty="0"/>
          </a:p>
          <a:p>
            <a:pPr algn="just" rtl="0"/>
            <a:r>
              <a:rPr lang="en-US" sz="1400" dirty="0" smtClean="0"/>
              <a:t>Large space consumers</a:t>
            </a:r>
            <a:endParaRPr lang="en-US" sz="1400" dirty="0"/>
          </a:p>
          <a:p>
            <a:pPr marL="109728" indent="0" algn="just" rtl="0">
              <a:buNone/>
            </a:pPr>
            <a:endParaRPr lang="he-IL" u="sng" dirty="0" smtClean="0"/>
          </a:p>
          <a:p>
            <a:pPr marL="109728" indent="0" algn="just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</a:t>
            </a:r>
            <a:endParaRPr lang="he-IL" sz="2800" dirty="0"/>
          </a:p>
        </p:txBody>
      </p:sp>
      <p:pic>
        <p:nvPicPr>
          <p:cNvPr id="2050" name="Picture 2" descr="C:\Users\D05111\Downloads\Len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32" y="105273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05111\Downloads\lena cro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3710">
            <a:off x="5371806" y="2408242"/>
            <a:ext cx="2819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33400" y="3789040"/>
            <a:ext cx="2670448" cy="108012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Solution</a:t>
            </a:r>
            <a:endParaRPr lang="he-I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04600" y="4419285"/>
            <a:ext cx="7435552" cy="20448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Font typeface="Wingdings 3"/>
              <a:buNone/>
            </a:pPr>
            <a:endParaRPr lang="en-US" sz="1400" u="sng" dirty="0" smtClean="0"/>
          </a:p>
          <a:p>
            <a:pPr algn="l" rtl="0"/>
            <a:r>
              <a:rPr lang="en-US" sz="1400" dirty="0" smtClean="0"/>
              <a:t>Hardware implementation of the algorithms</a:t>
            </a:r>
          </a:p>
          <a:p>
            <a:pPr marL="109728" indent="0" algn="l" rtl="0">
              <a:buFont typeface="Wingdings 3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using Board with FPGA and External Memory</a:t>
            </a:r>
            <a:endParaRPr lang="he-IL" sz="1400" dirty="0"/>
          </a:p>
        </p:txBody>
      </p:sp>
      <p:pic>
        <p:nvPicPr>
          <p:cNvPr id="8" name="Picture 4" descr="http://www.johnloomis.org/altera/DE2/de2-dev-boa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95" y="293845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1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1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Implement the following algorithms using FPGA:</a:t>
            </a:r>
          </a:p>
          <a:p>
            <a:pPr algn="l" rtl="0"/>
            <a:r>
              <a:rPr lang="en-US" dirty="0" smtClean="0"/>
              <a:t>Full panoramic rotation: 0 to 360 degrees</a:t>
            </a:r>
          </a:p>
          <a:p>
            <a:pPr algn="l" rtl="0"/>
            <a:r>
              <a:rPr lang="en-US" dirty="0" smtClean="0"/>
              <a:t>Support of Zoom function</a:t>
            </a:r>
          </a:p>
          <a:p>
            <a:pPr algn="l" rtl="0"/>
            <a:r>
              <a:rPr lang="en-US" dirty="0" smtClean="0"/>
              <a:t>Support of Crop-Image function</a:t>
            </a:r>
          </a:p>
          <a:p>
            <a:pPr algn="l" rtl="0"/>
            <a:r>
              <a:rPr lang="en-US" dirty="0" smtClean="0"/>
              <a:t>Minimum </a:t>
            </a:r>
            <a:r>
              <a:rPr lang="en-US" dirty="0"/>
              <a:t>i</a:t>
            </a:r>
            <a:r>
              <a:rPr lang="en-US" dirty="0" smtClean="0"/>
              <a:t>mage distortion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Project’s Goals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82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3" y="288532"/>
            <a:ext cx="4713982" cy="338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8946"/>
            <a:ext cx="4888285" cy="260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59" y="3801716"/>
            <a:ext cx="3883348" cy="287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46" y="457200"/>
            <a:ext cx="8252748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Previous System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29350"/>
            <a:ext cx="8229600" cy="4525963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1. Editing the Matlab GUI to support non   compressed image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187968"/>
            <a:ext cx="733440" cy="43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267092"/>
            <a:ext cx="755888" cy="42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9592" y="2607131"/>
            <a:ext cx="2160240" cy="9658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Old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61424" y="2339129"/>
            <a:ext cx="1872208" cy="1501888"/>
            <a:chOff x="5364088" y="2339129"/>
            <a:chExt cx="1872208" cy="1501888"/>
          </a:xfrm>
        </p:grpSpPr>
        <p:sp>
          <p:nvSpPr>
            <p:cNvPr id="14" name="Right Brace 13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Header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3872" y="5830781"/>
            <a:ext cx="1463393" cy="714725"/>
            <a:chOff x="5268847" y="5830782"/>
            <a:chExt cx="1463393" cy="714725"/>
          </a:xfrm>
        </p:grpSpPr>
        <p:sp>
          <p:nvSpPr>
            <p:cNvPr id="24" name="Right Brace 23"/>
            <p:cNvSpPr/>
            <p:nvPr/>
          </p:nvSpPr>
          <p:spPr>
            <a:xfrm>
              <a:off x="5268847" y="5830782"/>
              <a:ext cx="352725" cy="714725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93573" y="5959620"/>
              <a:ext cx="1038667" cy="45704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Tail</a:t>
              </a:r>
              <a:endParaRPr lang="he-IL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9592" y="2607130"/>
            <a:ext cx="2160240" cy="965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sp>
        <p:nvSpPr>
          <p:cNvPr id="22" name="Rectangle 21" hidden="1"/>
          <p:cNvSpPr/>
          <p:nvPr/>
        </p:nvSpPr>
        <p:spPr>
          <a:xfrm>
            <a:off x="806381" y="5405806"/>
            <a:ext cx="2223864" cy="7823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:</a:t>
            </a:r>
            <a:r>
              <a:rPr lang="en-US" dirty="0" smtClean="0"/>
              <a:t> Gray level + repetitions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3059832" y="4077072"/>
            <a:ext cx="1543784" cy="1656184"/>
            <a:chOff x="3059832" y="4077072"/>
            <a:chExt cx="1543784" cy="1656184"/>
          </a:xfrm>
        </p:grpSpPr>
        <p:sp>
          <p:nvSpPr>
            <p:cNvPr id="5" name="Rounded Rectangle 4"/>
            <p:cNvSpPr/>
            <p:nvPr/>
          </p:nvSpPr>
          <p:spPr>
            <a:xfrm>
              <a:off x="4355976" y="4077072"/>
              <a:ext cx="247640" cy="16561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16078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4396857"/>
              <a:ext cx="108012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Gray Level</a:t>
              </a:r>
              <a:endParaRPr lang="he-IL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16016" y="4077072"/>
            <a:ext cx="1931248" cy="1656184"/>
            <a:chOff x="4716016" y="4077072"/>
            <a:chExt cx="1931248" cy="1656184"/>
          </a:xfrm>
        </p:grpSpPr>
        <p:sp>
          <p:nvSpPr>
            <p:cNvPr id="23" name="Rounded Rectangle 22"/>
            <p:cNvSpPr/>
            <p:nvPr/>
          </p:nvSpPr>
          <p:spPr>
            <a:xfrm>
              <a:off x="4716016" y="4077072"/>
              <a:ext cx="247640" cy="1656184"/>
            </a:xfrm>
            <a:prstGeom prst="roundRect">
              <a:avLst/>
            </a:prstGeom>
            <a:solidFill>
              <a:srgbClr val="FFFF00">
                <a:alpha val="16078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79" y="4437112"/>
              <a:ext cx="1355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Repetition</a:t>
              </a:r>
              <a:endParaRPr lang="he-IL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04248" y="4077072"/>
            <a:ext cx="1872208" cy="1656184"/>
            <a:chOff x="5364088" y="2339129"/>
            <a:chExt cx="1872208" cy="1501888"/>
          </a:xfrm>
        </p:grpSpPr>
        <p:sp>
          <p:nvSpPr>
            <p:cNvPr id="36" name="Right Brace 35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Data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2895" y="3450657"/>
            <a:ext cx="4590068" cy="272942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2. Changes that were made in Display Block</a:t>
            </a:r>
          </a:p>
          <a:p>
            <a:pPr lvl="1" algn="l" rtl="0"/>
            <a:r>
              <a:rPr lang="en-US" dirty="0" smtClean="0"/>
              <a:t>Removal of Runlen Extractor (Decompressor)</a:t>
            </a:r>
          </a:p>
          <a:p>
            <a:pPr lvl="1" algn="l" rtl="0"/>
            <a:r>
              <a:rPr lang="en-US" dirty="0" smtClean="0"/>
              <a:t>Update of Processes in Pixel Manager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902721" y="5226590"/>
            <a:ext cx="1475367" cy="345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Decompressor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2721" y="4504096"/>
            <a:ext cx="983578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17385" y="4985759"/>
            <a:ext cx="819648" cy="587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29" y="3583923"/>
            <a:ext cx="1283699" cy="5187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3701611" y="4935629"/>
            <a:ext cx="411222" cy="24589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0756" y="3540770"/>
            <a:ext cx="1475367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4" name="Shape 100"/>
          <p:cNvCxnSpPr>
            <a:stCxn id="10" idx="0"/>
            <a:endCxn id="13" idx="3"/>
          </p:cNvCxnSpPr>
          <p:nvPr/>
        </p:nvCxnSpPr>
        <p:spPr>
          <a:xfrm rot="16200000" flipV="1">
            <a:off x="4768869" y="3327419"/>
            <a:ext cx="1185594" cy="213108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19801" y="4367669"/>
            <a:ext cx="1043603" cy="3531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" name="Shape 165"/>
          <p:cNvCxnSpPr>
            <a:stCxn id="13" idx="1"/>
          </p:cNvCxnSpPr>
          <p:nvPr/>
        </p:nvCxnSpPr>
        <p:spPr>
          <a:xfrm rot="10800000" flipV="1">
            <a:off x="2492896" y="3800163"/>
            <a:ext cx="327861" cy="302547"/>
          </a:xfrm>
          <a:prstGeom prst="bentConnector3">
            <a:avLst>
              <a:gd name="adj1" fmla="val 29083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ame Side Corner Rectangle 16"/>
          <p:cNvSpPr/>
          <p:nvPr/>
        </p:nvSpPr>
        <p:spPr>
          <a:xfrm rot="5400000">
            <a:off x="5002105" y="4940557"/>
            <a:ext cx="883049" cy="491789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18" y="4102710"/>
            <a:ext cx="1147508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" name="Shape 192"/>
          <p:cNvCxnSpPr>
            <a:stCxn id="18" idx="2"/>
            <a:endCxn id="17" idx="1"/>
          </p:cNvCxnSpPr>
          <p:nvPr/>
        </p:nvCxnSpPr>
        <p:spPr>
          <a:xfrm rot="16200000" flipH="1">
            <a:off x="4874276" y="4862992"/>
            <a:ext cx="564954" cy="81964"/>
          </a:xfrm>
          <a:prstGeom prst="bentConnector4">
            <a:avLst>
              <a:gd name="adj1" fmla="val 28686"/>
              <a:gd name="adj2" fmla="val -220002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</p:cNvCxnSpPr>
          <p:nvPr/>
        </p:nvCxnSpPr>
        <p:spPr>
          <a:xfrm flipV="1">
            <a:off x="4214158" y="5387148"/>
            <a:ext cx="983578" cy="5570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0" idx="1"/>
          </p:cNvCxnSpPr>
          <p:nvPr/>
        </p:nvCxnSpPr>
        <p:spPr>
          <a:xfrm>
            <a:off x="5689524" y="5186452"/>
            <a:ext cx="327861" cy="93287"/>
          </a:xfrm>
          <a:prstGeom prst="bentConnector3">
            <a:avLst>
              <a:gd name="adj1" fmla="val 26171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492896" y="4659733"/>
            <a:ext cx="409824" cy="8519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791" y="5788530"/>
            <a:ext cx="1475367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5400000">
            <a:off x="3450399" y="5598524"/>
            <a:ext cx="216081" cy="163930"/>
          </a:xfrm>
          <a:prstGeom prst="bentConnector3">
            <a:avLst>
              <a:gd name="adj1" fmla="val 25234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7954" y="4744927"/>
            <a:ext cx="480403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439" y="5547699"/>
            <a:ext cx="480404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89526" y="4343540"/>
            <a:ext cx="73768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6550" y="4530713"/>
            <a:ext cx="603631" cy="4496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69877" y="3059107"/>
            <a:ext cx="2213014" cy="46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265869" y="3114634"/>
            <a:ext cx="1065543" cy="345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4" name="Oval 33"/>
          <p:cNvSpPr/>
          <p:nvPr/>
        </p:nvSpPr>
        <p:spPr>
          <a:xfrm>
            <a:off x="3230580" y="2978830"/>
            <a:ext cx="245895" cy="240831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2782305" y="3900330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2864270" y="4622824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2864270" y="5425595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2699496" y="5827825"/>
            <a:ext cx="160554" cy="8196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2699496" y="5988379"/>
            <a:ext cx="160554" cy="8196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978934" y="5345318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03567" y="4462270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47"/>
          <p:cNvGrpSpPr/>
          <p:nvPr/>
        </p:nvGrpSpPr>
        <p:grpSpPr>
          <a:xfrm>
            <a:off x="6181314" y="5788530"/>
            <a:ext cx="819648" cy="380444"/>
            <a:chOff x="6643702" y="2928934"/>
            <a:chExt cx="71438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9" name="Shape 165"/>
          <p:cNvCxnSpPr>
            <a:stCxn id="13" idx="2"/>
          </p:cNvCxnSpPr>
          <p:nvPr/>
        </p:nvCxnSpPr>
        <p:spPr>
          <a:xfrm rot="5400000">
            <a:off x="3172241" y="4117897"/>
            <a:ext cx="444538" cy="3278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hape 165"/>
          <p:cNvCxnSpPr/>
          <p:nvPr/>
        </p:nvCxnSpPr>
        <p:spPr>
          <a:xfrm rot="5400000">
            <a:off x="2842992" y="5201722"/>
            <a:ext cx="974397" cy="199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8" grpId="0"/>
      <p:bldP spid="29" grpId="0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1729</TotalTime>
  <Words>1760</Words>
  <Application>Microsoft Office PowerPoint</Application>
  <PresentationFormat>On-screen Show (4:3)</PresentationFormat>
  <Paragraphs>566</Paragraphs>
  <Slides>39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Concourse</vt:lpstr>
      <vt:lpstr>Equation</vt:lpstr>
      <vt:lpstr>PowerPoint Presentation</vt:lpstr>
      <vt:lpstr>Agenda</vt:lpstr>
      <vt:lpstr>Intro</vt:lpstr>
      <vt:lpstr>Problem</vt:lpstr>
      <vt:lpstr>Project’s Goals</vt:lpstr>
      <vt:lpstr>PowerPoint Presentation</vt:lpstr>
      <vt:lpstr>Top Architecture – Previous System</vt:lpstr>
      <vt:lpstr>Degeneration of the system</vt:lpstr>
      <vt:lpstr>Degeneration of the system</vt:lpstr>
      <vt:lpstr>Degeneration of the system</vt:lpstr>
      <vt:lpstr>Problems during the process</vt:lpstr>
      <vt:lpstr>Top Architecture – New </vt:lpstr>
      <vt:lpstr>Data Flow - Ilustration</vt:lpstr>
      <vt:lpstr>Image Manipulation – New Block </vt:lpstr>
      <vt:lpstr>Parameter Registers</vt:lpstr>
      <vt:lpstr> Parameter Registers –   Simulation</vt:lpstr>
      <vt:lpstr>Address Calculator</vt:lpstr>
      <vt:lpstr>Addr. Calc.  - Initial µArchitucture</vt:lpstr>
      <vt:lpstr>Addr. Calc. – working with fractures</vt:lpstr>
      <vt:lpstr>Addr. Calc.  - Improved µArchitucture</vt:lpstr>
      <vt:lpstr>Addr. Calc.– first valid output</vt:lpstr>
      <vt:lpstr>Addr. Calc.– mid valid output</vt:lpstr>
      <vt:lpstr>Addr. Calc.–  end of calc. process</vt:lpstr>
      <vt:lpstr>Addr. Calc. –Test Bench</vt:lpstr>
      <vt:lpstr>Addr. Calc. – Testing with Matlab</vt:lpstr>
      <vt:lpstr>Bilinear Interpolator</vt:lpstr>
      <vt:lpstr>Bilinear Interpolator – µArchitucture</vt:lpstr>
      <vt:lpstr>Bilinear Interpolator –  Simulation</vt:lpstr>
      <vt:lpstr>Image Manipulation Manager</vt:lpstr>
      <vt:lpstr> Img. Man. Manager - FSM</vt:lpstr>
      <vt:lpstr> Img. Man. Manager – FSM simulation</vt:lpstr>
      <vt:lpstr>שקופית על שיטות עבודה</vt:lpstr>
      <vt:lpstr>Working methods</vt:lpstr>
      <vt:lpstr>בעיות שהתעוררו – טיפול בעמידה בתדר כדוגמא</vt:lpstr>
      <vt:lpstr>Problems during the process</vt:lpstr>
      <vt:lpstr>מסקנות ולקחים</vt:lpstr>
      <vt:lpstr>Conclusions/lessons</vt:lpstr>
      <vt:lpstr>Missions ahead</vt:lpstr>
      <vt:lpstr>Time Table – 2012-2013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Ran Mizrahi</cp:lastModifiedBy>
  <cp:revision>310</cp:revision>
  <dcterms:created xsi:type="dcterms:W3CDTF">2006-08-16T00:00:00Z</dcterms:created>
  <dcterms:modified xsi:type="dcterms:W3CDTF">2012-11-06T10:18:18Z</dcterms:modified>
</cp:coreProperties>
</file>