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63" r:id="rId3"/>
    <p:sldId id="295" r:id="rId4"/>
    <p:sldId id="296" r:id="rId5"/>
    <p:sldId id="297" r:id="rId6"/>
    <p:sldId id="298" r:id="rId7"/>
    <p:sldId id="266" r:id="rId8"/>
    <p:sldId id="283" r:id="rId9"/>
    <p:sldId id="285" r:id="rId10"/>
    <p:sldId id="286" r:id="rId11"/>
    <p:sldId id="302" r:id="rId12"/>
    <p:sldId id="284" r:id="rId13"/>
    <p:sldId id="300" r:id="rId14"/>
    <p:sldId id="293" r:id="rId15"/>
    <p:sldId id="287" r:id="rId16"/>
    <p:sldId id="289" r:id="rId17"/>
    <p:sldId id="304" r:id="rId18"/>
    <p:sldId id="305" r:id="rId19"/>
    <p:sldId id="308" r:id="rId20"/>
    <p:sldId id="306" r:id="rId21"/>
    <p:sldId id="307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24" r:id="rId32"/>
    <p:sldId id="322" r:id="rId33"/>
    <p:sldId id="326" r:id="rId34"/>
    <p:sldId id="323" r:id="rId35"/>
    <p:sldId id="294" r:id="rId36"/>
    <p:sldId id="30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0" autoAdjust="0"/>
    <p:restoredTop sz="77278" autoAdjust="0"/>
  </p:normalViewPr>
  <p:slideViewPr>
    <p:cSldViewPr>
      <p:cViewPr varScale="1">
        <p:scale>
          <a:sx n="88" d="100"/>
          <a:sy n="88" d="100"/>
        </p:scale>
        <p:origin x="-19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כ"א/חשון/תשע"ג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 בגודל</a:t>
            </a:r>
            <a:r>
              <a:rPr lang="he-IL" baseline="0" dirty="0" smtClean="0"/>
              <a:t> מלא (</a:t>
            </a:r>
            <a:r>
              <a:rPr lang="en-US" baseline="0" dirty="0" smtClean="0"/>
              <a:t>640x480</a:t>
            </a:r>
            <a:r>
              <a:rPr lang="he-IL" baseline="0" smtClean="0"/>
              <a:t> על פי דרישות הפרויקט)</a:t>
            </a:r>
            <a:r>
              <a:rPr lang="he-IL" smtClean="0"/>
              <a:t>, </a:t>
            </a:r>
            <a:r>
              <a:rPr lang="he-IL" dirty="0" smtClean="0"/>
              <a:t>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הרבה </a:t>
            </a:r>
            <a:r>
              <a:rPr lang="he-IL" baseline="0" dirty="0" err="1" smtClean="0"/>
              <a:t>דיבאגים</a:t>
            </a:r>
            <a:r>
              <a:rPr lang="he-IL" baseline="0" dirty="0" smtClean="0"/>
              <a:t> ולמידה של המערכת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תרשים זרימת מידע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63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כתיבה</a:t>
            </a:r>
            <a:r>
              <a:rPr lang="he-IL" baseline="0" dirty="0" smtClean="0"/>
              <a:t> לרגיסטר של פרמטרי משתמש-</a:t>
            </a:r>
          </a:p>
          <a:p>
            <a:r>
              <a:rPr lang="he-IL" baseline="0" dirty="0" smtClean="0"/>
              <a:t>הרגיסטרים יושבים בטופ של הבלוק</a:t>
            </a:r>
          </a:p>
          <a:p>
            <a:r>
              <a:rPr lang="he-IL" baseline="0" dirty="0" smtClean="0"/>
              <a:t>הכתיבה נעשית מהתוכנה, כלומר ב</a:t>
            </a:r>
            <a:r>
              <a:rPr lang="en-US" baseline="0" dirty="0" smtClean="0"/>
              <a:t>GUI</a:t>
            </a:r>
            <a:r>
              <a:rPr lang="he-IL" baseline="0" dirty="0" smtClean="0"/>
              <a:t> המשתמש מכניס את הפרמטרים שלו, ואז ה</a:t>
            </a:r>
            <a:r>
              <a:rPr lang="en-US" baseline="0" dirty="0" smtClean="0"/>
              <a:t>MATLAB</a:t>
            </a:r>
            <a:r>
              <a:rPr lang="he-IL" baseline="0" dirty="0" smtClean="0"/>
              <a:t> עוטף אותם בחבילה שנשלחת דרך ה</a:t>
            </a:r>
            <a:r>
              <a:rPr lang="en-US" baseline="0" dirty="0" smtClean="0"/>
              <a:t>UART</a:t>
            </a:r>
            <a:r>
              <a:rPr lang="he-IL" baseline="0" dirty="0" smtClean="0"/>
              <a:t> ומפוענחת ב</a:t>
            </a:r>
            <a:r>
              <a:rPr lang="en-US" baseline="0" dirty="0" smtClean="0"/>
              <a:t>RX</a:t>
            </a:r>
            <a:r>
              <a:rPr lang="he-IL" baseline="0" dirty="0" smtClean="0"/>
              <a:t> ומשם מנותבת אל היעד שלה.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ניתן</a:t>
            </a:r>
            <a:r>
              <a:rPr lang="he-IL" baseline="0" dirty="0" smtClean="0"/>
              <a:t> לראות שקצב התוצאות הוא בהתאם למספר דרגות ה</a:t>
            </a:r>
            <a:r>
              <a:rPr lang="en-US" baseline="0" dirty="0" smtClean="0"/>
              <a:t>PIPE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465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</a:t>
            </a:r>
            <a:r>
              <a:rPr lang="en-US" dirty="0" smtClean="0"/>
              <a:t>TB</a:t>
            </a:r>
            <a:r>
              <a:rPr lang="he-IL" dirty="0" smtClean="0"/>
              <a:t> מייצר בעזרת</a:t>
            </a:r>
            <a:r>
              <a:rPr lang="he-IL" baseline="0" dirty="0" smtClean="0"/>
              <a:t> לולאה כפולה </a:t>
            </a:r>
            <a:r>
              <a:rPr lang="he-IL" baseline="0" dirty="0" err="1" smtClean="0"/>
              <a:t>אינדקסי</a:t>
            </a:r>
            <a:r>
              <a:rPr lang="he-IL" baseline="0" dirty="0" smtClean="0"/>
              <a:t> כניסה עבור ה</a:t>
            </a:r>
            <a:r>
              <a:rPr lang="en-US" baseline="0" dirty="0" err="1" smtClean="0"/>
              <a:t>addr_calc</a:t>
            </a:r>
            <a:r>
              <a:rPr lang="he-IL" baseline="0" dirty="0" smtClean="0"/>
              <a:t> (כתובות של מטריצה עבור תמונת היציאה)</a:t>
            </a:r>
          </a:p>
          <a:p>
            <a:r>
              <a:rPr lang="he-IL" baseline="0" dirty="0" smtClean="0"/>
              <a:t>הפלט של </a:t>
            </a:r>
            <a:r>
              <a:rPr lang="en-US" baseline="0" dirty="0" smtClean="0"/>
              <a:t>addr_calc</a:t>
            </a:r>
            <a:r>
              <a:rPr lang="he-IL" baseline="0" dirty="0" smtClean="0"/>
              <a:t> – 4 כתובות </a:t>
            </a:r>
            <a:r>
              <a:rPr lang="en-US" baseline="0" dirty="0" smtClean="0"/>
              <a:t>RAM</a:t>
            </a:r>
            <a:r>
              <a:rPr lang="he-IL" baseline="0" dirty="0" smtClean="0"/>
              <a:t> עבור כל פיקסל בתמונת היעד + 2 משקלים לאינטרפולציה -&gt;נכתב לתוך קובץ הטקסט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44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התמונה</a:t>
            </a:r>
            <a:r>
              <a:rPr lang="he-IL" baseline="0" dirty="0" smtClean="0"/>
              <a:t> בזיכרון אמורה לשבת כולה בכתובות רצופות מ1 והלאה, לכן לקחנו את התמונה (מערך דו-</a:t>
            </a:r>
            <a:r>
              <a:rPr lang="he-IL" baseline="0" dirty="0" err="1" smtClean="0"/>
              <a:t>מימדי</a:t>
            </a:r>
            <a:r>
              <a:rPr lang="he-IL" baseline="0" dirty="0" smtClean="0"/>
              <a:t>) והפכנו אותה למערך אחד ארוך – זה בעצם </a:t>
            </a:r>
            <a:r>
              <a:rPr lang="he-IL" baseline="0" dirty="0" err="1" smtClean="0"/>
              <a:t>ממדל</a:t>
            </a:r>
            <a:r>
              <a:rPr lang="he-IL" baseline="0" dirty="0" smtClean="0"/>
              <a:t> לנו את הזיכרון.</a:t>
            </a:r>
          </a:p>
          <a:p>
            <a:r>
              <a:rPr lang="he-IL" baseline="0" dirty="0" smtClean="0"/>
              <a:t>לאחר מכן לקחנו את קובץ הפלט של הקואורדינטות ובנינו על פיו את תמונת הפלט.</a:t>
            </a:r>
          </a:p>
          <a:p>
            <a:r>
              <a:rPr lang="he-IL" baseline="0" dirty="0" smtClean="0"/>
              <a:t>כאשר את הבי-לינאריות ביצענו על ידי המטלב כרגע ע"פ הפרמטרים (משקלי השברים) שבקובץ הטקסט</a:t>
            </a:r>
          </a:p>
          <a:p>
            <a:r>
              <a:rPr lang="he-IL" baseline="0" dirty="0" smtClean="0"/>
              <a:t>התמונה הסופית הינה כפי שהתקבלה במטלב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4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4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e-IL" baseline="0" dirty="0" smtClean="0"/>
              <a:t>התכן נעשה על ידי בחינה של המערכת הכוללת, לאחר מכן תכן של הבלוק שלנו ואז בוצע תכן לכל רכיב בתוך הבלוק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האלגוריתם כולל </a:t>
            </a:r>
            <a:r>
              <a:rPr lang="he-IL" baseline="0" dirty="0" err="1" smtClean="0"/>
              <a:t>חיושבים</a:t>
            </a:r>
            <a:r>
              <a:rPr lang="he-IL" baseline="0" dirty="0" smtClean="0"/>
              <a:t> אריתמטיים עם הכפלות מרובות, והיות והכפלה הינה צרכן משאבים, פיצול החישוב משפר את הקצב התוצאות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בדיקת הרכיבים נעשתה על ידי יצירת קובץ </a:t>
            </a:r>
            <a:r>
              <a:rPr lang="en-US" baseline="0" dirty="0" smtClean="0"/>
              <a:t>TB</a:t>
            </a:r>
            <a:r>
              <a:rPr lang="he-IL" baseline="0" dirty="0" smtClean="0"/>
              <a:t> לכל </a:t>
            </a:r>
            <a:r>
              <a:rPr lang="he-IL" baseline="0" dirty="0" err="1" smtClean="0"/>
              <a:t>קומפוננטה</a:t>
            </a:r>
            <a:r>
              <a:rPr lang="he-IL" baseline="0" dirty="0" smtClean="0"/>
              <a:t>, שמטרתו לדמות כניסות אפשריות למערכת ובדיקת התוצאות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בדיקת התוצאות נעשה מול האלגוריתם שרץ בסביבת </a:t>
            </a:r>
            <a:r>
              <a:rPr lang="en-US" baseline="0" dirty="0" smtClean="0"/>
              <a:t>MATLAB</a:t>
            </a:r>
            <a:r>
              <a:rPr lang="he-IL" baseline="0" dirty="0" smtClean="0"/>
              <a:t>, השוואה עם פלט ויזואלי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תיעוד לאורך התהליך עזר </a:t>
            </a:r>
            <a:r>
              <a:rPr lang="he-IL" baseline="0" dirty="0" err="1" smtClean="0"/>
              <a:t>בבננית</a:t>
            </a:r>
            <a:r>
              <a:rPr lang="he-IL" baseline="0" dirty="0" smtClean="0"/>
              <a:t> המצגת, מסמך הפרויקט ולשימוש חוזר בעתיד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מאפשר עבודה מנקודות קצה שונות ושחזור במקרה של באגים</a:t>
            </a:r>
          </a:p>
          <a:p>
            <a:pPr marL="228600" indent="-228600">
              <a:buAutoNum type="arabicPeriod"/>
            </a:pPr>
            <a:endParaRPr lang="he-IL" baseline="0" dirty="0" smtClean="0"/>
          </a:p>
          <a:p>
            <a:pPr marL="228600" indent="-228600">
              <a:buAutoNum type="arabicPeriod"/>
            </a:pPr>
            <a:endParaRPr lang="he-IL" baseline="0" dirty="0" smtClean="0"/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619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1151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36</a:t>
            </a:fld>
            <a:endParaRPr lang="he-I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המטלב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פיקסל מנג'ר אחראי לקרוא למידע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החיצוני לטובת התצוגה</a:t>
            </a:r>
          </a:p>
          <a:p>
            <a:r>
              <a:rPr lang="he-IL" baseline="0" dirty="0" smtClean="0"/>
              <a:t>עד עשתה הוא ביקש מידע שכלל גוון </a:t>
            </a:r>
            <a:r>
              <a:rPr lang="he-IL" baseline="0" dirty="0" err="1" smtClean="0"/>
              <a:t>אפור+מספר</a:t>
            </a:r>
            <a:r>
              <a:rPr lang="he-IL" baseline="0" dirty="0" smtClean="0"/>
              <a:t> חזרות וכך ספר את מספר </a:t>
            </a:r>
            <a:r>
              <a:rPr lang="he-IL" baseline="0" dirty="0" err="1" smtClean="0"/>
              <a:t>הפיקבלים</a:t>
            </a:r>
            <a:r>
              <a:rPr lang="he-IL" baseline="0" dirty="0" smtClean="0"/>
              <a:t> הדרושים על מנת להרכיב תמונה בצג</a:t>
            </a:r>
          </a:p>
          <a:p>
            <a:r>
              <a:rPr lang="he-IL" baseline="0" dirty="0" smtClean="0"/>
              <a:t>אנחנו עדכנו אותו על מנת שיתמוך ב</a:t>
            </a:r>
            <a:r>
              <a:rPr lang="en-US" baseline="0" dirty="0" smtClean="0"/>
              <a:t>DATA</a:t>
            </a:r>
            <a:r>
              <a:rPr lang="he-IL" baseline="0" dirty="0" smtClean="0"/>
              <a:t> שאינו מכיל מספרי חזרות – עדכוני </a:t>
            </a:r>
            <a:r>
              <a:rPr lang="he-IL" baseline="0" dirty="0" err="1" smtClean="0"/>
              <a:t>קאונטרים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dirty="0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Final Presentation – Part A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12.11.2012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0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21" idx="1"/>
          </p:cNvCxnSpPr>
          <p:nvPr/>
        </p:nvCxnSpPr>
        <p:spPr>
          <a:xfrm rot="10800000">
            <a:off x="4860034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3812" y="18864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Data Flow - </a:t>
            </a:r>
            <a:r>
              <a:rPr lang="en-US" dirty="0" err="1" smtClean="0"/>
              <a:t>Ilustration</a:t>
            </a:r>
            <a:endParaRPr lang="he-IL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9" y="1548525"/>
            <a:ext cx="969717" cy="108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" y="264296"/>
            <a:ext cx="1246522" cy="31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3" y="1518883"/>
            <a:ext cx="511452" cy="570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166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88889E-6 L 0.24305 0.00163 " pathEditMode="relative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66667E-6 L -2.77778E-7 0.1426 L 0.17101 0.14422 L 0.17101 0.19075 L -0.08489 0.18311 L -0.1 0.50232 L -0.15937 0.62339 " pathEditMode="relative" ptsTypes="AAAAA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16 0.45764 L -0.0816 0.35672 L 0.16146 0.34908 L 0.1684 0.19862 L 0.18472 0.19862 L 0.18368 0.64977 L 0.39167 0.64977 " pathEditMode="relative" ptsTypes="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64978 L 0.38472 0.54584 L 0.21962 0.54746 L 0.21493 0.20788 L 0.16146 0.20325 L 0.16615 0.34885 L -0.09896 0.3551 L -0.09201 0.48218 L -0.15833 0.63427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732 0.47454 L -0.08854 0.34908 L 0.15921 0.34445 L 0.16042 0.17686 L 0.45452 0.17848 L 0.45452 0.33195 L 0.65452 0.34283 L 0.65695 0.51482 L 0.58941 0.52269 L 0.59185 0.64514 L 0.64757 0.64676 " pathEditMode="relative" ptsTypes="AAAAAAAA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7.17095E-6 L -0.20954 -0.28893 " pathEditMode="relative" ptsTypes="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Image Manipulation – New Block 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41036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Parameter registers- </a:t>
            </a:r>
            <a:r>
              <a:rPr lang="en-US" sz="2000" dirty="0" smtClean="0"/>
              <a:t>holds </a:t>
            </a:r>
            <a:r>
              <a:rPr lang="en-US" sz="2000" dirty="0"/>
              <a:t>user </a:t>
            </a:r>
            <a:r>
              <a:rPr lang="en-US" sz="2000" dirty="0" smtClean="0"/>
              <a:t>parameters </a:t>
            </a:r>
            <a:r>
              <a:rPr lang="en-US" sz="2000" dirty="0"/>
              <a:t>(</a:t>
            </a:r>
            <a:r>
              <a:rPr lang="en-US" sz="2000" dirty="0" err="1" smtClean="0"/>
              <a:t>angle,zoom,crop</a:t>
            </a:r>
            <a:r>
              <a:rPr lang="en-US" sz="2000" dirty="0" smtClean="0"/>
              <a:t>)</a:t>
            </a:r>
          </a:p>
          <a:p>
            <a:pPr algn="l" rtl="0"/>
            <a:r>
              <a:rPr lang="en-US" sz="2000" dirty="0" smtClean="0"/>
              <a:t>Address </a:t>
            </a:r>
            <a:r>
              <a:rPr lang="en-US" sz="2000" dirty="0"/>
              <a:t>Calculator – Calculates "matrix address" of 4 pixels that are required for </a:t>
            </a:r>
            <a:r>
              <a:rPr lang="en-US" sz="2000" dirty="0" smtClean="0"/>
              <a:t>the bilinear-interpolation and converts the </a:t>
            </a:r>
            <a:r>
              <a:rPr lang="en-US" sz="2000" dirty="0"/>
              <a:t>"matrix </a:t>
            </a:r>
            <a:r>
              <a:rPr lang="en-US" sz="2000" dirty="0" smtClean="0"/>
              <a:t>address</a:t>
            </a:r>
            <a:r>
              <a:rPr lang="en-US" sz="2000" dirty="0"/>
              <a:t>" into a 1D SDRAM </a:t>
            </a:r>
            <a:r>
              <a:rPr lang="en-US" sz="2000" dirty="0" smtClean="0"/>
              <a:t>address</a:t>
            </a:r>
          </a:p>
          <a:p>
            <a:pPr algn="l" rtl="0"/>
            <a:r>
              <a:rPr lang="en-US" sz="2000" dirty="0" smtClean="0"/>
              <a:t>Bilinear </a:t>
            </a:r>
            <a:r>
              <a:rPr lang="en-US" sz="2000" dirty="0"/>
              <a:t>Interpolator – Calculates a mean average between 4 </a:t>
            </a:r>
            <a:r>
              <a:rPr lang="en-US" sz="2000" dirty="0" smtClean="0"/>
              <a:t>pixels</a:t>
            </a:r>
          </a:p>
          <a:p>
            <a:pPr algn="l" rtl="0"/>
            <a:r>
              <a:rPr lang="en-US" sz="2000" dirty="0" smtClean="0"/>
              <a:t>Image Manipulation Manger – Controller for the block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02014" y="4365104"/>
            <a:ext cx="5765747" cy="2376264"/>
            <a:chOff x="2902014" y="4365104"/>
            <a:chExt cx="5765747" cy="2376264"/>
          </a:xfrm>
        </p:grpSpPr>
        <p:sp>
          <p:nvSpPr>
            <p:cNvPr id="22" name="Rectangle 21"/>
            <p:cNvSpPr/>
            <p:nvPr/>
          </p:nvSpPr>
          <p:spPr>
            <a:xfrm>
              <a:off x="2975983" y="4583407"/>
              <a:ext cx="4883849" cy="1925382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Elbow Connector 22"/>
            <p:cNvCxnSpPr>
              <a:stCxn id="38" idx="1"/>
              <a:endCxn id="31" idx="0"/>
            </p:cNvCxnSpPr>
            <p:nvPr/>
          </p:nvCxnSpPr>
          <p:spPr>
            <a:xfrm rot="10800000" flipV="1">
              <a:off x="4373001" y="4993121"/>
              <a:ext cx="130568" cy="424216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6200000">
              <a:off x="2731760" y="5730433"/>
              <a:ext cx="810841" cy="47033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400" dirty="0"/>
            </a:p>
          </p:txBody>
        </p:sp>
        <p:cxnSp>
          <p:nvCxnSpPr>
            <p:cNvPr id="25" name="Elbow Connector 24"/>
            <p:cNvCxnSpPr>
              <a:endCxn id="26" idx="0"/>
            </p:cNvCxnSpPr>
            <p:nvPr/>
          </p:nvCxnSpPr>
          <p:spPr>
            <a:xfrm rot="10800000" flipV="1">
              <a:off x="3139738" y="4858488"/>
              <a:ext cx="1363835" cy="701691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2975983" y="5560180"/>
              <a:ext cx="327508" cy="187118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1200" dirty="0"/>
                <a:t>F</a:t>
              </a:r>
              <a:endParaRPr lang="he-IL" sz="1200" dirty="0"/>
            </a:p>
          </p:txBody>
        </p:sp>
        <p:cxnSp>
          <p:nvCxnSpPr>
            <p:cNvPr id="27" name="Elbow Connector 26"/>
            <p:cNvCxnSpPr/>
            <p:nvPr/>
          </p:nvCxnSpPr>
          <p:spPr>
            <a:xfrm rot="16200000" flipH="1">
              <a:off x="6355521" y="4880684"/>
              <a:ext cx="498659" cy="611372"/>
            </a:xfrm>
            <a:prstGeom prst="bentConnector3">
              <a:avLst>
                <a:gd name="adj1" fmla="val -1038"/>
              </a:avLst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30" idx="2"/>
            </p:cNvCxnSpPr>
            <p:nvPr/>
          </p:nvCxnSpPr>
          <p:spPr>
            <a:xfrm rot="5400000">
              <a:off x="4757427" y="4400136"/>
              <a:ext cx="358919" cy="3129062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80923" y="5435700"/>
              <a:ext cx="2040986" cy="3495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Biliniar Interpolation</a:t>
              </a:r>
            </a:p>
            <a:p>
              <a:pPr algn="ctr" rtl="0"/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41934" y="5417337"/>
              <a:ext cx="1662133" cy="3495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Addr Calculator</a:t>
              </a:r>
            </a:p>
            <a:p>
              <a:pPr algn="ctr" rtl="0"/>
              <a:endParaRPr lang="he-IL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5561" y="6462430"/>
              <a:ext cx="1419199" cy="26871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045493" y="6554250"/>
              <a:ext cx="327508" cy="187118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he-IL" sz="1200" dirty="0" smtClean="0"/>
                <a:t>6</a:t>
              </a:r>
              <a:endParaRPr lang="he-IL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338840" y="4365104"/>
              <a:ext cx="2328921" cy="43660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/>
                <a:t>Image Manipulation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8734" y="6188762"/>
              <a:ext cx="1795297" cy="27366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7" name="Elbow Connector 36"/>
            <p:cNvCxnSpPr>
              <a:endCxn id="36" idx="2"/>
            </p:cNvCxnSpPr>
            <p:nvPr/>
          </p:nvCxnSpPr>
          <p:spPr>
            <a:xfrm flipV="1">
              <a:off x="5424759" y="6462430"/>
              <a:ext cx="1431623" cy="18537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03569" y="4762288"/>
              <a:ext cx="1795597" cy="46166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Img_man_manager</a:t>
              </a:r>
              <a:endParaRPr lang="en-US" sz="1100" dirty="0" smtClean="0"/>
            </a:p>
            <a:p>
              <a:pPr algn="ctr" rtl="0"/>
              <a:endParaRPr lang="en-US" sz="600" dirty="0" smtClean="0"/>
            </a:p>
            <a:p>
              <a:pPr algn="ctr" rtl="0"/>
              <a:endParaRPr lang="he-IL" sz="600" dirty="0"/>
            </a:p>
          </p:txBody>
        </p:sp>
        <p:cxnSp>
          <p:nvCxnSpPr>
            <p:cNvPr id="39" name="Elbow Connector 38"/>
            <p:cNvCxnSpPr/>
            <p:nvPr/>
          </p:nvCxnSpPr>
          <p:spPr>
            <a:xfrm>
              <a:off x="5204067" y="5581598"/>
              <a:ext cx="276857" cy="112566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1" idx="2"/>
            </p:cNvCxnSpPr>
            <p:nvPr/>
          </p:nvCxnSpPr>
          <p:spPr>
            <a:xfrm rot="5400000">
              <a:off x="3728664" y="5410528"/>
              <a:ext cx="288020" cy="100065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3696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New registers were added to the system in order to hold the user parameters,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dirty="0" smtClean="0"/>
              <a:t>Parameter Registers</a:t>
            </a:r>
            <a:endParaRPr lang="he-IL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3758"/>
              </p:ext>
            </p:extLst>
          </p:nvPr>
        </p:nvGraphicFramePr>
        <p:xfrm>
          <a:off x="1162050" y="3647726"/>
          <a:ext cx="7693534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248"/>
                <a:gridCol w="770573"/>
                <a:gridCol w="1013460"/>
                <a:gridCol w="2943733"/>
                <a:gridCol w="1620520"/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Register's name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Address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(bytes)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Purpose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Place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x_start_reg</a:t>
                      </a:r>
                      <a:endParaRPr lang="en-US" sz="1200" dirty="0" smtClean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X crop coordinate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y_start_reg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Y crop coordinate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zoom_reg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Zoom ratio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cos_reg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Cosine of rotation angle, multiplied by 0x100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Sin_reg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Sine of rotation angle, multiplied by 0x100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834518" y="543396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32091" y="1006380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03857" y="876331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30931" y="869156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73086" y="1141624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7001599" y="458120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69684" y="1170499"/>
            <a:ext cx="62305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64667" y="613273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746269" y="242676"/>
            <a:ext cx="1996335" cy="927823"/>
            <a:chOff x="1202146" y="1826297"/>
            <a:chExt cx="6207129" cy="3555697"/>
          </a:xfrm>
        </p:grpSpPr>
        <p:sp>
          <p:nvSpPr>
            <p:cNvPr id="23" name="Rectangle 22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1143000"/>
          </a:xfrm>
        </p:spPr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– </a:t>
            </a:r>
            <a:br>
              <a:rPr lang="en-US" dirty="0" smtClean="0"/>
            </a:br>
            <a:r>
              <a:rPr lang="en-US" dirty="0" smtClean="0"/>
              <a:t> Simulation</a:t>
            </a:r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210915" y="1772816"/>
            <a:ext cx="8609557" cy="3588924"/>
            <a:chOff x="0" y="2088444"/>
            <a:chExt cx="8609557" cy="3588924"/>
          </a:xfrm>
        </p:grpSpPr>
        <p:pic>
          <p:nvPicPr>
            <p:cNvPr id="18434" name="Picture 2" descr="C:\Users\s03933557\Downloads\Captur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" t="58130" r="50840" b="5310"/>
            <a:stretch/>
          </p:blipFill>
          <p:spPr bwMode="auto">
            <a:xfrm>
              <a:off x="0" y="2088444"/>
              <a:ext cx="8609557" cy="3588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2123728" y="3689477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92280" y="368947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23728" y="429309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08304" y="429309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23728" y="4941168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96336" y="4941168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23728" y="3044961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00392" y="3044961"/>
              <a:ext cx="432048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23728" y="2396889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84368" y="2420889"/>
              <a:ext cx="504056" cy="144016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Main Goal  – Calculates "matrix address" of 4 pixels that are required for the </a:t>
            </a:r>
            <a:r>
              <a:rPr lang="en-US" dirty="0" smtClean="0"/>
              <a:t>bilinear-interpolation.</a:t>
            </a:r>
          </a:p>
          <a:p>
            <a:pPr algn="l" rtl="0"/>
            <a:r>
              <a:rPr lang="en-US" dirty="0" smtClean="0"/>
              <a:t>Method - Given a current pixel index in the output image, the unit will calculate the origin addresses of the pixel, by the following formula: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09728" indent="0" algn="l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Inputs: </a:t>
            </a:r>
          </a:p>
          <a:p>
            <a:pPr lvl="1" algn="l" rtl="0"/>
            <a:r>
              <a:rPr lang="en-US" dirty="0" smtClean="0"/>
              <a:t>User parameters (zoom factor, sin/</a:t>
            </a:r>
            <a:r>
              <a:rPr lang="en-US" dirty="0" err="1" smtClean="0"/>
              <a:t>cos</a:t>
            </a:r>
            <a:r>
              <a:rPr lang="en-US" dirty="0" smtClean="0"/>
              <a:t>[angle], crop indexes)</a:t>
            </a:r>
          </a:p>
          <a:p>
            <a:pPr lvl="1" algn="l" rtl="0"/>
            <a:r>
              <a:rPr lang="en-US" dirty="0" smtClean="0"/>
              <a:t>Row/Col index (current calculating coordinate)</a:t>
            </a:r>
          </a:p>
          <a:p>
            <a:pPr algn="l" rtl="0"/>
            <a:r>
              <a:rPr lang="en-US" dirty="0" smtClean="0"/>
              <a:t>Outputs:</a:t>
            </a:r>
          </a:p>
          <a:p>
            <a:pPr lvl="1" algn="l" rtl="0"/>
            <a:r>
              <a:rPr lang="en-US" dirty="0" smtClean="0"/>
              <a:t>TL,TR,BL,BR coordinate address</a:t>
            </a:r>
          </a:p>
          <a:p>
            <a:pPr lvl="1" algn="l" rtl="0"/>
            <a:r>
              <a:rPr lang="en-US" dirty="0" smtClean="0"/>
              <a:t>Delta Row, Delta Col- holds the weight for </a:t>
            </a:r>
            <a:r>
              <a:rPr lang="en-US" dirty="0" err="1" smtClean="0"/>
              <a:t>billinear</a:t>
            </a:r>
            <a:r>
              <a:rPr lang="en-US" dirty="0" smtClean="0"/>
              <a:t> interpolation.</a:t>
            </a:r>
          </a:p>
          <a:p>
            <a:pPr lvl="1" algn="l" rtl="0"/>
            <a:r>
              <a:rPr lang="en-US" dirty="0" smtClean="0"/>
              <a:t>Out of range</a:t>
            </a:r>
          </a:p>
          <a:p>
            <a:pPr lvl="1" algn="l" rtl="0"/>
            <a:r>
              <a:rPr lang="en-US" dirty="0" err="1" smtClean="0"/>
              <a:t>Valid,Finish</a:t>
            </a:r>
            <a:endParaRPr lang="en-US" dirty="0" smtClean="0"/>
          </a:p>
          <a:p>
            <a:pPr marL="393192" lvl="1" indent="0" algn="l" rtl="0">
              <a:buNone/>
            </a:pPr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10112"/>
              </p:ext>
            </p:extLst>
          </p:nvPr>
        </p:nvGraphicFramePr>
        <p:xfrm>
          <a:off x="1115616" y="2708920"/>
          <a:ext cx="619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3" imgW="6197400" imgH="888840" progId="Equation.DSMT4">
                  <p:embed/>
                </p:oleObj>
              </mc:Choice>
              <mc:Fallback>
                <p:oleObj name="Equation" r:id="rId3" imgW="61974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708920"/>
                        <a:ext cx="6197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428558" y="399147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26131" y="862131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97897" y="732082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4971" y="724907"/>
            <a:ext cx="576844" cy="1846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7126" y="997375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7595639" y="313871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3724" y="1026250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707" y="469024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4440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/>
              <a:t>Addr. Calc. </a:t>
            </a:r>
            <a:r>
              <a:rPr lang="en-US" sz="3600" dirty="0" smtClean="0"/>
              <a:t> -</a:t>
            </a:r>
            <a:br>
              <a:rPr lang="en-US" sz="3600" dirty="0" smtClean="0"/>
            </a:br>
            <a:r>
              <a:rPr lang="en-US" sz="3600" dirty="0" smtClean="0"/>
              <a:t>Initial </a:t>
            </a:r>
            <a:r>
              <a:rPr lang="en-US" sz="3600" dirty="0"/>
              <a:t>µ</a:t>
            </a:r>
            <a:r>
              <a:rPr lang="en-US" sz="3600" dirty="0" err="1"/>
              <a:t>Architucture</a:t>
            </a:r>
            <a:endParaRPr lang="he-I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"/>
          <a:stretch/>
        </p:blipFill>
        <p:spPr bwMode="auto">
          <a:xfrm>
            <a:off x="323528" y="1592580"/>
            <a:ext cx="8375704" cy="428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5661248"/>
            <a:ext cx="8015664" cy="1069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01208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Synthesis Results: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8" name="Rectangle 7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24578" name="Picture 2" descr="http://www.google.co.il/url?source=imglanding&amp;ct=img&amp;q=http://www.vipservice.co.il/site_temp/userfiles/png-symbol-error-256x256.png&amp;sa=X&amp;ei=__GUULXBG-eF4ATzuoCwCA&amp;ved=0CAkQ8wc&amp;usg=AFQjCNGEQzzgdapYxizTQHDq6gQ26HOs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4293096"/>
            <a:ext cx="686578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Incompliant with frequency requirements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297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Addr. Calc. – working with fractures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4005064"/>
            <a:ext cx="212423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/>
              <a:t>Zoom=x4</a:t>
            </a:r>
          </a:p>
          <a:p>
            <a:r>
              <a:rPr lang="en-US" sz="1200" dirty="0"/>
              <a:t>Angle =60 deg</a:t>
            </a:r>
          </a:p>
          <a:p>
            <a:r>
              <a:rPr lang="en-US" sz="1200" dirty="0"/>
              <a:t>X Start =30</a:t>
            </a:r>
          </a:p>
          <a:p>
            <a:r>
              <a:rPr lang="en-US" sz="1200" dirty="0"/>
              <a:t>Y Start =29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10733" y="4005064"/>
            <a:ext cx="291581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 smtClean="0"/>
              <a:t>Zoom_factor=(1/zoom)*128=32 </a:t>
            </a:r>
            <a:endParaRPr lang="en-US" sz="1200" dirty="0"/>
          </a:p>
          <a:p>
            <a:r>
              <a:rPr lang="en-US" sz="1200" dirty="0"/>
              <a:t>Angle </a:t>
            </a:r>
            <a:r>
              <a:rPr lang="en-US" sz="1200" dirty="0" smtClean="0"/>
              <a:t>=</a:t>
            </a:r>
            <a:r>
              <a:rPr lang="en-US" sz="1200" dirty="0" err="1" smtClean="0"/>
              <a:t>cos</a:t>
            </a:r>
            <a:r>
              <a:rPr lang="en-US" sz="1200" dirty="0" smtClean="0"/>
              <a:t>(60)=0.5*128=64</a:t>
            </a:r>
            <a:br>
              <a:rPr lang="en-US" sz="1200" dirty="0" smtClean="0"/>
            </a:br>
            <a:r>
              <a:rPr lang="en-US" sz="1200" dirty="0" smtClean="0"/>
              <a:t>X/Y Start – remain the Same, no fracture required</a:t>
            </a:r>
            <a:endParaRPr lang="en-US" sz="12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1481328"/>
            <a:ext cx="8363272" cy="1814321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2800" dirty="0"/>
              <a:t>Requested decimal accuracy – 2 </a:t>
            </a:r>
            <a:r>
              <a:rPr lang="en-US" sz="2800" dirty="0" smtClean="0"/>
              <a:t>digits  </a:t>
            </a:r>
            <a:br>
              <a:rPr lang="en-US" sz="2800" dirty="0" smtClean="0"/>
            </a:br>
            <a:r>
              <a:rPr lang="en-US" sz="2800" dirty="0" smtClean="0"/>
              <a:t>[0-0.99]</a:t>
            </a:r>
          </a:p>
          <a:p>
            <a:pPr algn="l" rtl="0"/>
            <a:r>
              <a:rPr lang="en-US" sz="2800" dirty="0" smtClean="0"/>
              <a:t>in </a:t>
            </a:r>
            <a:r>
              <a:rPr lang="en-US" sz="2800" dirty="0"/>
              <a:t>order to work with </a:t>
            </a:r>
            <a:r>
              <a:rPr lang="en-US" sz="2800" dirty="0" err="1"/>
              <a:t>std_logic_signals</a:t>
            </a:r>
            <a:r>
              <a:rPr lang="en-US" sz="2800" dirty="0"/>
              <a:t>(binary</a:t>
            </a:r>
            <a:r>
              <a:rPr lang="en-US" sz="2800" dirty="0" smtClean="0"/>
              <a:t>) (fixed/float types experience synthesis problems) </a:t>
            </a:r>
          </a:p>
          <a:p>
            <a:pPr algn="l" rtl="0"/>
            <a:r>
              <a:rPr lang="en-US" sz="2800" dirty="0" smtClean="0"/>
              <a:t> </a:t>
            </a:r>
            <a:r>
              <a:rPr lang="en-US" sz="2800" dirty="0"/>
              <a:t>all signals were multiplied by 2^7=128 (2^6=64-&gt; not enough accuracy)</a:t>
            </a:r>
            <a:endParaRPr lang="he-IL" sz="2800" dirty="0"/>
          </a:p>
          <a:p>
            <a:pPr algn="l" rtl="0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541658"/>
            <a:ext cx="35283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Example (user </a:t>
            </a:r>
            <a:r>
              <a:rPr lang="en-US" dirty="0" err="1" smtClean="0"/>
              <a:t>param</a:t>
            </a:r>
            <a:r>
              <a:rPr lang="en-US" dirty="0" smtClean="0"/>
              <a:t>.)</a:t>
            </a:r>
            <a:endParaRPr lang="he-IL" dirty="0"/>
          </a:p>
        </p:txBody>
      </p:sp>
      <p:grpSp>
        <p:nvGrpSpPr>
          <p:cNvPr id="9" name="Group 8"/>
          <p:cNvGrpSpPr/>
          <p:nvPr/>
        </p:nvGrpSpPr>
        <p:grpSpPr>
          <a:xfrm>
            <a:off x="6777085" y="268170"/>
            <a:ext cx="1996335" cy="927823"/>
            <a:chOff x="1202146" y="1826297"/>
            <a:chExt cx="6207129" cy="3555697"/>
          </a:xfrm>
        </p:grpSpPr>
        <p:sp>
          <p:nvSpPr>
            <p:cNvPr id="11" name="Rectangle 10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91780" y="4293096"/>
            <a:ext cx="2718953" cy="369332"/>
            <a:chOff x="2591780" y="4293096"/>
            <a:chExt cx="2718953" cy="369332"/>
          </a:xfrm>
        </p:grpSpPr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>
              <a:off x="2591780" y="4581128"/>
              <a:ext cx="27189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131840" y="4293096"/>
              <a:ext cx="9361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dirty="0" smtClean="0"/>
                <a:t>128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83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 – Problem, Project’s goals, Algorithm</a:t>
            </a:r>
          </a:p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modifications</a:t>
            </a:r>
          </a:p>
          <a:p>
            <a:pPr algn="l" rtl="0"/>
            <a:r>
              <a:rPr lang="en-US" sz="2800" dirty="0" smtClean="0"/>
              <a:t>µ</a:t>
            </a:r>
            <a:r>
              <a:rPr lang="en-US" sz="2800" dirty="0" err="1" smtClean="0"/>
              <a:t>Architucture</a:t>
            </a:r>
            <a:r>
              <a:rPr lang="en-US" sz="2800" dirty="0" smtClean="0"/>
              <a:t>- components description, simulations and testing</a:t>
            </a:r>
            <a:endParaRPr lang="en-US" dirty="0" smtClean="0"/>
          </a:p>
          <a:p>
            <a:pPr algn="l" rtl="0"/>
            <a:r>
              <a:rPr lang="en-US" dirty="0" smtClean="0"/>
              <a:t>Missions ahead + Time Table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rtl="0"/>
            <a:r>
              <a:rPr lang="en-US" sz="3200" dirty="0"/>
              <a:t>Addr. Calc.  </a:t>
            </a:r>
            <a:r>
              <a:rPr lang="en-US" sz="3200" dirty="0" smtClean="0"/>
              <a:t>-</a:t>
            </a:r>
            <a:br>
              <a:rPr lang="en-US" sz="3200" dirty="0" smtClean="0"/>
            </a:br>
            <a:r>
              <a:rPr lang="en-US" sz="3200" dirty="0" smtClean="0"/>
              <a:t>Improved </a:t>
            </a:r>
            <a:r>
              <a:rPr lang="en-US" sz="3200" dirty="0"/>
              <a:t>µ</a:t>
            </a:r>
            <a:r>
              <a:rPr lang="en-US" sz="3200" dirty="0" err="1"/>
              <a:t>Architucture</a:t>
            </a:r>
            <a:endParaRPr lang="he-IL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7" name="Rectangle 6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2355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4845"/>
          <a:stretch/>
        </p:blipFill>
        <p:spPr bwMode="auto">
          <a:xfrm>
            <a:off x="465361" y="1433433"/>
            <a:ext cx="8215461" cy="425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10666" y="5772639"/>
            <a:ext cx="83248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6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51520" y="269330"/>
            <a:ext cx="6707088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Addr. Calc.</a:t>
            </a:r>
            <a:r>
              <a:rPr lang="en-US" sz="3600" dirty="0" smtClean="0"/>
              <a:t>– first valid output</a:t>
            </a:r>
            <a:endParaRPr lang="he-IL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02352" cy="342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78070"/>
              </p:ext>
            </p:extLst>
          </p:nvPr>
        </p:nvGraphicFramePr>
        <p:xfrm>
          <a:off x="5746750" y="3273425"/>
          <a:ext cx="1905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5" imgW="190440" imgH="152280" progId="Equation.DSMT4">
                  <p:embed/>
                </p:oleObj>
              </mc:Choice>
              <mc:Fallback>
                <p:oleObj name="Equation" r:id="rId5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6750" y="3273425"/>
                        <a:ext cx="1905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lowchart: Punched Tape 19"/>
          <p:cNvSpPr/>
          <p:nvPr/>
        </p:nvSpPr>
        <p:spPr>
          <a:xfrm>
            <a:off x="4638514" y="2732931"/>
            <a:ext cx="792088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trigger</a:t>
            </a:r>
            <a:endParaRPr lang="he-IL" sz="1050" dirty="0"/>
          </a:p>
        </p:txBody>
      </p:sp>
      <p:sp>
        <p:nvSpPr>
          <p:cNvPr id="23" name="Flowchart: Punched Tape 22"/>
          <p:cNvSpPr/>
          <p:nvPr/>
        </p:nvSpPr>
        <p:spPr>
          <a:xfrm>
            <a:off x="6588224" y="4221088"/>
            <a:ext cx="1008112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1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4" name="Flowchart: Punched Tape 23"/>
          <p:cNvSpPr/>
          <p:nvPr/>
        </p:nvSpPr>
        <p:spPr>
          <a:xfrm>
            <a:off x="7978527" y="4173835"/>
            <a:ext cx="81986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1" name="Rectangle 20"/>
          <p:cNvSpPr/>
          <p:nvPr/>
        </p:nvSpPr>
        <p:spPr>
          <a:xfrm>
            <a:off x="5508104" y="3020963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6372200" y="3005348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88224" y="3356992"/>
            <a:ext cx="1390303" cy="8168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24128" y="3356992"/>
            <a:ext cx="864096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08104" y="4831913"/>
            <a:ext cx="216024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7668344" y="4831913"/>
            <a:ext cx="87248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5508104" y="5201850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latency – 12 Cycles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7626870" y="5238834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Throughput – 5 Cycles</a:t>
            </a:r>
            <a:endParaRPr lang="en-US" sz="9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02843" y="70431"/>
            <a:ext cx="1996335" cy="927823"/>
            <a:chOff x="1202146" y="1826297"/>
            <a:chExt cx="6207129" cy="3555697"/>
          </a:xfrm>
        </p:grpSpPr>
        <p:sp>
          <p:nvSpPr>
            <p:cNvPr id="17" name="Rectangle 16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1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1" grpId="0" animBg="1"/>
      <p:bldP spid="26" grpId="0" animBg="1"/>
      <p:bldP spid="34" grpId="0" animBg="1"/>
      <p:bldP spid="35" grpId="0" animBg="1"/>
      <p:bldP spid="36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" y="1376363"/>
            <a:ext cx="90297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06626" y="159600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700" dirty="0"/>
              <a:t>Addr. Calc.</a:t>
            </a:r>
            <a:r>
              <a:rPr lang="en-US" sz="3700" dirty="0" smtClean="0"/>
              <a:t>– mid valid output</a:t>
            </a:r>
            <a:endParaRPr lang="he-IL" sz="3700" dirty="0"/>
          </a:p>
        </p:txBody>
      </p:sp>
      <p:sp>
        <p:nvSpPr>
          <p:cNvPr id="6" name="Flowchart: Punched Tape 5"/>
          <p:cNvSpPr/>
          <p:nvPr/>
        </p:nvSpPr>
        <p:spPr>
          <a:xfrm>
            <a:off x="8336226" y="3032956"/>
            <a:ext cx="68045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output</a:t>
            </a:r>
            <a:endParaRPr lang="he-IL" sz="900" dirty="0"/>
          </a:p>
        </p:txBody>
      </p:sp>
      <p:sp>
        <p:nvSpPr>
          <p:cNvPr id="7" name="Rectangle 6"/>
          <p:cNvSpPr/>
          <p:nvPr/>
        </p:nvSpPr>
        <p:spPr>
          <a:xfrm>
            <a:off x="4404498" y="2852936"/>
            <a:ext cx="299271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876256" y="4887497"/>
            <a:ext cx="1872208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03769" y="3212976"/>
            <a:ext cx="3972687" cy="1368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956376" y="3359526"/>
            <a:ext cx="1039679" cy="12936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" name="Group 9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1" name="Rectangle 10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2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" y="1617622"/>
            <a:ext cx="8975994" cy="368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214" y="1973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Addr. Calc.</a:t>
            </a:r>
            <a:r>
              <a:rPr lang="en-US" sz="3700" dirty="0" smtClean="0"/>
              <a:t>– </a:t>
            </a:r>
            <a:br>
              <a:rPr lang="en-US" sz="3700" dirty="0" smtClean="0"/>
            </a:br>
            <a:r>
              <a:rPr lang="en-US" sz="3700" dirty="0" smtClean="0"/>
              <a:t>end of calc. process</a:t>
            </a:r>
            <a:endParaRPr lang="he-IL" sz="3700" dirty="0"/>
          </a:p>
        </p:txBody>
      </p:sp>
      <p:sp>
        <p:nvSpPr>
          <p:cNvPr id="5" name="Flowchart: Punched Tape 4"/>
          <p:cNvSpPr/>
          <p:nvPr/>
        </p:nvSpPr>
        <p:spPr>
          <a:xfrm>
            <a:off x="8152589" y="4347102"/>
            <a:ext cx="68045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finish</a:t>
            </a:r>
            <a:endParaRPr lang="he-IL" sz="900" dirty="0"/>
          </a:p>
        </p:txBody>
      </p:sp>
      <p:sp>
        <p:nvSpPr>
          <p:cNvPr id="6" name="Rectangle 5"/>
          <p:cNvSpPr/>
          <p:nvPr/>
        </p:nvSpPr>
        <p:spPr>
          <a:xfrm>
            <a:off x="4788024" y="2888940"/>
            <a:ext cx="221643" cy="4680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4898846" y="3356992"/>
            <a:ext cx="2913514" cy="12781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7544" y="4635134"/>
            <a:ext cx="2021843" cy="2340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unched Tape 14"/>
          <p:cNvSpPr/>
          <p:nvPr/>
        </p:nvSpPr>
        <p:spPr>
          <a:xfrm>
            <a:off x="5148064" y="2744924"/>
            <a:ext cx="1512168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New image indexes</a:t>
            </a:r>
            <a:endParaRPr lang="he-IL" sz="900" dirty="0"/>
          </a:p>
        </p:txBody>
      </p:sp>
      <p:grpSp>
        <p:nvGrpSpPr>
          <p:cNvPr id="9" name="Group 8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0" name="Rectangle 9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645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660" y="116632"/>
            <a:ext cx="548846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/>
              <a:t>Addr</a:t>
            </a:r>
            <a:r>
              <a:rPr lang="en-US" sz="3600" dirty="0"/>
              <a:t>. Calc</a:t>
            </a:r>
            <a:r>
              <a:rPr lang="en-US" sz="3600" dirty="0" smtClean="0"/>
              <a:t>. –Test Bench</a:t>
            </a:r>
            <a:endParaRPr lang="he-IL" sz="3600" dirty="0"/>
          </a:p>
        </p:txBody>
      </p:sp>
      <p:sp>
        <p:nvSpPr>
          <p:cNvPr id="4" name="Rectangle 3"/>
          <p:cNvSpPr/>
          <p:nvPr/>
        </p:nvSpPr>
        <p:spPr>
          <a:xfrm>
            <a:off x="395536" y="2034426"/>
            <a:ext cx="1656184" cy="31227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Addr_calc_tb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562775" y="2050053"/>
            <a:ext cx="1944216" cy="312276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8" y="2034426"/>
            <a:ext cx="1524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49291" y="2050053"/>
            <a:ext cx="1656184" cy="31227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Addr_calc</a:t>
            </a:r>
            <a:endParaRPr lang="he-IL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75" y="2276872"/>
            <a:ext cx="12573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60232" y="2092206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Output 1,1</a:t>
            </a:r>
            <a:endParaRPr lang="he-IL" sz="14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6216" y="1628800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Output.txt</a:t>
            </a:r>
            <a:endParaRPr lang="he-IL" dirty="0"/>
          </a:p>
        </p:txBody>
      </p:sp>
      <p:sp>
        <p:nvSpPr>
          <p:cNvPr id="16" name="Oval 15"/>
          <p:cNvSpPr/>
          <p:nvPr/>
        </p:nvSpPr>
        <p:spPr>
          <a:xfrm>
            <a:off x="2159732" y="2417279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4" name="Oval 23"/>
          <p:cNvSpPr/>
          <p:nvPr/>
        </p:nvSpPr>
        <p:spPr>
          <a:xfrm>
            <a:off x="2175384" y="3717032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5" name="Oval 24"/>
          <p:cNvSpPr/>
          <p:nvPr/>
        </p:nvSpPr>
        <p:spPr>
          <a:xfrm>
            <a:off x="2572569" y="3717032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2932609" y="3722551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6660232" y="2339588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1,2</a:t>
            </a:r>
            <a:endParaRPr lang="he-IL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660232" y="2564904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1,3</a:t>
            </a:r>
            <a:endParaRPr lang="he-IL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60232" y="4442631"/>
            <a:ext cx="18002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600,800</a:t>
            </a:r>
            <a:endParaRPr lang="he-IL" sz="1400" dirty="0"/>
          </a:p>
        </p:txBody>
      </p:sp>
      <p:sp>
        <p:nvSpPr>
          <p:cNvPr id="30" name="Oval 29"/>
          <p:cNvSpPr/>
          <p:nvPr/>
        </p:nvSpPr>
        <p:spPr>
          <a:xfrm>
            <a:off x="2418520" y="2416959"/>
            <a:ext cx="625152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/>
              <a:t>600</a:t>
            </a:r>
            <a:endParaRPr lang="he-IL" sz="600" dirty="0"/>
          </a:p>
        </p:txBody>
      </p:sp>
      <p:sp>
        <p:nvSpPr>
          <p:cNvPr id="31" name="Oval 30"/>
          <p:cNvSpPr/>
          <p:nvPr/>
        </p:nvSpPr>
        <p:spPr>
          <a:xfrm>
            <a:off x="2418520" y="4082591"/>
            <a:ext cx="625152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/>
              <a:t>800</a:t>
            </a:r>
            <a:endParaRPr lang="he-IL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81936" y="2872681"/>
            <a:ext cx="576064" cy="1569660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/>
              <a:t>.</a:t>
            </a:r>
            <a:endParaRPr lang="he-IL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620" y="2176024"/>
            <a:ext cx="3581400" cy="25431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6818586" y="167160"/>
            <a:ext cx="1996335" cy="927823"/>
            <a:chOff x="1202146" y="1826297"/>
            <a:chExt cx="6207129" cy="3555697"/>
          </a:xfrm>
        </p:grpSpPr>
        <p:sp>
          <p:nvSpPr>
            <p:cNvPr id="22" name="Rectangle 21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1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6" grpId="0" animBg="1"/>
      <p:bldP spid="16" grpId="1" animBg="1"/>
      <p:bldP spid="16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3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7" grpId="0" animBg="1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Addr. Calc. </a:t>
            </a:r>
            <a:r>
              <a:rPr lang="en-US" sz="4400" dirty="0" smtClean="0"/>
              <a:t>–</a:t>
            </a:r>
            <a:br>
              <a:rPr lang="en-US" sz="4400" dirty="0" smtClean="0"/>
            </a:br>
            <a:r>
              <a:rPr lang="en-US" sz="4400" dirty="0" smtClean="0"/>
              <a:t>Testing with Matlab</a:t>
            </a:r>
            <a:endParaRPr lang="he-IL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28" y="1501167"/>
            <a:ext cx="2207829" cy="15677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://www.google.co.il/url?source=imglanding&amp;ct=img&amp;q=http://www.3deducators.com/images/IT/MATLAB-1.jpg&amp;sa=X&amp;ei=g8yTUI_ADMvS4QTG_oGQAg&amp;ved=0CAoQ8wc&amp;usg=AFQjCNFKtJRBTA8PqQClkMtZF38FTxaUD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73431"/>
            <a:ext cx="1891672" cy="18916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5" name="Right Arrow 4"/>
          <p:cNvSpPr/>
          <p:nvPr/>
        </p:nvSpPr>
        <p:spPr>
          <a:xfrm>
            <a:off x="2550357" y="3364621"/>
            <a:ext cx="1080120" cy="29566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7" name="Picture 5" descr="P:\image-rotation-technion-ee\Matlab\Address Calc Test\lena12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3" y="3928467"/>
            <a:ext cx="1299587" cy="17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5"/>
          <p:cNvSpPr/>
          <p:nvPr/>
        </p:nvSpPr>
        <p:spPr>
          <a:xfrm>
            <a:off x="1187624" y="3364621"/>
            <a:ext cx="504056" cy="424419"/>
          </a:xfrm>
          <a:prstGeom prst="mathPlu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ight Arrow 9"/>
          <p:cNvSpPr/>
          <p:nvPr/>
        </p:nvSpPr>
        <p:spPr>
          <a:xfrm>
            <a:off x="5940152" y="3429000"/>
            <a:ext cx="1080120" cy="29566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152842"/>
            <a:ext cx="2076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411760" y="5373216"/>
            <a:ext cx="1152128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900" dirty="0"/>
              <a:t>Zoom=x4</a:t>
            </a:r>
          </a:p>
          <a:p>
            <a:r>
              <a:rPr lang="en-US" sz="900" dirty="0"/>
              <a:t>Angle =60 deg</a:t>
            </a:r>
          </a:p>
          <a:p>
            <a:r>
              <a:rPr lang="en-US" sz="900" dirty="0"/>
              <a:t>X Start =30</a:t>
            </a:r>
          </a:p>
          <a:p>
            <a:r>
              <a:rPr lang="en-US" sz="900" dirty="0"/>
              <a:t>Y Start =29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3" name="Rectangle 12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5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dirty="0" smtClean="0"/>
              <a:t>Bilinear Interpolator</a:t>
            </a:r>
            <a:endParaRPr lang="he-I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Main Goal  </a:t>
            </a:r>
            <a:r>
              <a:rPr lang="en-US" sz="2300" dirty="0" smtClean="0"/>
              <a:t>– Calculates </a:t>
            </a:r>
            <a:r>
              <a:rPr lang="en-US" sz="2300" dirty="0"/>
              <a:t>the mean average of 4 given gray-scale values</a:t>
            </a:r>
            <a:r>
              <a:rPr lang="en-US" sz="2300" dirty="0" smtClean="0"/>
              <a:t>.</a:t>
            </a:r>
          </a:p>
          <a:p>
            <a:pPr algn="l" rtl="0"/>
            <a:r>
              <a:rPr lang="en-US" sz="2300" dirty="0" smtClean="0"/>
              <a:t>Formula – </a:t>
            </a:r>
          </a:p>
          <a:p>
            <a:pPr lvl="1" algn="l" rtl="0"/>
            <a:endParaRPr lang="en-US" dirty="0"/>
          </a:p>
          <a:p>
            <a:pPr marL="393192" lvl="1" indent="0" algn="l" rtl="0">
              <a:buNone/>
            </a:pPr>
            <a:endParaRPr lang="en-US" dirty="0"/>
          </a:p>
          <a:p>
            <a:pPr algn="l" rtl="0"/>
            <a:r>
              <a:rPr lang="en-US" sz="2300" dirty="0" smtClean="0"/>
              <a:t>Inputs</a:t>
            </a:r>
          </a:p>
          <a:p>
            <a:pPr lvl="1" algn="l" rtl="0"/>
            <a:r>
              <a:rPr lang="en-US" dirty="0" smtClean="0"/>
              <a:t>4 pixels, 8bit grey scale</a:t>
            </a:r>
          </a:p>
          <a:p>
            <a:pPr lvl="1" algn="l" rtl="0"/>
            <a:r>
              <a:rPr lang="en-US" dirty="0" smtClean="0"/>
              <a:t>Weight fraction (row/col)</a:t>
            </a:r>
          </a:p>
          <a:p>
            <a:pPr algn="l" rtl="0"/>
            <a:r>
              <a:rPr lang="en-US" sz="2300" dirty="0" smtClean="0"/>
              <a:t>Outputs</a:t>
            </a:r>
          </a:p>
          <a:p>
            <a:pPr lvl="1" algn="l" rtl="0"/>
            <a:r>
              <a:rPr lang="en-US" dirty="0" smtClean="0"/>
              <a:t>Result pixel (the mean average of the input)</a:t>
            </a:r>
          </a:p>
          <a:p>
            <a:pPr lvl="1" algn="l" rtl="0"/>
            <a:r>
              <a:rPr lang="en-US" dirty="0" smtClean="0"/>
              <a:t>Valid signal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72200" y="2204864"/>
            <a:ext cx="2218055" cy="143002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275287"/>
              </p:ext>
            </p:extLst>
          </p:nvPr>
        </p:nvGraphicFramePr>
        <p:xfrm>
          <a:off x="2483768" y="2199794"/>
          <a:ext cx="357159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4" imgW="3149280" imgH="761760" progId="Equation.DSMT4">
                  <p:embed/>
                </p:oleObj>
              </mc:Choice>
              <mc:Fallback>
                <p:oleObj name="Equation" r:id="rId4" imgW="31492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2199794"/>
                        <a:ext cx="357159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109616" y="198110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 rot="16200000">
            <a:off x="7007189" y="661094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978955" y="531045"/>
            <a:ext cx="604447" cy="2000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06029" y="523870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48184" y="796338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8276697" y="112834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4782" y="825213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9765" y="267987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13194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6" b="19870"/>
          <a:stretch/>
        </p:blipFill>
        <p:spPr bwMode="auto">
          <a:xfrm>
            <a:off x="554806" y="1200559"/>
            <a:ext cx="8295097" cy="518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 smtClean="0"/>
              <a:t>Bilinear</a:t>
            </a:r>
            <a:r>
              <a:rPr lang="en-US" dirty="0" smtClean="0"/>
              <a:t> </a:t>
            </a:r>
            <a:r>
              <a:rPr lang="en-US" sz="3600" dirty="0" smtClean="0"/>
              <a:t>Interpolator –</a:t>
            </a:r>
            <a:br>
              <a:rPr lang="en-US" sz="3600" dirty="0" smtClean="0"/>
            </a:br>
            <a:r>
              <a:rPr lang="en-US" sz="3600" dirty="0" smtClean="0"/>
              <a:t>µ</a:t>
            </a:r>
            <a:r>
              <a:rPr lang="en-US" sz="3600" dirty="0" err="1" smtClean="0"/>
              <a:t>Architucture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7088615" y="112834"/>
            <a:ext cx="1996335" cy="927823"/>
            <a:chOff x="7088615" y="112834"/>
            <a:chExt cx="1996335" cy="927823"/>
          </a:xfrm>
        </p:grpSpPr>
        <p:sp>
          <p:nvSpPr>
            <p:cNvPr id="6" name="Rectangle 5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0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3652" y="67606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 smtClean="0"/>
              <a:t>Bilinear</a:t>
            </a:r>
            <a:r>
              <a:rPr lang="en-US" dirty="0" smtClean="0"/>
              <a:t> </a:t>
            </a:r>
            <a:r>
              <a:rPr lang="en-US" sz="3600" dirty="0" smtClean="0"/>
              <a:t>Interpolator – </a:t>
            </a:r>
            <a:br>
              <a:rPr lang="en-US" sz="3600" dirty="0" smtClean="0"/>
            </a:br>
            <a:r>
              <a:rPr lang="en-US" sz="3600" dirty="0" smtClean="0"/>
              <a:t>Simulation</a:t>
            </a:r>
            <a:endParaRPr lang="he-IL" dirty="0"/>
          </a:p>
        </p:txBody>
      </p:sp>
      <p:pic>
        <p:nvPicPr>
          <p:cNvPr id="5" name="Content Placeholder 4" descr="C:\Users\urizi\Desktop\Capture_bilinear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0" t="18132" r="2710" b="4470"/>
          <a:stretch/>
        </p:blipFill>
        <p:spPr bwMode="auto">
          <a:xfrm>
            <a:off x="1259632" y="1484784"/>
            <a:ext cx="7653535" cy="3888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19672" y="1988840"/>
            <a:ext cx="1512168" cy="17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8"/>
          <p:cNvSpPr/>
          <p:nvPr/>
        </p:nvSpPr>
        <p:spPr>
          <a:xfrm>
            <a:off x="1590936" y="1700858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trigger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5508104" y="1982670"/>
            <a:ext cx="216024" cy="18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ounded Rectangle 11"/>
          <p:cNvSpPr/>
          <p:nvPr/>
        </p:nvSpPr>
        <p:spPr>
          <a:xfrm>
            <a:off x="798848" y="2519958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inputs</a:t>
            </a:r>
            <a:endParaRPr lang="he-IL" sz="1200" dirty="0"/>
          </a:p>
        </p:txBody>
      </p:sp>
      <p:sp>
        <p:nvSpPr>
          <p:cNvPr id="13" name="Rectangle 12"/>
          <p:cNvSpPr/>
          <p:nvPr/>
        </p:nvSpPr>
        <p:spPr>
          <a:xfrm>
            <a:off x="1590936" y="2564904"/>
            <a:ext cx="1540904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ounded Rectangle 13"/>
          <p:cNvSpPr/>
          <p:nvPr/>
        </p:nvSpPr>
        <p:spPr>
          <a:xfrm>
            <a:off x="402804" y="3645024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Pipeline</a:t>
            </a:r>
            <a:endParaRPr lang="he-IL" sz="1200" dirty="0"/>
          </a:p>
        </p:txBody>
      </p:sp>
      <p:sp>
        <p:nvSpPr>
          <p:cNvPr id="15" name="Rectangle 14"/>
          <p:cNvSpPr/>
          <p:nvPr/>
        </p:nvSpPr>
        <p:spPr>
          <a:xfrm>
            <a:off x="1590936" y="3429000"/>
            <a:ext cx="1828937" cy="1584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419873" y="3573016"/>
            <a:ext cx="2016223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19873" y="4005064"/>
            <a:ext cx="2196243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19873" y="4509120"/>
            <a:ext cx="2304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19873" y="4725144"/>
            <a:ext cx="2456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19873" y="4945732"/>
            <a:ext cx="2609054" cy="67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329640" y="2665562"/>
            <a:ext cx="792088" cy="28803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Results</a:t>
            </a:r>
            <a:endParaRPr lang="he-IL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608528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ounded Rectangle 32"/>
          <p:cNvSpPr/>
          <p:nvPr/>
        </p:nvSpPr>
        <p:spPr>
          <a:xfrm>
            <a:off x="4121950" y="4085456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5 cycles</a:t>
            </a:r>
            <a:endParaRPr lang="he-IL" sz="1050" dirty="0"/>
          </a:p>
        </p:txBody>
      </p:sp>
      <p:sp>
        <p:nvSpPr>
          <p:cNvPr id="37" name="Rectangle 36"/>
          <p:cNvSpPr/>
          <p:nvPr/>
        </p:nvSpPr>
        <p:spPr>
          <a:xfrm>
            <a:off x="694826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766834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/>
          <p:cNvSpPr/>
          <p:nvPr/>
        </p:nvSpPr>
        <p:spPr>
          <a:xfrm>
            <a:off x="8460432" y="2270026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2" name="Group 41"/>
          <p:cNvGrpSpPr/>
          <p:nvPr/>
        </p:nvGrpSpPr>
        <p:grpSpPr>
          <a:xfrm>
            <a:off x="3400540" y="1420211"/>
            <a:ext cx="1755204" cy="3773492"/>
            <a:chOff x="421904" y="2873841"/>
            <a:chExt cx="1251148" cy="2979398"/>
          </a:xfrm>
        </p:grpSpPr>
        <p:pic>
          <p:nvPicPr>
            <p:cNvPr id="40" name="Picture 39" descr="C:\Users\urizi\Desktop\Capture_bilinear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81165" b="17644"/>
            <a:stretch/>
          </p:blipFill>
          <p:spPr bwMode="auto">
            <a:xfrm>
              <a:off x="421904" y="3062961"/>
              <a:ext cx="1251148" cy="27902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51713" y="2873841"/>
              <a:ext cx="1191530" cy="41311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r>
                <a:rPr lang="en-US" sz="1400" dirty="0" smtClean="0"/>
                <a:t>Matlab Results for comparison</a:t>
              </a:r>
              <a:endParaRPr lang="he-IL" sz="14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449563" y="2040732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3504340" y="2760043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Rectangle 44"/>
          <p:cNvSpPr/>
          <p:nvPr/>
        </p:nvSpPr>
        <p:spPr>
          <a:xfrm>
            <a:off x="3449565" y="3573016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3475763" y="4315569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/>
          <p:cNvSpPr txBox="1"/>
          <p:nvPr/>
        </p:nvSpPr>
        <p:spPr>
          <a:xfrm>
            <a:off x="683568" y="5517232"/>
            <a:ext cx="7146236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2800" b="1" dirty="0"/>
              <a:t>error margin of </a:t>
            </a:r>
            <a:r>
              <a:rPr lang="en-US" sz="2800" b="1" dirty="0" smtClean="0"/>
              <a:t>maximum 4 </a:t>
            </a:r>
            <a:r>
              <a:rPr lang="en-US" sz="2800" b="1" dirty="0"/>
              <a:t>grey scale levels which means </a:t>
            </a:r>
            <a:r>
              <a:rPr lang="en-US" sz="2800" b="1" dirty="0" smtClean="0"/>
              <a:t>1.5% </a:t>
            </a:r>
            <a:r>
              <a:rPr lang="en-US" sz="2800" b="1" dirty="0"/>
              <a:t>in 8 bit </a:t>
            </a:r>
            <a:r>
              <a:rPr lang="en-US" sz="2800" b="1" dirty="0" smtClean="0"/>
              <a:t>image</a:t>
            </a:r>
            <a:endParaRPr lang="he-IL" sz="2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6937057" y="56564"/>
            <a:ext cx="1996335" cy="927823"/>
            <a:chOff x="7088615" y="112834"/>
            <a:chExt cx="1996335" cy="927823"/>
          </a:xfrm>
        </p:grpSpPr>
        <p:sp>
          <p:nvSpPr>
            <p:cNvPr id="49" name="Rectangle 48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7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1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0" grpId="0" animBg="1"/>
      <p:bldP spid="31" grpId="0" animBg="1"/>
      <p:bldP spid="33" grpId="0" animBg="1"/>
      <p:bldP spid="33" grpId="1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897" y="1665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Image Manipulation Manager</a:t>
            </a:r>
            <a:endParaRPr lang="he-IL" sz="36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Main </a:t>
            </a:r>
            <a:r>
              <a:rPr lang="en-US" sz="2300" dirty="0" smtClean="0"/>
              <a:t>Goal – Control the data flow within the image manipulation block and send read write requests to outer units using the wishbone protocol</a:t>
            </a:r>
            <a:br>
              <a:rPr lang="en-US" sz="2300" dirty="0" smtClean="0"/>
            </a:br>
            <a:endParaRPr lang="en-US" sz="2300" dirty="0" smtClean="0"/>
          </a:p>
          <a:p>
            <a:pPr algn="l" rtl="0"/>
            <a:r>
              <a:rPr lang="en-US" sz="2300" dirty="0" smtClean="0"/>
              <a:t>Method – the controller is implemented via a FSM</a:t>
            </a:r>
            <a:br>
              <a:rPr lang="en-US" sz="2300" dirty="0" smtClean="0"/>
            </a:br>
            <a:endParaRPr lang="en-US" dirty="0"/>
          </a:p>
          <a:p>
            <a:pPr algn="l" rtl="0"/>
            <a:r>
              <a:rPr lang="en-US" sz="2400" dirty="0" err="1" smtClean="0"/>
              <a:t>Input/Output</a:t>
            </a:r>
            <a:r>
              <a:rPr lang="en-US" sz="2400" dirty="0" smtClean="0"/>
              <a:t> Ports - TBD</a:t>
            </a:r>
            <a:endParaRPr lang="en-US" sz="2400" dirty="0"/>
          </a:p>
          <a:p>
            <a:pPr algn="l" rtl="0"/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109616" y="198110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 rot="16200000">
            <a:off x="7007189" y="661094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978955" y="531045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306029" y="523870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8184" y="796338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1" name="Rounded Rectangle 10"/>
          <p:cNvSpPr/>
          <p:nvPr/>
        </p:nvSpPr>
        <p:spPr>
          <a:xfrm>
            <a:off x="8276697" y="112834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4782" y="825213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39765" y="267987"/>
            <a:ext cx="62316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28157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he-IL" sz="3600" dirty="0" smtClean="0"/>
              <a:t> </a:t>
            </a:r>
            <a:r>
              <a:rPr lang="en-US" sz="3600" dirty="0" smtClean="0"/>
              <a:t>Img. Man. Manager - FSM</a:t>
            </a:r>
            <a:endParaRPr lang="he-IL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0" y="1916832"/>
            <a:ext cx="7042894" cy="385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Oval 36"/>
          <p:cNvSpPr/>
          <p:nvPr/>
        </p:nvSpPr>
        <p:spPr>
          <a:xfrm>
            <a:off x="1619672" y="3645024"/>
            <a:ext cx="1728192" cy="936104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/>
          <p:cNvSpPr/>
          <p:nvPr/>
        </p:nvSpPr>
        <p:spPr>
          <a:xfrm>
            <a:off x="4788024" y="4653136"/>
            <a:ext cx="1296144" cy="936104"/>
          </a:xfrm>
          <a:prstGeom prst="ellipse">
            <a:avLst/>
          </a:prstGeom>
          <a:solidFill>
            <a:schemeClr val="accent3">
              <a:alpha val="2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Flowchart: Punched Tape 37"/>
          <p:cNvSpPr/>
          <p:nvPr/>
        </p:nvSpPr>
        <p:spPr>
          <a:xfrm>
            <a:off x="107504" y="5661248"/>
            <a:ext cx="2099908" cy="1008112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To Be Completed in Part B</a:t>
            </a:r>
            <a:endParaRPr lang="he-IL" dirty="0"/>
          </a:p>
        </p:txBody>
      </p:sp>
      <p:grpSp>
        <p:nvGrpSpPr>
          <p:cNvPr id="40" name="Group 39"/>
          <p:cNvGrpSpPr/>
          <p:nvPr/>
        </p:nvGrpSpPr>
        <p:grpSpPr>
          <a:xfrm>
            <a:off x="7088615" y="112834"/>
            <a:ext cx="1996335" cy="927823"/>
            <a:chOff x="7088615" y="112834"/>
            <a:chExt cx="1996335" cy="927823"/>
          </a:xfrm>
        </p:grpSpPr>
        <p:sp>
          <p:nvSpPr>
            <p:cNvPr id="50" name="Rectangle 49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1631348" y="2132856"/>
            <a:ext cx="1152128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3995936" y="2285256"/>
            <a:ext cx="1584176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6556247" y="3613685"/>
            <a:ext cx="1218623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1979712" y="4840261"/>
            <a:ext cx="1872208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Flowchart: Punched Tape 62"/>
          <p:cNvSpPr/>
          <p:nvPr/>
        </p:nvSpPr>
        <p:spPr>
          <a:xfrm>
            <a:off x="5773851" y="1376772"/>
            <a:ext cx="2232248" cy="1080120"/>
          </a:xfrm>
          <a:prstGeom prst="flowChartPunchedTap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Completed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3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3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Top down design</a:t>
            </a:r>
          </a:p>
          <a:p>
            <a:pPr algn="l" rtl="0"/>
            <a:r>
              <a:rPr lang="en-US" dirty="0" smtClean="0"/>
              <a:t>Pipeline</a:t>
            </a:r>
          </a:p>
          <a:p>
            <a:pPr algn="l" rtl="0"/>
            <a:r>
              <a:rPr lang="en-US" dirty="0" smtClean="0"/>
              <a:t>Test bench</a:t>
            </a:r>
          </a:p>
          <a:p>
            <a:pPr algn="l" rtl="0"/>
            <a:r>
              <a:rPr lang="en-US" dirty="0"/>
              <a:t>Results comparison with </a:t>
            </a:r>
            <a:r>
              <a:rPr lang="en-US" dirty="0" err="1"/>
              <a:t>Matlab</a:t>
            </a:r>
            <a:r>
              <a:rPr lang="en-US" dirty="0"/>
              <a:t> (Notepad++ plugin</a:t>
            </a:r>
            <a:r>
              <a:rPr lang="en-US" dirty="0" smtClean="0"/>
              <a:t>)</a:t>
            </a:r>
            <a:endParaRPr lang="en-US" dirty="0" smtClean="0"/>
          </a:p>
          <a:p>
            <a:pPr algn="l" rtl="0"/>
            <a:r>
              <a:rPr lang="en-US" dirty="0" smtClean="0"/>
              <a:t>Components documenting</a:t>
            </a:r>
            <a:endParaRPr lang="en-US" dirty="0" smtClean="0"/>
          </a:p>
          <a:p>
            <a:pPr algn="l" rtl="0"/>
            <a:r>
              <a:rPr lang="en-US" dirty="0" smtClean="0"/>
              <a:t>Synchronize </a:t>
            </a:r>
            <a:r>
              <a:rPr lang="en-US" dirty="0" smtClean="0"/>
              <a:t>files via SVN.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methods</a:t>
            </a:r>
            <a:endParaRPr lang="he-IL" dirty="0"/>
          </a:p>
        </p:txBody>
      </p:sp>
      <p:pic>
        <p:nvPicPr>
          <p:cNvPr id="12290" name="Picture 2" descr="http://blogs.wandisco.com/wp-content/uploads/2012/09/tortoisesv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1296144" cy="97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1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dirty="0" smtClean="0"/>
              <a:t>Problems during the </a:t>
            </a:r>
            <a:r>
              <a:rPr lang="en-US" dirty="0" smtClean="0"/>
              <a:t>process </a:t>
            </a:r>
            <a:endParaRPr lang="he-IL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pPr marL="624078" indent="-514350" algn="l" rtl="0">
              <a:buFont typeface="+mj-lt"/>
              <a:buAutoNum type="arabicPeriod"/>
            </a:pPr>
            <a:r>
              <a:rPr lang="en-US" sz="2600" dirty="0" smtClean="0"/>
              <a:t>Working with </a:t>
            </a:r>
            <a:r>
              <a:rPr lang="en-US" sz="2600" dirty="0" smtClean="0"/>
              <a:t>fractures </a:t>
            </a:r>
          </a:p>
          <a:p>
            <a:pPr marL="109728" indent="0" algn="l" rtl="0">
              <a:buNone/>
            </a:pPr>
            <a:r>
              <a:rPr lang="en-US" sz="2600" dirty="0" smtClean="0"/>
              <a:t>First version of  addr_calc used fixed point package.</a:t>
            </a:r>
          </a:p>
          <a:p>
            <a:pPr marL="109728" indent="0" algn="l" rtl="0">
              <a:buNone/>
            </a:pPr>
            <a:r>
              <a:rPr lang="en-US" sz="2600" dirty="0" smtClean="0"/>
              <a:t>Problem</a:t>
            </a:r>
            <a:r>
              <a:rPr lang="en-US" sz="2600" b="1" dirty="0" smtClean="0"/>
              <a:t> </a:t>
            </a:r>
            <a:r>
              <a:rPr lang="en-US" sz="2600" dirty="0" smtClean="0"/>
              <a:t> occurred during synthesis.</a:t>
            </a:r>
            <a:br>
              <a:rPr lang="en-US" sz="2600" dirty="0" smtClean="0"/>
            </a:br>
            <a:r>
              <a:rPr lang="en-US" sz="2600" b="1" dirty="0" smtClean="0"/>
              <a:t>Solution-</a:t>
            </a:r>
            <a:r>
              <a:rPr lang="en-US" sz="2600" dirty="0" smtClean="0"/>
              <a:t> </a:t>
            </a:r>
            <a:r>
              <a:rPr lang="en-US" sz="2600" dirty="0" smtClean="0"/>
              <a:t>work with regular std_logic_Vector, with relevant adjustments</a:t>
            </a:r>
            <a:r>
              <a:rPr lang="en-US" sz="2600" dirty="0" smtClean="0"/>
              <a:t>.</a:t>
            </a:r>
          </a:p>
          <a:p>
            <a:pPr marL="624078" indent="-514350" algn="l" rtl="0">
              <a:buFont typeface="+mj-lt"/>
              <a:buAutoNum type="arabicPeriod" startAt="2"/>
            </a:pPr>
            <a:r>
              <a:rPr lang="en-US" sz="2600" dirty="0" smtClean="0"/>
              <a:t>Trigonometric </a:t>
            </a:r>
            <a:r>
              <a:rPr lang="en-US" sz="2600" dirty="0"/>
              <a:t>calculations (sine, cosine) </a:t>
            </a:r>
          </a:p>
          <a:p>
            <a:pPr marL="109728" indent="0" algn="l" rtl="0">
              <a:buNone/>
            </a:pPr>
            <a:r>
              <a:rPr lang="en-US" sz="2600" dirty="0" smtClean="0"/>
              <a:t>planed </a:t>
            </a:r>
            <a:r>
              <a:rPr lang="en-US" sz="2600" dirty="0"/>
              <a:t>to be executed by VHD </a:t>
            </a:r>
            <a:r>
              <a:rPr lang="en-US" sz="2600" dirty="0" smtClean="0"/>
              <a:t>process</a:t>
            </a:r>
            <a:r>
              <a:rPr lang="en-US" sz="2600" dirty="0"/>
              <a:t>,</a:t>
            </a:r>
            <a:r>
              <a:rPr lang="en-US" sz="2600" dirty="0" smtClean="0"/>
              <a:t>  </a:t>
            </a:r>
            <a:r>
              <a:rPr lang="en-US" sz="2600" dirty="0"/>
              <a:t>consumes expensive hardware resources.</a:t>
            </a:r>
            <a:br>
              <a:rPr lang="en-US" sz="2600" dirty="0"/>
            </a:br>
            <a:r>
              <a:rPr lang="en-US" sz="2600" b="1" dirty="0"/>
              <a:t>Solution-</a:t>
            </a:r>
            <a:r>
              <a:rPr lang="en-US" sz="2600" dirty="0"/>
              <a:t> calculate Cos/Sin by software (</a:t>
            </a:r>
            <a:r>
              <a:rPr lang="en-US" sz="2600" dirty="0" err="1"/>
              <a:t>Matlab</a:t>
            </a:r>
            <a:r>
              <a:rPr lang="en-US" sz="2600" dirty="0"/>
              <a:t>).</a:t>
            </a:r>
          </a:p>
          <a:p>
            <a:pPr marL="109728" indent="0" algn="l" rtl="0">
              <a:buNone/>
            </a:pPr>
            <a:endParaRPr lang="en-US" sz="2600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400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pPr marL="624078" indent="-514350" algn="l" rtl="0">
              <a:buFont typeface="+mj-lt"/>
              <a:buAutoNum type="arabicPeriod" startAt="3"/>
            </a:pPr>
            <a:r>
              <a:rPr lang="en-US" sz="2600" dirty="0" smtClean="0"/>
              <a:t>Timing </a:t>
            </a:r>
            <a:r>
              <a:rPr lang="en-US" sz="2600" dirty="0" smtClean="0"/>
              <a:t>issues- synthesis </a:t>
            </a:r>
            <a:r>
              <a:rPr lang="en-US" sz="2600" dirty="0"/>
              <a:t>timing </a:t>
            </a:r>
            <a:r>
              <a:rPr lang="en-US" sz="2600" dirty="0" smtClean="0"/>
              <a:t>results did</a:t>
            </a:r>
          </a:p>
          <a:p>
            <a:pPr marL="109728" indent="0" algn="l" rtl="0">
              <a:buNone/>
            </a:pPr>
            <a:r>
              <a:rPr lang="en-US" sz="2600" dirty="0" smtClean="0"/>
              <a:t>not </a:t>
            </a:r>
            <a:r>
              <a:rPr lang="en-US" sz="2600" dirty="0"/>
              <a:t>meet the </a:t>
            </a:r>
            <a:r>
              <a:rPr lang="en-US" sz="2600" dirty="0" smtClean="0"/>
              <a:t>requirements.</a:t>
            </a:r>
            <a:br>
              <a:rPr lang="en-US" sz="2600" dirty="0" smtClean="0"/>
            </a:br>
            <a:r>
              <a:rPr lang="en-US" sz="2600" b="1" dirty="0" smtClean="0"/>
              <a:t>solution-</a:t>
            </a:r>
            <a:r>
              <a:rPr lang="en-US" sz="2600" dirty="0" smtClean="0"/>
              <a:t> break arithmetic calculations into parts (piping</a:t>
            </a:r>
            <a:r>
              <a:rPr lang="en-US" sz="2600" dirty="0" smtClean="0"/>
              <a:t>).</a:t>
            </a:r>
          </a:p>
          <a:p>
            <a:pPr marL="109728" indent="0" algn="l" rtl="0">
              <a:buNone/>
            </a:pPr>
            <a:endParaRPr lang="en-US" sz="2600" dirty="0" smtClean="0"/>
          </a:p>
          <a:p>
            <a:pPr marL="624078" indent="-514350" algn="l" rtl="0">
              <a:buFont typeface="+mj-lt"/>
              <a:buAutoNum type="arabicPeriod" startAt="4"/>
            </a:pPr>
            <a:r>
              <a:rPr lang="en-US" sz="2600" dirty="0" smtClean="0"/>
              <a:t>Architectural changes </a:t>
            </a:r>
          </a:p>
          <a:p>
            <a:pPr marL="109728" indent="0" algn="l" rtl="0">
              <a:buNone/>
            </a:pPr>
            <a:r>
              <a:rPr lang="en-US" sz="2600" dirty="0" smtClean="0"/>
              <a:t>In the original </a:t>
            </a:r>
            <a:r>
              <a:rPr lang="en-US" sz="2600" dirty="0" smtClean="0"/>
              <a:t>design, the top block included </a:t>
            </a:r>
            <a:endParaRPr lang="en-US" sz="2600" dirty="0" smtClean="0"/>
          </a:p>
          <a:p>
            <a:pPr marL="109728" indent="0" algn="l" rtl="0">
              <a:buNone/>
            </a:pPr>
            <a:r>
              <a:rPr lang="en-US" sz="2600" dirty="0" smtClean="0"/>
              <a:t>addr_calc </a:t>
            </a:r>
            <a:r>
              <a:rPr lang="en-US" sz="2600" dirty="0" smtClean="0"/>
              <a:t>and addr_converter</a:t>
            </a:r>
            <a:r>
              <a:rPr lang="en-US" sz="2600" dirty="0" smtClean="0"/>
              <a:t>.</a:t>
            </a:r>
            <a:br>
              <a:rPr lang="en-US" sz="2600" dirty="0" smtClean="0"/>
            </a:br>
            <a:r>
              <a:rPr lang="en-US" sz="2600" dirty="0" smtClean="0"/>
              <a:t>During </a:t>
            </a:r>
            <a:r>
              <a:rPr lang="en-US" sz="2600" dirty="0" smtClean="0"/>
              <a:t>the design, </a:t>
            </a:r>
            <a:r>
              <a:rPr lang="en-US" sz="2600" dirty="0" smtClean="0"/>
              <a:t>the </a:t>
            </a:r>
            <a:r>
              <a:rPr lang="en-US" sz="2600" dirty="0" smtClean="0"/>
              <a:t>2 </a:t>
            </a:r>
            <a:r>
              <a:rPr lang="en-US" sz="2600" dirty="0" smtClean="0"/>
              <a:t>blocks were combined </a:t>
            </a:r>
            <a:r>
              <a:rPr lang="en-US" sz="2600" dirty="0" smtClean="0"/>
              <a:t>into </a:t>
            </a:r>
            <a:r>
              <a:rPr lang="en-US" sz="2600" dirty="0"/>
              <a:t>one block seemed </a:t>
            </a:r>
            <a:r>
              <a:rPr lang="en-US" sz="2600" dirty="0" smtClean="0"/>
              <a:t>inevitable.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3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Pipeline </a:t>
            </a:r>
            <a:r>
              <a:rPr lang="en-US" dirty="0" smtClean="0"/>
              <a:t>makes </a:t>
            </a:r>
            <a:r>
              <a:rPr lang="en-US" dirty="0" smtClean="0"/>
              <a:t>the throughput shorter. With “heavy” calculations, it is recommended to break the arithmetic process.</a:t>
            </a:r>
          </a:p>
          <a:p>
            <a:pPr algn="l" rtl="0"/>
            <a:r>
              <a:rPr lang="en-US" dirty="0" smtClean="0"/>
              <a:t>Working with generics parameters make the design more flexible.</a:t>
            </a:r>
          </a:p>
          <a:p>
            <a:pPr algn="l" rtl="0"/>
            <a:r>
              <a:rPr lang="en-US" dirty="0" smtClean="0">
                <a:solidFill>
                  <a:srgbClr val="000000"/>
                </a:solidFill>
              </a:rPr>
              <a:t>Top down design </a:t>
            </a:r>
            <a:r>
              <a:rPr lang="en-US" dirty="0" smtClean="0">
                <a:solidFill>
                  <a:srgbClr val="000000"/>
                </a:solidFill>
              </a:rPr>
              <a:t>divides the coding procedure into stages, allows more than one person to work on solution, allows parallel work.</a:t>
            </a:r>
            <a:endParaRPr lang="en-US" dirty="0" smtClean="0">
              <a:solidFill>
                <a:srgbClr val="000000"/>
              </a:solidFill>
            </a:endParaRP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Conclusions/lessons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02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Finish Image Man. Manager – complete read/write states</a:t>
            </a:r>
          </a:p>
          <a:p>
            <a:pPr algn="l" rtl="0"/>
            <a:r>
              <a:rPr lang="en-US" dirty="0" smtClean="0"/>
              <a:t>Complete Top Block</a:t>
            </a:r>
          </a:p>
          <a:p>
            <a:pPr algn="l" rtl="0"/>
            <a:r>
              <a:rPr lang="en-US" dirty="0" smtClean="0"/>
              <a:t>Integration with global system</a:t>
            </a:r>
          </a:p>
          <a:p>
            <a:pPr algn="l" rtl="0"/>
            <a:r>
              <a:rPr lang="en-US" dirty="0" smtClean="0"/>
              <a:t>Simulation of complete system</a:t>
            </a:r>
          </a:p>
          <a:p>
            <a:pPr algn="l" rtl="0"/>
            <a:r>
              <a:rPr lang="en-US" dirty="0" smtClean="0"/>
              <a:t>Synthesis- working with DE2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48181"/>
              </p:ext>
            </p:extLst>
          </p:nvPr>
        </p:nvGraphicFramePr>
        <p:xfrm>
          <a:off x="1177059" y="1569272"/>
          <a:ext cx="6419071" cy="2763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08543"/>
                <a:gridCol w="181052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Month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Finish Image Man. Manager – complete read/write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November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 Top Block, Integration with global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December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Simulation of complete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January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Synthesis- working with 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February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Presentation – part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March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 – 2012-2013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rtl="0">
              <a:buNone/>
            </a:pPr>
            <a:r>
              <a:rPr lang="en-US" sz="1400" dirty="0" smtClean="0"/>
              <a:t>Image </a:t>
            </a:r>
            <a:r>
              <a:rPr lang="en-US" sz="1400" dirty="0"/>
              <a:t>Processing </a:t>
            </a:r>
            <a:r>
              <a:rPr lang="en-US" sz="1400" dirty="0" smtClean="0"/>
              <a:t>algorithms such as:</a:t>
            </a:r>
          </a:p>
          <a:p>
            <a:pPr algn="just" rtl="0"/>
            <a:r>
              <a:rPr lang="en-US" sz="1400" dirty="0" smtClean="0"/>
              <a:t>Image Rotation</a:t>
            </a:r>
          </a:p>
          <a:p>
            <a:pPr algn="just" rtl="0"/>
            <a:r>
              <a:rPr lang="en-US" sz="1400" dirty="0" smtClean="0"/>
              <a:t>Zoom</a:t>
            </a:r>
          </a:p>
          <a:p>
            <a:pPr algn="just" rtl="0"/>
            <a:r>
              <a:rPr lang="en-US" sz="1400" dirty="0" smtClean="0"/>
              <a:t>Crop Image</a:t>
            </a:r>
          </a:p>
          <a:p>
            <a:pPr marL="109728" indent="0" algn="just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which implemented by software are:</a:t>
            </a:r>
          </a:p>
          <a:p>
            <a:pPr algn="just" rtl="0"/>
            <a:r>
              <a:rPr lang="en-US" sz="1400" dirty="0" smtClean="0"/>
              <a:t>Slow </a:t>
            </a:r>
            <a:endParaRPr lang="en-US" sz="1400" dirty="0"/>
          </a:p>
          <a:p>
            <a:pPr algn="just" rtl="0"/>
            <a:r>
              <a:rPr lang="en-US" sz="1400" dirty="0" smtClean="0"/>
              <a:t>Heavy power consumers</a:t>
            </a:r>
            <a:endParaRPr lang="en-US" sz="1400" dirty="0"/>
          </a:p>
          <a:p>
            <a:pPr algn="just" rtl="0"/>
            <a:r>
              <a:rPr lang="en-US" sz="1400" dirty="0" smtClean="0"/>
              <a:t>Large space consumers</a:t>
            </a:r>
            <a:endParaRPr lang="en-US" sz="1400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he-IL" sz="2800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32" y="105273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71806" y="2408242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33400" y="3789040"/>
            <a:ext cx="2670448" cy="10801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Solution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4600" y="4419285"/>
            <a:ext cx="7435552" cy="2044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endParaRPr lang="en-US" sz="1400" u="sng" dirty="0" smtClean="0"/>
          </a:p>
          <a:p>
            <a:pPr algn="l" rtl="0"/>
            <a:r>
              <a:rPr lang="en-US" sz="1400" dirty="0" smtClean="0"/>
              <a:t>Hardware implementation of the algorithms</a:t>
            </a:r>
          </a:p>
          <a:p>
            <a:pPr marL="109728" indent="0" algn="l" rtl="0">
              <a:buFont typeface="Wingdings 3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using Board with FPGA and External Memory</a:t>
            </a:r>
            <a:endParaRPr lang="he-IL" sz="1400" dirty="0"/>
          </a:p>
        </p:txBody>
      </p:sp>
      <p:pic>
        <p:nvPicPr>
          <p:cNvPr id="8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5" y="293845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2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59" y="3801716"/>
            <a:ext cx="3883348" cy="287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Matlab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3059832" y="4077072"/>
            <a:ext cx="1543784" cy="1656184"/>
            <a:chOff x="3059832" y="4077072"/>
            <a:chExt cx="1543784" cy="1656184"/>
          </a:xfrm>
        </p:grpSpPr>
        <p:sp>
          <p:nvSpPr>
            <p:cNvPr id="5" name="Rounded Rectangle 4"/>
            <p:cNvSpPr/>
            <p:nvPr/>
          </p:nvSpPr>
          <p:spPr>
            <a:xfrm>
              <a:off x="4355976" y="4077072"/>
              <a:ext cx="247640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6078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96857"/>
              <a:ext cx="10801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Gray Level</a:t>
              </a:r>
              <a:endParaRPr lang="he-IL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6016" y="4077072"/>
            <a:ext cx="1931248" cy="1656184"/>
            <a:chOff x="4716016" y="4077072"/>
            <a:chExt cx="1931248" cy="1656184"/>
          </a:xfrm>
        </p:grpSpPr>
        <p:sp>
          <p:nvSpPr>
            <p:cNvPr id="23" name="Rounded Rectangle 22"/>
            <p:cNvSpPr/>
            <p:nvPr/>
          </p:nvSpPr>
          <p:spPr>
            <a:xfrm>
              <a:off x="4716016" y="4077072"/>
              <a:ext cx="247640" cy="1656184"/>
            </a:xfrm>
            <a:prstGeom prst="roundRect">
              <a:avLst/>
            </a:prstGeom>
            <a:solidFill>
              <a:srgbClr val="FFFF00">
                <a:alpha val="16078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79" y="4437112"/>
              <a:ext cx="1355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Repetition</a:t>
              </a:r>
              <a:endParaRPr lang="he-IL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04248" y="4077072"/>
            <a:ext cx="1872208" cy="1656184"/>
            <a:chOff x="5364088" y="2339129"/>
            <a:chExt cx="1872208" cy="1501888"/>
          </a:xfrm>
        </p:grpSpPr>
        <p:sp>
          <p:nvSpPr>
            <p:cNvPr id="36" name="Right Brace 35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Runlen Extractor (Decompressor)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1788</TotalTime>
  <Words>1819</Words>
  <Application>Microsoft Office PowerPoint</Application>
  <PresentationFormat>On-screen Show (4:3)</PresentationFormat>
  <Paragraphs>562</Paragraphs>
  <Slides>36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Concourse</vt:lpstr>
      <vt:lpstr>Equation</vt:lpstr>
      <vt:lpstr>PowerPoint Presentation</vt:lpstr>
      <vt:lpstr>Agenda</vt:lpstr>
      <vt:lpstr>Intro</vt:lpstr>
      <vt:lpstr>Problem</vt:lpstr>
      <vt:lpstr>Project’s Goals</vt:lpstr>
      <vt:lpstr>PowerPoint Presentation</vt:lpstr>
      <vt:lpstr>Top Architecture – Previous System</vt:lpstr>
      <vt:lpstr>Degeneration of the system</vt:lpstr>
      <vt:lpstr>Degeneration of the system</vt:lpstr>
      <vt:lpstr>Degeneration of the system</vt:lpstr>
      <vt:lpstr>Problems during the process</vt:lpstr>
      <vt:lpstr>Top Architecture – New </vt:lpstr>
      <vt:lpstr>Data Flow - Ilustration</vt:lpstr>
      <vt:lpstr>Image Manipulation – New Block </vt:lpstr>
      <vt:lpstr>Parameter Registers</vt:lpstr>
      <vt:lpstr> Parameter Registers –   Simulation</vt:lpstr>
      <vt:lpstr>Address Calculator</vt:lpstr>
      <vt:lpstr>Addr. Calc.  - Initial µArchitucture</vt:lpstr>
      <vt:lpstr>Addr. Calc. – working with fractures</vt:lpstr>
      <vt:lpstr>Addr. Calc.  - Improved µArchitucture</vt:lpstr>
      <vt:lpstr>Addr. Calc.– first valid output</vt:lpstr>
      <vt:lpstr>Addr. Calc.– mid valid output</vt:lpstr>
      <vt:lpstr>Addr. Calc.–  end of calc. process</vt:lpstr>
      <vt:lpstr>Addr. Calc. –Test Bench</vt:lpstr>
      <vt:lpstr>Addr. Calc. – Testing with Matlab</vt:lpstr>
      <vt:lpstr>Bilinear Interpolator</vt:lpstr>
      <vt:lpstr>Bilinear Interpolator – µArchitucture</vt:lpstr>
      <vt:lpstr>Bilinear Interpolator –  Simulation</vt:lpstr>
      <vt:lpstr>Image Manipulation Manager</vt:lpstr>
      <vt:lpstr> Img. Man. Manager - FSM</vt:lpstr>
      <vt:lpstr>Working methods</vt:lpstr>
      <vt:lpstr>Problems during the process </vt:lpstr>
      <vt:lpstr>Problems during the process</vt:lpstr>
      <vt:lpstr>Conclusions/lessons</vt:lpstr>
      <vt:lpstr>Missions ahead</vt:lpstr>
      <vt:lpstr>Time Table – 2012-2013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Ran Mizrahi</cp:lastModifiedBy>
  <cp:revision>317</cp:revision>
  <dcterms:created xsi:type="dcterms:W3CDTF">2006-08-16T00:00:00Z</dcterms:created>
  <dcterms:modified xsi:type="dcterms:W3CDTF">2012-11-06T12:58:21Z</dcterms:modified>
</cp:coreProperties>
</file>