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300" r:id="rId14"/>
    <p:sldId id="293" r:id="rId15"/>
    <p:sldId id="287" r:id="rId16"/>
    <p:sldId id="289" r:id="rId17"/>
    <p:sldId id="304" r:id="rId18"/>
    <p:sldId id="305" r:id="rId19"/>
    <p:sldId id="306" r:id="rId20"/>
    <p:sldId id="308" r:id="rId21"/>
    <p:sldId id="307" r:id="rId22"/>
    <p:sldId id="309" r:id="rId23"/>
    <p:sldId id="310" r:id="rId24"/>
    <p:sldId id="311" r:id="rId25"/>
    <p:sldId id="312" r:id="rId26"/>
    <p:sldId id="331" r:id="rId27"/>
    <p:sldId id="332" r:id="rId28"/>
    <p:sldId id="333" r:id="rId29"/>
    <p:sldId id="334" r:id="rId30"/>
    <p:sldId id="335" r:id="rId31"/>
    <p:sldId id="313" r:id="rId32"/>
    <p:sldId id="314" r:id="rId33"/>
    <p:sldId id="315" r:id="rId34"/>
    <p:sldId id="316" r:id="rId35"/>
    <p:sldId id="317" r:id="rId36"/>
    <p:sldId id="324" r:id="rId37"/>
    <p:sldId id="322" r:id="rId38"/>
    <p:sldId id="327" r:id="rId39"/>
    <p:sldId id="326" r:id="rId40"/>
    <p:sldId id="328" r:id="rId41"/>
    <p:sldId id="323" r:id="rId42"/>
    <p:sldId id="329" r:id="rId43"/>
    <p:sldId id="330" r:id="rId44"/>
    <p:sldId id="294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0" autoAdjust="0"/>
    <p:restoredTop sz="77278" autoAdjust="0"/>
  </p:normalViewPr>
  <p:slideViewPr>
    <p:cSldViewPr>
      <p:cViewPr varScale="1">
        <p:scale>
          <a:sx n="86" d="100"/>
          <a:sy n="86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כ"ה/חשון/תשע"ג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כתיבה</a:t>
            </a:r>
            <a:r>
              <a:rPr lang="he-IL" baseline="0" dirty="0" smtClean="0"/>
              <a:t> לרגיסטר של פרמטרי משתמש-</a:t>
            </a:r>
          </a:p>
          <a:p>
            <a:r>
              <a:rPr lang="he-IL" baseline="0" dirty="0" smtClean="0"/>
              <a:t>הרגיסטרים יושבים בטופ של הבלוק</a:t>
            </a:r>
          </a:p>
          <a:p>
            <a:r>
              <a:rPr lang="he-IL" baseline="0" dirty="0" smtClean="0"/>
              <a:t>הכתיבה נעשית מהתוכנה, כלומר ב</a:t>
            </a:r>
            <a:r>
              <a:rPr lang="en-US" baseline="0" dirty="0" smtClean="0"/>
              <a:t>GUI</a:t>
            </a:r>
            <a:r>
              <a:rPr lang="he-IL" baseline="0" dirty="0" smtClean="0"/>
              <a:t> המשתמש מכניס את הפרמטרים שלו, ואז ה</a:t>
            </a:r>
            <a:r>
              <a:rPr lang="en-US" baseline="0" dirty="0" smtClean="0"/>
              <a:t>MATLAB</a:t>
            </a:r>
            <a:r>
              <a:rPr lang="he-IL" baseline="0" dirty="0" smtClean="0"/>
              <a:t> עוטף אותם בחבילה שנשלחת דרך ה</a:t>
            </a:r>
            <a:r>
              <a:rPr lang="en-US" baseline="0" dirty="0" smtClean="0"/>
              <a:t>UART</a:t>
            </a:r>
            <a:r>
              <a:rPr lang="he-IL" baseline="0" dirty="0" smtClean="0"/>
              <a:t> ומפוענחת ב</a:t>
            </a:r>
            <a:r>
              <a:rPr lang="en-US" baseline="0" dirty="0" smtClean="0"/>
              <a:t>RX</a:t>
            </a:r>
            <a:r>
              <a:rPr lang="he-IL" baseline="0" dirty="0" smtClean="0"/>
              <a:t> ומשם מנותבת אל היעד שלה.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ניתן</a:t>
            </a:r>
            <a:r>
              <a:rPr lang="he-IL" baseline="0" dirty="0" smtClean="0"/>
              <a:t> לראות שקצב התוצאות הוא בהתאם למספר דרגות ה</a:t>
            </a:r>
            <a:r>
              <a:rPr lang="en-US" baseline="0" dirty="0" smtClean="0"/>
              <a:t>PIPE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46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</a:t>
            </a:r>
            <a:r>
              <a:rPr lang="en-US" dirty="0" smtClean="0"/>
              <a:t>TB</a:t>
            </a:r>
            <a:r>
              <a:rPr lang="he-IL" dirty="0" smtClean="0"/>
              <a:t> מייצר בעזרת</a:t>
            </a:r>
            <a:r>
              <a:rPr lang="he-IL" baseline="0" dirty="0" smtClean="0"/>
              <a:t> לולאה כפולה </a:t>
            </a:r>
            <a:r>
              <a:rPr lang="he-IL" baseline="0" dirty="0" err="1" smtClean="0"/>
              <a:t>אינדקסי</a:t>
            </a:r>
            <a:r>
              <a:rPr lang="he-IL" baseline="0" dirty="0" smtClean="0"/>
              <a:t> כניסה עבור ה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(כתובות של מטריצה עבור תמונת היציאה)</a:t>
            </a:r>
          </a:p>
          <a:p>
            <a:r>
              <a:rPr lang="he-IL" baseline="0" dirty="0" smtClean="0"/>
              <a:t>הפלט של </a:t>
            </a:r>
            <a:r>
              <a:rPr lang="en-US" baseline="0" dirty="0" smtClean="0"/>
              <a:t>addr_calc</a:t>
            </a:r>
            <a:r>
              <a:rPr lang="he-IL" baseline="0" dirty="0" smtClean="0"/>
              <a:t> – 4 כתובות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כל פיקסל בתמונת היעד + 2 משקלים לאינטרפולציה -&gt;נכתב לתוך קובץ הטקסט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44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התמונה</a:t>
            </a:r>
            <a:r>
              <a:rPr lang="he-IL" baseline="0" dirty="0" smtClean="0"/>
              <a:t> בזיכרון אמורה לשבת כולה בכתובות רצופות מ1 והלאה, לכן לקחנו את התמונה (מערך דו-</a:t>
            </a:r>
            <a:r>
              <a:rPr lang="he-IL" baseline="0" dirty="0" err="1" smtClean="0"/>
              <a:t>מימדי</a:t>
            </a:r>
            <a:r>
              <a:rPr lang="he-IL" baseline="0" dirty="0" smtClean="0"/>
              <a:t>) והפכנו אותה למערך אחד ארוך – זה בעצם </a:t>
            </a:r>
            <a:r>
              <a:rPr lang="he-IL" baseline="0" dirty="0" err="1" smtClean="0"/>
              <a:t>ממדל</a:t>
            </a:r>
            <a:r>
              <a:rPr lang="he-IL" baseline="0" dirty="0" smtClean="0"/>
              <a:t> לנו את הזיכרון.</a:t>
            </a:r>
          </a:p>
          <a:p>
            <a:r>
              <a:rPr lang="he-IL" baseline="0" dirty="0" smtClean="0"/>
              <a:t>לאחר מכן לקחנו את קובץ הפלט של הקואורדינטות ובנינו על פיו את תמונת הפלט.</a:t>
            </a:r>
          </a:p>
          <a:p>
            <a:r>
              <a:rPr lang="he-IL" baseline="0" dirty="0" smtClean="0"/>
              <a:t>כאשר את הבי-לינאריות ביצענו על ידי המטלב כרגע ע"פ הפרמטרים (משקלי השברים) שבקובץ הטקסט</a:t>
            </a:r>
          </a:p>
          <a:p>
            <a:r>
              <a:rPr lang="he-IL" baseline="0" dirty="0" smtClean="0"/>
              <a:t>התמונה הסופית הינה כפי שהתקבלה במטלב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4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 smtClean="0"/>
              <a:t>התכן נעשה על ידי בחינה של המערכת הכוללת, לאחר מכן תכן של הבלוק שלנו ואז בוצע תכן לכל רכיב בתוך הבלוק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האלגוריתם כולל </a:t>
            </a:r>
            <a:r>
              <a:rPr lang="he-IL" baseline="0" dirty="0" err="1" smtClean="0"/>
              <a:t>חיושבים</a:t>
            </a:r>
            <a:r>
              <a:rPr lang="he-IL" baseline="0" dirty="0" smtClean="0"/>
              <a:t> אריתמטיים עם הכפלות מרובות, והיות והכפלה הינה צרכן משאבים, פיצול החישוב משפר את הקצב התוצאות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בדיקת הרכיבים נעשתה על ידי יצירת קובץ </a:t>
            </a:r>
            <a:r>
              <a:rPr lang="en-US" baseline="0" dirty="0" smtClean="0"/>
              <a:t>TB</a:t>
            </a:r>
            <a:r>
              <a:rPr lang="he-IL" baseline="0" dirty="0" smtClean="0"/>
              <a:t> לכל </a:t>
            </a:r>
            <a:r>
              <a:rPr lang="he-IL" baseline="0" dirty="0" err="1" smtClean="0"/>
              <a:t>קומפוננטה</a:t>
            </a:r>
            <a:r>
              <a:rPr lang="he-IL" baseline="0" dirty="0" smtClean="0"/>
              <a:t>, שמטרתו לדמות כניסות אפשריות למערכת ובדיקת התוצאות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בדיקת התוצאות נעשה מול האלגוריתם שרץ בסביבת </a:t>
            </a:r>
            <a:r>
              <a:rPr lang="en-US" baseline="0" dirty="0" smtClean="0"/>
              <a:t>MATLAB</a:t>
            </a:r>
            <a:r>
              <a:rPr lang="he-IL" baseline="0" dirty="0" smtClean="0"/>
              <a:t>, השוואה עם פלט ויזואלי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תיעוד לאורך התהליך עזר </a:t>
            </a:r>
            <a:r>
              <a:rPr lang="he-IL" baseline="0" dirty="0" err="1" smtClean="0"/>
              <a:t>בבננית</a:t>
            </a:r>
            <a:r>
              <a:rPr lang="he-IL" baseline="0" dirty="0" smtClean="0"/>
              <a:t> המצגת, מסמך הפרויקט ולשימוש חוזר בעתיד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מאפשר עבודה מנקודות קצה שונות ושחזור במקרה של באגים</a:t>
            </a:r>
          </a:p>
          <a:p>
            <a:pPr marL="228600" indent="-228600">
              <a:buAutoNum type="arabicPeriod"/>
            </a:pPr>
            <a:endParaRPr lang="he-IL" baseline="0" dirty="0" smtClean="0"/>
          </a:p>
          <a:p>
            <a:pPr marL="228600" indent="-228600">
              <a:buAutoNum type="arabicPeriod"/>
            </a:pPr>
            <a:endParaRPr lang="he-IL" baseline="0" dirty="0" smtClean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619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7356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1151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45</a:t>
            </a:fld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המטלב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dirty="0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Final Presentation – Part A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12.11.2012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7.17095E-6 L -0.20954 -0.28893 " pathEditMode="relative" ptsTypes="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Image Manipulation – New 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Parameter registers- </a:t>
            </a:r>
            <a:r>
              <a:rPr lang="en-US" sz="2000" dirty="0" smtClean="0"/>
              <a:t>holds </a:t>
            </a:r>
            <a:r>
              <a:rPr lang="en-US" sz="2000" dirty="0"/>
              <a:t>user </a:t>
            </a:r>
            <a:r>
              <a:rPr lang="en-US" sz="2000" dirty="0" smtClean="0"/>
              <a:t>parameters </a:t>
            </a:r>
            <a:r>
              <a:rPr lang="en-US" sz="2000" dirty="0"/>
              <a:t>(</a:t>
            </a:r>
            <a:r>
              <a:rPr lang="en-US" sz="2000" dirty="0" err="1" smtClean="0"/>
              <a:t>angle,zoom,crop</a:t>
            </a:r>
            <a:r>
              <a:rPr lang="en-US" sz="2000" dirty="0" smtClean="0"/>
              <a:t>)</a:t>
            </a:r>
          </a:p>
          <a:p>
            <a:pPr algn="l" rtl="0"/>
            <a:r>
              <a:rPr lang="en-US" sz="2000" dirty="0" smtClean="0"/>
              <a:t>Address </a:t>
            </a:r>
            <a:r>
              <a:rPr lang="en-US" sz="2000" dirty="0"/>
              <a:t>Calculator – Calculates "matrix address" of 4 pixels that are required for </a:t>
            </a:r>
            <a:r>
              <a:rPr lang="en-US" sz="2000" dirty="0" smtClean="0"/>
              <a:t>the bilinear-interpolation and converts the </a:t>
            </a:r>
            <a:r>
              <a:rPr lang="en-US" sz="2000" dirty="0"/>
              <a:t>"matrix </a:t>
            </a:r>
            <a:r>
              <a:rPr lang="en-US" sz="2000" dirty="0" smtClean="0"/>
              <a:t>address</a:t>
            </a:r>
            <a:r>
              <a:rPr lang="en-US" sz="2000" dirty="0"/>
              <a:t>" into a 1D SDRAM </a:t>
            </a:r>
            <a:r>
              <a:rPr lang="en-US" sz="2000" dirty="0" smtClean="0"/>
              <a:t>address</a:t>
            </a:r>
          </a:p>
          <a:p>
            <a:pPr algn="l" rtl="0"/>
            <a:r>
              <a:rPr lang="en-US" sz="2000" dirty="0" smtClean="0"/>
              <a:t>Bilinear </a:t>
            </a:r>
            <a:r>
              <a:rPr lang="en-US" sz="2000" dirty="0"/>
              <a:t>Interpolator – Calculates a mean average between 4 </a:t>
            </a:r>
            <a:r>
              <a:rPr lang="en-US" sz="2000" dirty="0" smtClean="0"/>
              <a:t>pixels</a:t>
            </a:r>
          </a:p>
          <a:p>
            <a:pPr algn="l" rtl="0"/>
            <a:r>
              <a:rPr lang="en-US" sz="2000" dirty="0" smtClean="0"/>
              <a:t>Image Manipulation Manger – Controller for the block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75983" y="4583407"/>
            <a:ext cx="4883849" cy="1925382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Elbow Connector 22"/>
          <p:cNvCxnSpPr>
            <a:stCxn id="38" idx="1"/>
            <a:endCxn id="31" idx="0"/>
          </p:cNvCxnSpPr>
          <p:nvPr/>
        </p:nvCxnSpPr>
        <p:spPr>
          <a:xfrm rot="10800000" flipV="1">
            <a:off x="4373001" y="4993121"/>
            <a:ext cx="130568" cy="42421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731760" y="5730433"/>
            <a:ext cx="810841" cy="4703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5" name="Elbow Connector 24"/>
          <p:cNvCxnSpPr>
            <a:endCxn id="26" idx="0"/>
          </p:cNvCxnSpPr>
          <p:nvPr/>
        </p:nvCxnSpPr>
        <p:spPr>
          <a:xfrm rot="10800000" flipV="1">
            <a:off x="3139738" y="4858488"/>
            <a:ext cx="1363835" cy="701691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75983" y="5560180"/>
            <a:ext cx="327508" cy="187118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6355521" y="4880684"/>
            <a:ext cx="498659" cy="611372"/>
          </a:xfrm>
          <a:prstGeom prst="bentConnector3">
            <a:avLst>
              <a:gd name="adj1" fmla="val -1038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0" idx="2"/>
          </p:cNvCxnSpPr>
          <p:nvPr/>
        </p:nvCxnSpPr>
        <p:spPr>
          <a:xfrm rot="5400000">
            <a:off x="4757427" y="4400136"/>
            <a:ext cx="358919" cy="3129062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80923" y="5435700"/>
            <a:ext cx="2040986" cy="3495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Interpolation</a:t>
            </a:r>
          </a:p>
          <a:p>
            <a:pPr algn="ctr" rtl="0"/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41934" y="5417337"/>
            <a:ext cx="1662133" cy="3495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Calculator</a:t>
            </a:r>
          </a:p>
          <a:p>
            <a:pPr algn="ctr" rtl="0"/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005561" y="6462430"/>
            <a:ext cx="1419199" cy="2687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3" name="Oval 32"/>
          <p:cNvSpPr/>
          <p:nvPr/>
        </p:nvSpPr>
        <p:spPr>
          <a:xfrm>
            <a:off x="4045493" y="6554250"/>
            <a:ext cx="327508" cy="187118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6338840" y="4365104"/>
            <a:ext cx="2328921" cy="436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58734" y="6188762"/>
            <a:ext cx="1795297" cy="2736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err="1" smtClean="0">
                <a:solidFill>
                  <a:schemeClr val="tx1"/>
                </a:solidFill>
              </a:rPr>
              <a:t>Param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Reg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36" idx="2"/>
          </p:cNvCxnSpPr>
          <p:nvPr/>
        </p:nvCxnSpPr>
        <p:spPr>
          <a:xfrm flipV="1">
            <a:off x="5424759" y="6462430"/>
            <a:ext cx="1431623" cy="185379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03569" y="4762288"/>
            <a:ext cx="179559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Img_man_manager</a:t>
            </a:r>
            <a:endParaRPr lang="en-US" sz="1100" dirty="0" smtClean="0"/>
          </a:p>
          <a:p>
            <a:pPr algn="ctr" rtl="0"/>
            <a:endParaRPr lang="en-US" sz="600" dirty="0" smtClean="0"/>
          </a:p>
          <a:p>
            <a:pPr algn="ctr" rtl="0"/>
            <a:endParaRPr lang="he-IL" sz="600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5204067" y="5581598"/>
            <a:ext cx="276857" cy="1125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2"/>
          </p:cNvCxnSpPr>
          <p:nvPr/>
        </p:nvCxnSpPr>
        <p:spPr>
          <a:xfrm rot="5400000">
            <a:off x="3728664" y="5410528"/>
            <a:ext cx="288020" cy="1000653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 smtClean="0"/>
              <a:t>Parameter Registers</a:t>
            </a:r>
            <a:endParaRPr lang="he-IL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3758"/>
              </p:ext>
            </p:extLst>
          </p:nvPr>
        </p:nvGraphicFramePr>
        <p:xfrm>
          <a:off x="1162050" y="3647726"/>
          <a:ext cx="7693534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8"/>
                <a:gridCol w="770573"/>
                <a:gridCol w="1013460"/>
                <a:gridCol w="2943733"/>
                <a:gridCol w="1620520"/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Register's name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(bytes)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Place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x_start_reg</a:t>
                      </a:r>
                      <a:endParaRPr lang="en-US" sz="1200" dirty="0" smtClean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X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y_start_reg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 ratio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cos_reg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Cosine of rotation angle, multiplied by 0x100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Sine of rotation angle, multiplied by 0x100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34518" y="543396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32091" y="1006380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3857" y="876331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0931" y="869156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73086" y="1141624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7001599" y="458120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69684" y="1170499"/>
            <a:ext cx="62305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4667" y="613273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46269" y="242676"/>
            <a:ext cx="1996335" cy="927823"/>
            <a:chOff x="1202146" y="1826297"/>
            <a:chExt cx="6207129" cy="3555697"/>
          </a:xfrm>
        </p:grpSpPr>
        <p:sp>
          <p:nvSpPr>
            <p:cNvPr id="23" name="Rectangle 2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– </a:t>
            </a:r>
            <a:br>
              <a:rPr lang="en-US" dirty="0" smtClean="0"/>
            </a:br>
            <a:r>
              <a:rPr lang="en-US" dirty="0" smtClean="0"/>
              <a:t> Simulation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210915" y="1772816"/>
            <a:ext cx="8609557" cy="3588924"/>
            <a:chOff x="0" y="2088444"/>
            <a:chExt cx="8609557" cy="3588924"/>
          </a:xfrm>
        </p:grpSpPr>
        <p:pic>
          <p:nvPicPr>
            <p:cNvPr id="18434" name="Picture 2" descr="C:\Users\s03933557\Downloads\Captur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" t="58130" r="50840" b="5310"/>
            <a:stretch/>
          </p:blipFill>
          <p:spPr bwMode="auto">
            <a:xfrm>
              <a:off x="0" y="2088444"/>
              <a:ext cx="8609557" cy="358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123728" y="3689477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68947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3728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8304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3728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96336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23728" y="3044961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00392" y="3044961"/>
              <a:ext cx="432048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23728" y="2396889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84368" y="2420889"/>
              <a:ext cx="504056" cy="14401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Main Goal  – Calculates "matrix address" of 4 pixels that are required for the </a:t>
            </a:r>
            <a:r>
              <a:rPr lang="en-US" dirty="0" smtClean="0"/>
              <a:t>bilinear-interpolation.</a:t>
            </a:r>
          </a:p>
          <a:p>
            <a:pPr algn="l" rtl="0"/>
            <a:r>
              <a:rPr lang="en-US" dirty="0" smtClean="0"/>
              <a:t>Method - Given a current pixel index in the output image, the unit will calculate the origin addresses of the pixel, by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9728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Inputs: </a:t>
            </a:r>
          </a:p>
          <a:p>
            <a:pPr lvl="1" algn="l" rtl="0"/>
            <a:r>
              <a:rPr lang="en-US" dirty="0" smtClean="0"/>
              <a:t>User parameters (zoom factor, sin/</a:t>
            </a:r>
            <a:r>
              <a:rPr lang="en-US" dirty="0" err="1" smtClean="0"/>
              <a:t>cos</a:t>
            </a:r>
            <a:r>
              <a:rPr lang="en-US" dirty="0" smtClean="0"/>
              <a:t>[angle], crop indexes)</a:t>
            </a:r>
          </a:p>
          <a:p>
            <a:pPr lvl="1" algn="l" rtl="0"/>
            <a:r>
              <a:rPr lang="en-US" dirty="0" smtClean="0"/>
              <a:t>Row/Col index (current calculating coordinate)</a:t>
            </a:r>
          </a:p>
          <a:p>
            <a:pPr algn="l" rtl="0"/>
            <a:r>
              <a:rPr lang="en-US" dirty="0" smtClean="0"/>
              <a:t>Outputs:</a:t>
            </a:r>
          </a:p>
          <a:p>
            <a:pPr lvl="1" algn="l" rtl="0"/>
            <a:r>
              <a:rPr lang="en-US" dirty="0" smtClean="0"/>
              <a:t>TL,TR,BL,BR coordinate address</a:t>
            </a:r>
          </a:p>
          <a:p>
            <a:pPr lvl="1" algn="l" rtl="0"/>
            <a:r>
              <a:rPr lang="en-US" dirty="0" smtClean="0"/>
              <a:t>Delta Row, Delta Col- holds the weight for </a:t>
            </a:r>
            <a:r>
              <a:rPr lang="en-US" dirty="0" err="1" smtClean="0"/>
              <a:t>billinear</a:t>
            </a:r>
            <a:r>
              <a:rPr lang="en-US" dirty="0" smtClean="0"/>
              <a:t> interpolation.</a:t>
            </a:r>
          </a:p>
          <a:p>
            <a:pPr lvl="1" algn="l" rtl="0"/>
            <a:r>
              <a:rPr lang="en-US" dirty="0" smtClean="0"/>
              <a:t>Out of range</a:t>
            </a:r>
          </a:p>
          <a:p>
            <a:pPr lvl="1" algn="l" rtl="0"/>
            <a:r>
              <a:rPr lang="en-US" dirty="0" err="1" smtClean="0"/>
              <a:t>Valid,Finish</a:t>
            </a:r>
            <a:endParaRPr lang="en-US" dirty="0" smtClean="0"/>
          </a:p>
          <a:p>
            <a:pPr marL="393192" lvl="1" indent="0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0112"/>
              </p:ext>
            </p:extLst>
          </p:nvPr>
        </p:nvGraphicFramePr>
        <p:xfrm>
          <a:off x="1115616" y="2708920"/>
          <a:ext cx="619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3" imgW="6197400" imgH="888840" progId="Equation.DSMT4">
                  <p:embed/>
                </p:oleObj>
              </mc:Choice>
              <mc:Fallback>
                <p:oleObj name="Equation" r:id="rId3" imgW="619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197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428558" y="399147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26131" y="862131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97897" y="732082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4971" y="724907"/>
            <a:ext cx="576844" cy="1846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126" y="997375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7595639" y="313871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3724" y="1026250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707" y="469024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4440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/>
              <a:t>Addr. Calc. </a:t>
            </a:r>
            <a:r>
              <a:rPr lang="en-US" sz="3600" dirty="0" smtClean="0"/>
              <a:t> -</a:t>
            </a:r>
            <a:br>
              <a:rPr lang="en-US" sz="3600" dirty="0" smtClean="0"/>
            </a:br>
            <a:r>
              <a:rPr lang="en-US" sz="3600" dirty="0" smtClean="0"/>
              <a:t>Initial </a:t>
            </a:r>
            <a:r>
              <a:rPr lang="en-US" sz="3600" dirty="0"/>
              <a:t>µ</a:t>
            </a:r>
            <a:r>
              <a:rPr lang="en-US" sz="3600" dirty="0" err="1"/>
              <a:t>Architucture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/>
          <a:stretch/>
        </p:blipFill>
        <p:spPr bwMode="auto">
          <a:xfrm>
            <a:off x="323528" y="1592580"/>
            <a:ext cx="8375704" cy="428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17120"/>
          <a:stretch/>
        </p:blipFill>
        <p:spPr>
          <a:xfrm>
            <a:off x="1839816" y="5661248"/>
            <a:ext cx="6643391" cy="10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Synthesis Results: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8" name="Rectangle 7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4578" name="Picture 2" descr="http://www.google.co.il/url?source=imglanding&amp;ct=img&amp;q=http://www.vipservice.co.il/site_temp/userfiles/png-symbol-error-256x256.png&amp;sa=X&amp;ei=__GUULXBG-eF4ATzuoCwCA&amp;ved=0CAkQ8wc&amp;usg=AFQjCNGEQzzgdapYxizTQHDq6gQ26HOs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4293096"/>
            <a:ext cx="686578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Incompliant with frequency requirements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29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3200" dirty="0"/>
              <a:t>Addr. Calc.  </a:t>
            </a:r>
            <a:r>
              <a:rPr lang="en-US" sz="3200" dirty="0" smtClean="0"/>
              <a:t>-</a:t>
            </a:r>
            <a:br>
              <a:rPr lang="en-US" sz="3200" dirty="0" smtClean="0"/>
            </a:br>
            <a:r>
              <a:rPr lang="en-US" sz="3200" dirty="0" smtClean="0"/>
              <a:t>Improved </a:t>
            </a:r>
            <a:r>
              <a:rPr lang="en-US" sz="3200" dirty="0"/>
              <a:t>µ</a:t>
            </a:r>
            <a:r>
              <a:rPr lang="en-US" sz="3200" dirty="0" err="1"/>
              <a:t>Architucture</a:t>
            </a:r>
            <a:endParaRPr lang="he-IL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7" name="Rectangle 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355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4845"/>
          <a:stretch/>
        </p:blipFill>
        <p:spPr bwMode="auto">
          <a:xfrm>
            <a:off x="465361" y="1433433"/>
            <a:ext cx="8215461" cy="42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10666" y="5772639"/>
            <a:ext cx="8324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sz="2800" dirty="0" smtClean="0"/>
              <a:t>µ</a:t>
            </a:r>
            <a:r>
              <a:rPr lang="en-US" sz="2800" dirty="0" err="1" smtClean="0"/>
              <a:t>Architucture</a:t>
            </a:r>
            <a:r>
              <a:rPr lang="en-US" sz="2800" dirty="0" smtClean="0"/>
              <a:t>- components description, simulations and testing</a:t>
            </a:r>
            <a:endParaRPr lang="en-US" dirty="0" smtClean="0"/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Addr. Calc. – working with fractures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4005064"/>
            <a:ext cx="212423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/>
              <a:t>Zoom=x4</a:t>
            </a:r>
          </a:p>
          <a:p>
            <a:r>
              <a:rPr lang="en-US" sz="1200" dirty="0"/>
              <a:t>Angle =60 deg</a:t>
            </a:r>
          </a:p>
          <a:p>
            <a:r>
              <a:rPr lang="en-US" sz="1200" dirty="0"/>
              <a:t>X Start =30</a:t>
            </a:r>
          </a:p>
          <a:p>
            <a:r>
              <a:rPr lang="en-US" sz="1200" dirty="0"/>
              <a:t>Y Start =29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733" y="4005064"/>
            <a:ext cx="291581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 smtClean="0"/>
              <a:t>Zoom_factor=(1/zoom)*128=32 </a:t>
            </a:r>
            <a:endParaRPr lang="en-US" sz="1200" dirty="0"/>
          </a:p>
          <a:p>
            <a:r>
              <a:rPr lang="en-US" sz="1200" dirty="0"/>
              <a:t>Angle </a:t>
            </a:r>
            <a:r>
              <a:rPr lang="en-US" sz="1200" dirty="0" smtClean="0"/>
              <a:t>=</a:t>
            </a:r>
            <a:r>
              <a:rPr lang="en-US" sz="1200" dirty="0" err="1" smtClean="0"/>
              <a:t>cos</a:t>
            </a:r>
            <a:r>
              <a:rPr lang="en-US" sz="1200" dirty="0" smtClean="0"/>
              <a:t>(60)=0.5*128=64</a:t>
            </a:r>
            <a:br>
              <a:rPr lang="en-US" sz="1200" dirty="0" smtClean="0"/>
            </a:br>
            <a:r>
              <a:rPr lang="en-US" sz="1200" dirty="0" smtClean="0"/>
              <a:t>X/Y Start – remain the Same, no fracture required</a:t>
            </a:r>
            <a:endParaRPr lang="en-US" sz="1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1814321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dirty="0"/>
              <a:t>Requested decimal accuracy – 2 </a:t>
            </a:r>
            <a:r>
              <a:rPr lang="en-US" sz="2800" dirty="0" smtClean="0"/>
              <a:t>digits  </a:t>
            </a:r>
            <a:br>
              <a:rPr lang="en-US" sz="2800" dirty="0" smtClean="0"/>
            </a:br>
            <a:r>
              <a:rPr lang="en-US" sz="2800" dirty="0" smtClean="0"/>
              <a:t>[0-0.99]</a:t>
            </a:r>
          </a:p>
          <a:p>
            <a:pPr algn="l" rtl="0"/>
            <a:r>
              <a:rPr lang="en-US" sz="2800" dirty="0" smtClean="0"/>
              <a:t>in </a:t>
            </a:r>
            <a:r>
              <a:rPr lang="en-US" sz="2800" dirty="0"/>
              <a:t>order to work with </a:t>
            </a:r>
            <a:r>
              <a:rPr lang="en-US" sz="2800" dirty="0" err="1"/>
              <a:t>std_logic_signals</a:t>
            </a:r>
            <a:r>
              <a:rPr lang="en-US" sz="2800" dirty="0"/>
              <a:t>(binary</a:t>
            </a:r>
            <a:r>
              <a:rPr lang="en-US" sz="2800" dirty="0" smtClean="0"/>
              <a:t>) (fixed/float types experience synthesis problems) </a:t>
            </a:r>
          </a:p>
          <a:p>
            <a:pPr algn="l" rtl="0"/>
            <a:r>
              <a:rPr lang="en-US" sz="2800" dirty="0" smtClean="0"/>
              <a:t> </a:t>
            </a:r>
            <a:r>
              <a:rPr lang="en-US" sz="2800" dirty="0"/>
              <a:t>all signals were multiplied by 2^7=128 (2^6=64-&gt; not enough accuracy)</a:t>
            </a:r>
            <a:endParaRPr lang="he-IL" sz="2800" dirty="0"/>
          </a:p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541658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Example (user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6777085" y="268170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1780" y="4293096"/>
            <a:ext cx="2718953" cy="369332"/>
            <a:chOff x="2591780" y="4293096"/>
            <a:chExt cx="2718953" cy="369332"/>
          </a:xfrm>
        </p:grpSpPr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2591780" y="4581128"/>
              <a:ext cx="27189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131840" y="4293096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dirty="0" smtClean="0"/>
                <a:t>128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51520" y="269330"/>
            <a:ext cx="6707088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Addr. Calc.</a:t>
            </a:r>
            <a:r>
              <a:rPr lang="en-US" sz="3600" dirty="0" smtClean="0"/>
              <a:t>– first valid output</a:t>
            </a:r>
            <a:endParaRPr lang="he-IL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2352" cy="34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8070"/>
              </p:ext>
            </p:extLst>
          </p:nvPr>
        </p:nvGraphicFramePr>
        <p:xfrm>
          <a:off x="5746750" y="3273425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0" y="3273425"/>
                        <a:ext cx="1905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owchart: Punched Tape 19"/>
          <p:cNvSpPr/>
          <p:nvPr/>
        </p:nvSpPr>
        <p:spPr>
          <a:xfrm>
            <a:off x="4638514" y="2732931"/>
            <a:ext cx="79208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trigger</a:t>
            </a:r>
            <a:endParaRPr lang="he-IL" sz="1050" dirty="0"/>
          </a:p>
        </p:txBody>
      </p:sp>
      <p:sp>
        <p:nvSpPr>
          <p:cNvPr id="23" name="Flowchart: Punched Tape 22"/>
          <p:cNvSpPr/>
          <p:nvPr/>
        </p:nvSpPr>
        <p:spPr>
          <a:xfrm>
            <a:off x="6588224" y="4221088"/>
            <a:ext cx="1008112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4" name="Flowchart: Punched Tape 23"/>
          <p:cNvSpPr/>
          <p:nvPr/>
        </p:nvSpPr>
        <p:spPr>
          <a:xfrm>
            <a:off x="7978527" y="4173835"/>
            <a:ext cx="81986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1" name="Rectangle 20"/>
          <p:cNvSpPr/>
          <p:nvPr/>
        </p:nvSpPr>
        <p:spPr>
          <a:xfrm>
            <a:off x="5508104" y="3020963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372200" y="3005348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88224" y="3356992"/>
            <a:ext cx="1390303" cy="816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92"/>
            <a:ext cx="864096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8104" y="4831913"/>
            <a:ext cx="216024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7668344" y="4831913"/>
            <a:ext cx="87248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5508104" y="5201850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latency – 12 Cycles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6870" y="5238834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Throughput – 5 Cycles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02843" y="70431"/>
            <a:ext cx="1996335" cy="927823"/>
            <a:chOff x="1202146" y="1826297"/>
            <a:chExt cx="6207129" cy="3555697"/>
          </a:xfrm>
        </p:grpSpPr>
        <p:sp>
          <p:nvSpPr>
            <p:cNvPr id="17" name="Rectangle 1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  <p:bldP spid="26" grpId="0" animBg="1"/>
      <p:bldP spid="34" grpId="0" animBg="1"/>
      <p:bldP spid="35" grpId="0" animBg="1"/>
      <p:bldP spid="36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" y="1376363"/>
            <a:ext cx="90297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06626" y="15960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700" dirty="0"/>
              <a:t>Addr. Calc.</a:t>
            </a:r>
            <a:r>
              <a:rPr lang="en-US" sz="3700" dirty="0" smtClean="0"/>
              <a:t>– mid valid output</a:t>
            </a:r>
            <a:endParaRPr lang="he-IL" sz="37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8336226" y="3032956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output</a:t>
            </a:r>
            <a:endParaRPr lang="he-IL" sz="900" dirty="0"/>
          </a:p>
        </p:txBody>
      </p:sp>
      <p:sp>
        <p:nvSpPr>
          <p:cNvPr id="7" name="Rectangle 6"/>
          <p:cNvSpPr/>
          <p:nvPr/>
        </p:nvSpPr>
        <p:spPr>
          <a:xfrm>
            <a:off x="4404498" y="2852936"/>
            <a:ext cx="29927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876256" y="4887497"/>
            <a:ext cx="1872208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03769" y="3212976"/>
            <a:ext cx="3972687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56376" y="3359526"/>
            <a:ext cx="1039679" cy="12936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Group 9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" y="1617622"/>
            <a:ext cx="8975994" cy="368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214" y="197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Addr. Calc.</a:t>
            </a:r>
            <a:r>
              <a:rPr lang="en-US" sz="3700" dirty="0" smtClean="0"/>
              <a:t>– </a:t>
            </a:r>
            <a:br>
              <a:rPr lang="en-US" sz="3700" dirty="0" smtClean="0"/>
            </a:br>
            <a:r>
              <a:rPr lang="en-US" sz="3700" dirty="0" smtClean="0"/>
              <a:t>end of calc. process</a:t>
            </a:r>
            <a:endParaRPr lang="he-IL" sz="37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8152589" y="4347102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finish</a:t>
            </a:r>
            <a:endParaRPr lang="he-IL" sz="900" dirty="0"/>
          </a:p>
        </p:txBody>
      </p:sp>
      <p:sp>
        <p:nvSpPr>
          <p:cNvPr id="6" name="Rectangle 5"/>
          <p:cNvSpPr/>
          <p:nvPr/>
        </p:nvSpPr>
        <p:spPr>
          <a:xfrm>
            <a:off x="4788024" y="2888940"/>
            <a:ext cx="221643" cy="4680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898846" y="3356992"/>
            <a:ext cx="2913514" cy="1278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7544" y="4635134"/>
            <a:ext cx="2021843" cy="2340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unched Tape 14"/>
          <p:cNvSpPr/>
          <p:nvPr/>
        </p:nvSpPr>
        <p:spPr>
          <a:xfrm>
            <a:off x="5148064" y="2744924"/>
            <a:ext cx="151216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New image indexes</a:t>
            </a:r>
            <a:endParaRPr lang="he-IL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0" name="Rectangle 9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4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660" y="116632"/>
            <a:ext cx="548846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Addr</a:t>
            </a:r>
            <a:r>
              <a:rPr lang="en-US" sz="3600" dirty="0"/>
              <a:t>. Calc</a:t>
            </a:r>
            <a:r>
              <a:rPr lang="en-US" sz="3600" dirty="0" smtClean="0"/>
              <a:t>. –Test Bench</a:t>
            </a:r>
            <a:endParaRPr lang="he-IL" sz="3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034426"/>
            <a:ext cx="1656184" cy="3122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Addr_calc_tb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562775" y="2050053"/>
            <a:ext cx="1944216" cy="312276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8" y="2034426"/>
            <a:ext cx="152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49291" y="2050053"/>
            <a:ext cx="1656184" cy="31227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</a:t>
            </a:r>
            <a:endParaRPr lang="he-I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5" y="2276872"/>
            <a:ext cx="1257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60232" y="2092206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Output 1,1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Output.txt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2159732" y="2417279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4" name="Oval 23"/>
          <p:cNvSpPr/>
          <p:nvPr/>
        </p:nvSpPr>
        <p:spPr>
          <a:xfrm>
            <a:off x="2175384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5" name="Oval 24"/>
          <p:cNvSpPr/>
          <p:nvPr/>
        </p:nvSpPr>
        <p:spPr>
          <a:xfrm>
            <a:off x="2572569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2932609" y="3722551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339588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1,2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564904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1,3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4442631"/>
            <a:ext cx="18002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600,800</a:t>
            </a:r>
            <a:endParaRPr lang="he-IL" sz="1400" dirty="0"/>
          </a:p>
        </p:txBody>
      </p:sp>
      <p:sp>
        <p:nvSpPr>
          <p:cNvPr id="30" name="Oval 29"/>
          <p:cNvSpPr/>
          <p:nvPr/>
        </p:nvSpPr>
        <p:spPr>
          <a:xfrm>
            <a:off x="2418520" y="2416959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600</a:t>
            </a:r>
            <a:endParaRPr lang="he-IL" sz="600" dirty="0"/>
          </a:p>
        </p:txBody>
      </p:sp>
      <p:sp>
        <p:nvSpPr>
          <p:cNvPr id="31" name="Oval 30"/>
          <p:cNvSpPr/>
          <p:nvPr/>
        </p:nvSpPr>
        <p:spPr>
          <a:xfrm>
            <a:off x="2418520" y="4082591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800</a:t>
            </a:r>
            <a:endParaRPr lang="he-IL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1936" y="2872681"/>
            <a:ext cx="576064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  <a:endParaRPr lang="he-IL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20" y="2176024"/>
            <a:ext cx="3581400" cy="2543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818586" y="167160"/>
            <a:ext cx="1996335" cy="927823"/>
            <a:chOff x="1202146" y="1826297"/>
            <a:chExt cx="6207129" cy="3555697"/>
          </a:xfrm>
        </p:grpSpPr>
        <p:sp>
          <p:nvSpPr>
            <p:cNvPr id="22" name="Rectangle 21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1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6" grpId="0" animBg="1"/>
      <p:bldP spid="16" grpId="1" animBg="1"/>
      <p:bldP spid="16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3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Addr. Calc. </a:t>
            </a:r>
            <a:r>
              <a:rPr lang="en-US" sz="4400" dirty="0" smtClean="0"/>
              <a:t>–</a:t>
            </a:r>
            <a:br>
              <a:rPr lang="en-US" sz="4400" dirty="0" smtClean="0"/>
            </a:br>
            <a:r>
              <a:rPr lang="en-US" sz="4400" dirty="0" smtClean="0"/>
              <a:t>Testing with Matlab</a:t>
            </a:r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" y="1501167"/>
            <a:ext cx="2207829" cy="1567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google.co.il/url?source=imglanding&amp;ct=img&amp;q=http://www.3deducators.com/images/IT/MATLAB-1.jpg&amp;sa=X&amp;ei=g8yTUI_ADMvS4QTG_oGQAg&amp;ved=0CAoQ8wc&amp;usg=AFQjCNFKtJRBTA8PqQClkMtZF38FTxaU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73431"/>
            <a:ext cx="1891672" cy="1891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Right Arrow 4"/>
          <p:cNvSpPr/>
          <p:nvPr/>
        </p:nvSpPr>
        <p:spPr>
          <a:xfrm>
            <a:off x="2550357" y="3364621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7" name="Picture 5" descr="P:\image-rotation-technion-ee\Matlab\Address Calc Test\lena1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3" y="3928467"/>
            <a:ext cx="1299587" cy="17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187624" y="3364621"/>
            <a:ext cx="504056" cy="424419"/>
          </a:xfrm>
          <a:prstGeom prst="math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>
            <a:off x="5940152" y="3429000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52842"/>
            <a:ext cx="2076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411760" y="5373216"/>
            <a:ext cx="115212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900" dirty="0"/>
              <a:t>Zoom=x4</a:t>
            </a:r>
          </a:p>
          <a:p>
            <a:r>
              <a:rPr lang="en-US" sz="900" dirty="0"/>
              <a:t>Angle =60 deg</a:t>
            </a:r>
          </a:p>
          <a:p>
            <a:r>
              <a:rPr lang="en-US" sz="900" dirty="0"/>
              <a:t>X Start =30</a:t>
            </a:r>
          </a:p>
          <a:p>
            <a:r>
              <a:rPr lang="en-US" sz="900" dirty="0"/>
              <a:t>Y Start =29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3" name="Rectangle 1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5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Addr. Calc. –</a:t>
            </a:r>
            <a:br>
              <a:rPr lang="en-US" sz="4000" dirty="0"/>
            </a:br>
            <a:r>
              <a:rPr lang="he-IL" sz="4000" dirty="0" smtClean="0"/>
              <a:t> </a:t>
            </a:r>
            <a:r>
              <a:rPr lang="en-US" sz="4000" dirty="0" smtClean="0"/>
              <a:t>Various Test Results (1)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20272" y="196921"/>
            <a:ext cx="1996335" cy="927823"/>
            <a:chOff x="1202146" y="1826297"/>
            <a:chExt cx="6207129" cy="3555697"/>
          </a:xfrm>
        </p:grpSpPr>
        <p:sp>
          <p:nvSpPr>
            <p:cNvPr id="5" name="Rectangle 4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12293" name="Picture 5" descr="P:\image-rotation-technion-ee\Matlab\Address Calc Test\test_addr_calc_output_results\crop10_zoom1_angle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428750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Addr. Calc. –</a:t>
            </a:r>
            <a:br>
              <a:rPr lang="en-US" sz="4000" dirty="0"/>
            </a:br>
            <a:r>
              <a:rPr lang="en-US" sz="4000" dirty="0" smtClean="0"/>
              <a:t>Various Test Results(2)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20272" y="196921"/>
            <a:ext cx="1996335" cy="927823"/>
            <a:chOff x="1202146" y="1826297"/>
            <a:chExt cx="6207129" cy="3555697"/>
          </a:xfrm>
        </p:grpSpPr>
        <p:sp>
          <p:nvSpPr>
            <p:cNvPr id="5" name="Rectangle 4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13315" name="Picture 3" descr="P:\image-rotation-technion-ee\Matlab\Address Calc Test\test_addr_calc_output_results\crop10_zoom4_angle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428750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Addr. Calc. –</a:t>
            </a:r>
            <a:br>
              <a:rPr lang="en-US" sz="4000" dirty="0"/>
            </a:br>
            <a:r>
              <a:rPr lang="en-US" sz="4000" dirty="0" smtClean="0"/>
              <a:t>Various Test Results(3)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20272" y="196921"/>
            <a:ext cx="1996335" cy="927823"/>
            <a:chOff x="1202146" y="1826297"/>
            <a:chExt cx="6207129" cy="3555697"/>
          </a:xfrm>
        </p:grpSpPr>
        <p:sp>
          <p:nvSpPr>
            <p:cNvPr id="5" name="Rectangle 4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14339" name="Picture 3" descr="P:\image-rotation-technion-ee\Matlab\Address Calc Test\test_addr_calc_output_results\crop29_zoom1_angle3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428750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Addr. Calc. –</a:t>
            </a:r>
            <a:br>
              <a:rPr lang="en-US" sz="4000" dirty="0"/>
            </a:br>
            <a:r>
              <a:rPr lang="en-US" sz="4000" dirty="0" smtClean="0"/>
              <a:t>Various Test Results(4)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20272" y="196921"/>
            <a:ext cx="1996335" cy="927823"/>
            <a:chOff x="1202146" y="1826297"/>
            <a:chExt cx="6207129" cy="3555697"/>
          </a:xfrm>
        </p:grpSpPr>
        <p:sp>
          <p:nvSpPr>
            <p:cNvPr id="5" name="Rectangle 4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15363" name="Picture 3" descr="P:\image-rotation-technion-ee\Matlab\Address Calc Test\test_addr_calc_output_results\crop29_zoom16_angle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428750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Addr. Calc. –</a:t>
            </a:r>
            <a:br>
              <a:rPr lang="en-US" sz="4000" dirty="0"/>
            </a:br>
            <a:r>
              <a:rPr lang="en-US" sz="4000" dirty="0" smtClean="0"/>
              <a:t>Various Test Results(5)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20272" y="196921"/>
            <a:ext cx="1996335" cy="927823"/>
            <a:chOff x="1202146" y="1826297"/>
            <a:chExt cx="6207129" cy="3555697"/>
          </a:xfrm>
        </p:grpSpPr>
        <p:sp>
          <p:nvSpPr>
            <p:cNvPr id="5" name="Rectangle 4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16386" name="Picture 2" descr="P:\image-rotation-technion-ee\Matlab\Address Calc Test\test_addr_calc_output_results\crop40_zoom2_angle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428750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Bilinear Interpolator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Goal  </a:t>
            </a:r>
            <a:r>
              <a:rPr lang="en-US" sz="2300" dirty="0" smtClean="0"/>
              <a:t>– Calculates </a:t>
            </a:r>
            <a:r>
              <a:rPr lang="en-US" sz="2300" dirty="0"/>
              <a:t>the mean average of 4 given gray-scale values</a:t>
            </a:r>
            <a:r>
              <a:rPr lang="en-US" sz="2300" dirty="0" smtClean="0"/>
              <a:t>.</a:t>
            </a:r>
          </a:p>
          <a:p>
            <a:pPr algn="l" rtl="0"/>
            <a:r>
              <a:rPr lang="en-US" sz="2300" dirty="0" smtClean="0"/>
              <a:t>Formula – </a:t>
            </a:r>
          </a:p>
          <a:p>
            <a:pPr lvl="1" algn="l" rtl="0"/>
            <a:endParaRPr lang="en-US" dirty="0"/>
          </a:p>
          <a:p>
            <a:pPr marL="393192" lvl="1" indent="0" algn="l" rtl="0">
              <a:buNone/>
            </a:pPr>
            <a:endParaRPr lang="en-US" dirty="0"/>
          </a:p>
          <a:p>
            <a:pPr algn="l" rtl="0"/>
            <a:r>
              <a:rPr lang="en-US" sz="2300" dirty="0" smtClean="0"/>
              <a:t>Inputs</a:t>
            </a:r>
          </a:p>
          <a:p>
            <a:pPr lvl="1" algn="l" rtl="0"/>
            <a:r>
              <a:rPr lang="en-US" dirty="0" smtClean="0"/>
              <a:t>4 pixels, 8bit grey scale</a:t>
            </a:r>
          </a:p>
          <a:p>
            <a:pPr lvl="1" algn="l" rtl="0"/>
            <a:r>
              <a:rPr lang="en-US" dirty="0" smtClean="0"/>
              <a:t>Weight fraction (row/col)</a:t>
            </a:r>
          </a:p>
          <a:p>
            <a:pPr algn="l" rtl="0"/>
            <a:r>
              <a:rPr lang="en-US" sz="2300" dirty="0" smtClean="0"/>
              <a:t>Outputs</a:t>
            </a:r>
          </a:p>
          <a:p>
            <a:pPr lvl="1" algn="l" rtl="0"/>
            <a:r>
              <a:rPr lang="en-US" dirty="0" smtClean="0"/>
              <a:t>Result pixel (the mean average of the input)</a:t>
            </a:r>
          </a:p>
          <a:p>
            <a:pPr lvl="1" algn="l" rtl="0"/>
            <a:r>
              <a:rPr lang="en-US" dirty="0" smtClean="0"/>
              <a:t>Valid signal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2204864"/>
            <a:ext cx="2218055" cy="143002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75287"/>
              </p:ext>
            </p:extLst>
          </p:nvPr>
        </p:nvGraphicFramePr>
        <p:xfrm>
          <a:off x="2483768" y="2199794"/>
          <a:ext cx="357159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4" imgW="3149280" imgH="761760" progId="Equation.DSMT4">
                  <p:embed/>
                </p:oleObj>
              </mc:Choice>
              <mc:Fallback>
                <p:oleObj name="Equation" r:id="rId4" imgW="3149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2199794"/>
                        <a:ext cx="357159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1319415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6" b="19870"/>
          <a:stretch/>
        </p:blipFill>
        <p:spPr bwMode="auto">
          <a:xfrm>
            <a:off x="554806" y="1200559"/>
            <a:ext cx="8295097" cy="518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</a:t>
            </a:r>
            <a:br>
              <a:rPr lang="en-US" sz="3600" dirty="0" smtClean="0"/>
            </a:br>
            <a:r>
              <a:rPr lang="en-US" sz="3600" dirty="0" smtClean="0"/>
              <a:t>µ</a:t>
            </a:r>
            <a:r>
              <a:rPr lang="en-US" sz="3600" dirty="0" err="1" smtClean="0"/>
              <a:t>Architucture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6" name="Rectangle 5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652" y="67606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 </a:t>
            </a:r>
            <a:br>
              <a:rPr lang="en-US" sz="3600" dirty="0" smtClean="0"/>
            </a:br>
            <a:r>
              <a:rPr lang="en-US" sz="3600" dirty="0" smtClean="0"/>
              <a:t>Simulation</a:t>
            </a:r>
            <a:endParaRPr lang="he-IL" dirty="0"/>
          </a:p>
        </p:txBody>
      </p:sp>
      <p:pic>
        <p:nvPicPr>
          <p:cNvPr id="5" name="Content Placeholder 4" descr="C:\Users\urizi\Desktop\Capture_biline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18132" r="2710" b="4470"/>
          <a:stretch/>
        </p:blipFill>
        <p:spPr bwMode="auto">
          <a:xfrm>
            <a:off x="1259632" y="1484784"/>
            <a:ext cx="7653535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9672" y="1988840"/>
            <a:ext cx="1512168" cy="17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590936" y="17008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trigger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5508104" y="1982670"/>
            <a:ext cx="21602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798848" y="25199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inputs</a:t>
            </a:r>
            <a:endParaRPr lang="he-IL" sz="1200" dirty="0"/>
          </a:p>
        </p:txBody>
      </p:sp>
      <p:sp>
        <p:nvSpPr>
          <p:cNvPr id="13" name="Rectangle 12"/>
          <p:cNvSpPr/>
          <p:nvPr/>
        </p:nvSpPr>
        <p:spPr>
          <a:xfrm>
            <a:off x="1590936" y="2564904"/>
            <a:ext cx="1540904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402804" y="3645024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Pipeline</a:t>
            </a:r>
            <a:endParaRPr lang="he-IL" sz="1200" dirty="0"/>
          </a:p>
        </p:txBody>
      </p:sp>
      <p:sp>
        <p:nvSpPr>
          <p:cNvPr id="15" name="Rectangle 14"/>
          <p:cNvSpPr/>
          <p:nvPr/>
        </p:nvSpPr>
        <p:spPr>
          <a:xfrm>
            <a:off x="1590936" y="3429000"/>
            <a:ext cx="1828937" cy="1584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19873" y="3573016"/>
            <a:ext cx="201622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19873" y="4005064"/>
            <a:ext cx="219624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9873" y="4509120"/>
            <a:ext cx="2304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19873" y="4725144"/>
            <a:ext cx="2456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9873" y="4945732"/>
            <a:ext cx="2609054" cy="6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29640" y="2665562"/>
            <a:ext cx="792088" cy="2880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Results</a:t>
            </a:r>
            <a:endParaRPr lang="he-IL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08528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ounded Rectangle 32"/>
          <p:cNvSpPr/>
          <p:nvPr/>
        </p:nvSpPr>
        <p:spPr>
          <a:xfrm>
            <a:off x="4121950" y="4085456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5 cycles</a:t>
            </a:r>
            <a:endParaRPr lang="he-IL" sz="1050" dirty="0"/>
          </a:p>
        </p:txBody>
      </p:sp>
      <p:sp>
        <p:nvSpPr>
          <p:cNvPr id="37" name="Rectangle 36"/>
          <p:cNvSpPr/>
          <p:nvPr/>
        </p:nvSpPr>
        <p:spPr>
          <a:xfrm>
            <a:off x="694826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766834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8460432" y="2270026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2" name="Group 41"/>
          <p:cNvGrpSpPr/>
          <p:nvPr/>
        </p:nvGrpSpPr>
        <p:grpSpPr>
          <a:xfrm>
            <a:off x="3400540" y="1420211"/>
            <a:ext cx="1755204" cy="3773492"/>
            <a:chOff x="421904" y="2873841"/>
            <a:chExt cx="1251148" cy="2979398"/>
          </a:xfrm>
        </p:grpSpPr>
        <p:pic>
          <p:nvPicPr>
            <p:cNvPr id="40" name="Picture 39" descr="C:\Users\urizi\Desktop\Capture_bilinear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81165" b="17644"/>
            <a:stretch/>
          </p:blipFill>
          <p:spPr bwMode="auto">
            <a:xfrm>
              <a:off x="421904" y="3062961"/>
              <a:ext cx="1251148" cy="27902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1713" y="2873841"/>
              <a:ext cx="1191530" cy="4131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Matlab Results for comparison</a:t>
              </a:r>
              <a:endParaRPr lang="he-IL" sz="1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449563" y="2040732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3504340" y="2760043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3449565" y="3573016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3475763" y="4315569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683568" y="5517232"/>
            <a:ext cx="7146236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800" b="1" dirty="0"/>
              <a:t>error margin of </a:t>
            </a:r>
            <a:r>
              <a:rPr lang="en-US" sz="2800" b="1" dirty="0" smtClean="0"/>
              <a:t>maximum 4 </a:t>
            </a:r>
            <a:r>
              <a:rPr lang="en-US" sz="2800" b="1" dirty="0"/>
              <a:t>grey scale levels which means </a:t>
            </a:r>
            <a:r>
              <a:rPr lang="en-US" sz="2800" b="1" dirty="0" smtClean="0"/>
              <a:t>1.5% </a:t>
            </a:r>
            <a:r>
              <a:rPr lang="en-US" sz="2800" b="1" dirty="0"/>
              <a:t>in 8 bit </a:t>
            </a:r>
            <a:r>
              <a:rPr lang="en-US" sz="2800" b="1" dirty="0" smtClean="0"/>
              <a:t>image</a:t>
            </a:r>
            <a:endParaRPr lang="he-IL" sz="2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6937057" y="56564"/>
            <a:ext cx="1996335" cy="927823"/>
            <a:chOff x="7088615" y="112834"/>
            <a:chExt cx="1996335" cy="927823"/>
          </a:xfrm>
        </p:grpSpPr>
        <p:sp>
          <p:nvSpPr>
            <p:cNvPr id="49" name="Rectangle 48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7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0" grpId="0" animBg="1"/>
      <p:bldP spid="31" grpId="0" animBg="1"/>
      <p:bldP spid="33" grpId="0" animBg="1"/>
      <p:bldP spid="33" grpId="1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97" y="166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Manipulation Manager</a:t>
            </a:r>
            <a:endParaRPr lang="he-IL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</a:t>
            </a:r>
            <a:r>
              <a:rPr lang="en-US" sz="2300" dirty="0" smtClean="0"/>
              <a:t>Goal – Control the data flow within the image manipulation block and send read write requests to outer units using the wishbone protocol</a:t>
            </a:r>
            <a:br>
              <a:rPr lang="en-US" sz="2300" dirty="0" smtClean="0"/>
            </a:br>
            <a:endParaRPr lang="en-US" sz="2300" dirty="0" smtClean="0"/>
          </a:p>
          <a:p>
            <a:pPr algn="l" rtl="0"/>
            <a:r>
              <a:rPr lang="en-US" sz="2300" dirty="0" smtClean="0"/>
              <a:t>Method – the controller is implemented via a FSM</a:t>
            </a:r>
            <a:br>
              <a:rPr lang="en-US" sz="2300" dirty="0" smtClean="0"/>
            </a:br>
            <a:endParaRPr lang="en-US" dirty="0"/>
          </a:p>
          <a:p>
            <a:pPr algn="l" rtl="0"/>
            <a:r>
              <a:rPr lang="en-US" sz="2400" dirty="0" err="1" smtClean="0"/>
              <a:t>Input/Output</a:t>
            </a:r>
            <a:r>
              <a:rPr lang="en-US" sz="2400" dirty="0" smtClean="0"/>
              <a:t> Ports - TBD</a:t>
            </a:r>
            <a:endParaRPr lang="en-US" sz="2400" dirty="0"/>
          </a:p>
          <a:p>
            <a:pPr algn="l" rtl="0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8157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he-IL" sz="3600" dirty="0" smtClean="0"/>
              <a:t> </a:t>
            </a:r>
            <a:r>
              <a:rPr lang="en-US" sz="3600" dirty="0" smtClean="0"/>
              <a:t>Img. Man. Manager - FSM</a:t>
            </a:r>
            <a:endParaRPr lang="he-IL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1916832"/>
            <a:ext cx="7042894" cy="385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Oval 36"/>
          <p:cNvSpPr/>
          <p:nvPr/>
        </p:nvSpPr>
        <p:spPr>
          <a:xfrm>
            <a:off x="1619672" y="3645024"/>
            <a:ext cx="1728192" cy="936104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4788024" y="4653136"/>
            <a:ext cx="1296144" cy="936104"/>
          </a:xfrm>
          <a:prstGeom prst="ellipse">
            <a:avLst/>
          </a:prstGeom>
          <a:solidFill>
            <a:schemeClr val="accent3">
              <a:alpha val="2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Flowchart: Punched Tape 37"/>
          <p:cNvSpPr/>
          <p:nvPr/>
        </p:nvSpPr>
        <p:spPr>
          <a:xfrm>
            <a:off x="107504" y="5661248"/>
            <a:ext cx="2099908" cy="1008112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 Be Completed in Part B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0" name="Rectangle 49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1631348" y="2132856"/>
            <a:ext cx="115212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3995936" y="2285256"/>
            <a:ext cx="1584176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6556247" y="3613685"/>
            <a:ext cx="1218623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1979712" y="4840261"/>
            <a:ext cx="187220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Flowchart: Punched Tape 62"/>
          <p:cNvSpPr/>
          <p:nvPr/>
        </p:nvSpPr>
        <p:spPr>
          <a:xfrm>
            <a:off x="5773851" y="1376772"/>
            <a:ext cx="2232248" cy="1080120"/>
          </a:xfrm>
          <a:prstGeom prst="flowChartPunchedTap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Completed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 down design</a:t>
            </a:r>
          </a:p>
          <a:p>
            <a:pPr algn="l" rtl="0"/>
            <a:r>
              <a:rPr lang="en-US" dirty="0" smtClean="0"/>
              <a:t>Pipeline</a:t>
            </a:r>
          </a:p>
          <a:p>
            <a:pPr algn="l" rtl="0"/>
            <a:r>
              <a:rPr lang="en-US" dirty="0" smtClean="0"/>
              <a:t>Test bench</a:t>
            </a:r>
          </a:p>
          <a:p>
            <a:pPr algn="l" rtl="0"/>
            <a:r>
              <a:rPr lang="en-US" dirty="0"/>
              <a:t>Results comparison with </a:t>
            </a:r>
            <a:r>
              <a:rPr lang="en-US" dirty="0" err="1"/>
              <a:t>Matlab</a:t>
            </a:r>
            <a:r>
              <a:rPr lang="en-US" dirty="0"/>
              <a:t> (Notepad++ plugin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Components documenting</a:t>
            </a:r>
          </a:p>
          <a:p>
            <a:pPr algn="l" rtl="0"/>
            <a:r>
              <a:rPr lang="en-US" dirty="0" smtClean="0"/>
              <a:t>Synchronize files via SVN.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methods</a:t>
            </a:r>
            <a:endParaRPr lang="he-IL" dirty="0"/>
          </a:p>
        </p:txBody>
      </p:sp>
      <p:pic>
        <p:nvPicPr>
          <p:cNvPr id="12290" name="Picture 2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1296144" cy="97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Problems during the process (1) </a:t>
            </a:r>
            <a:endParaRPr lang="he-IL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624078" indent="-514350" algn="l" rtl="0">
              <a:buFont typeface="+mj-lt"/>
              <a:buAutoNum type="arabicPeriod"/>
            </a:pPr>
            <a:r>
              <a:rPr lang="en-US" sz="2600" dirty="0" smtClean="0"/>
              <a:t>Working with fractures </a:t>
            </a:r>
          </a:p>
          <a:p>
            <a:pPr marL="109728" indent="0" algn="l" rtl="0">
              <a:buNone/>
            </a:pPr>
            <a:r>
              <a:rPr lang="en-US" sz="2600" dirty="0" smtClean="0"/>
              <a:t>First version of  addr_calc used fixed point package.</a:t>
            </a:r>
          </a:p>
          <a:p>
            <a:pPr marL="109728" indent="0" algn="l" rtl="0">
              <a:buNone/>
            </a:pPr>
            <a:r>
              <a:rPr lang="en-US" sz="2600" dirty="0" smtClean="0"/>
              <a:t>Problem</a:t>
            </a:r>
            <a:r>
              <a:rPr lang="en-US" sz="2600" b="1" dirty="0" smtClean="0"/>
              <a:t> </a:t>
            </a:r>
            <a:r>
              <a:rPr lang="en-US" sz="2600" dirty="0" smtClean="0"/>
              <a:t> occurred during synthesis.</a:t>
            </a:r>
          </a:p>
          <a:p>
            <a:pPr marL="109728" indent="0" algn="l" rtl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work with regular std_logic_Vector, with relevant adjustments.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25144"/>
            <a:ext cx="2160240" cy="166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Problems during the process (2) </a:t>
            </a:r>
            <a:endParaRPr lang="he-IL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624078" indent="-514350" algn="l" rtl="0">
              <a:buFont typeface="+mj-lt"/>
              <a:buAutoNum type="arabicPeriod" startAt="2"/>
            </a:pPr>
            <a:r>
              <a:rPr lang="en-US" sz="2600" dirty="0" smtClean="0"/>
              <a:t>Trigonometric calculations (sine, cosine) </a:t>
            </a:r>
          </a:p>
          <a:p>
            <a:pPr marL="109728" indent="0" algn="l" rtl="0">
              <a:buNone/>
            </a:pPr>
            <a:r>
              <a:rPr lang="en-US" sz="2600" dirty="0" smtClean="0"/>
              <a:t>planed to be executed by VHD process,  consumes expensive hardware resources.</a:t>
            </a:r>
          </a:p>
          <a:p>
            <a:pPr marL="109728" indent="0" algn="l" rtl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calculate Cos/Sin by software (Matlab).</a:t>
            </a:r>
          </a:p>
          <a:p>
            <a:pPr marL="109728" indent="0" algn="l" rtl="0">
              <a:buNone/>
            </a:pPr>
            <a:endParaRPr lang="en-US" sz="2600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0041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536" y="1772816"/>
            <a:ext cx="1362863" cy="121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51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Problems during the process (3)</a:t>
            </a:r>
            <a:endParaRPr lang="he-IL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624078" indent="-514350" algn="l" rtl="0">
              <a:buFont typeface="+mj-lt"/>
              <a:buAutoNum type="arabicPeriod" startAt="3"/>
            </a:pPr>
            <a:r>
              <a:rPr lang="en-US" sz="2600" dirty="0" smtClean="0"/>
              <a:t>Timing issues- synthesis </a:t>
            </a:r>
            <a:r>
              <a:rPr lang="en-US" sz="2600" dirty="0"/>
              <a:t>timing </a:t>
            </a:r>
            <a:r>
              <a:rPr lang="en-US" sz="2600" dirty="0" smtClean="0"/>
              <a:t>results did not </a:t>
            </a:r>
            <a:r>
              <a:rPr lang="en-US" sz="2600" dirty="0"/>
              <a:t>meet the </a:t>
            </a:r>
            <a:r>
              <a:rPr lang="en-US" sz="2600" dirty="0" smtClean="0"/>
              <a:t>requirements.</a:t>
            </a:r>
          </a:p>
          <a:p>
            <a:pPr marL="109728" indent="0" algn="l" rtl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/>
              <a:t>solution-</a:t>
            </a:r>
            <a:r>
              <a:rPr lang="en-US" sz="2600" dirty="0" smtClean="0"/>
              <a:t> break arithmetic calculations into parts (piping).</a:t>
            </a:r>
          </a:p>
          <a:p>
            <a:pPr marL="109728" indent="0" algn="l" rtl="0">
              <a:buNone/>
            </a:pPr>
            <a:endParaRPr lang="en-US" sz="2600" dirty="0" smtClean="0"/>
          </a:p>
          <a:p>
            <a:pPr marL="109728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2" name="AutoShape 2" descr="data:image/jpeg;base64,/9j/4AAQSkZJRgABAQAAAQABAAD/2wCEAAkGBhQSERUUExQUFBUUFxcUFBcXFBcXFxcXFBUVFRgXFxcYHCYeFxwkHBUUHy8gJCcpLCwsFx4xNTAqNSYrLCkBCQoKDgwOGg8PGikkHyQsLCwsLCwpLCwsLCwsLCwsLC0pLCwsLCksLCwsLCwsLCwsLCksLCwsLCksLCwsLCwsLP/AABEIALcBEwMBIgACEQEDEQH/xAAcAAABBQEBAQAAAAAAAAAAAAAEAAIDBQYBBwj/xABAEAABAwIDBAcHAgMGBwAAAAABAAIDBBEFITEGEkFREyIyYXGR8AdCUoGhwdEUsSNT4RczYnKCkhUWNENj0vH/xAAaAQACAwEBAAAAAAAAAAAAAAADBAECBQAG/8QALxEAAgIBAwIDBwUBAQEAAAAAAAECAxEEEjETIUFRYSIyUnGBofAUQkOR0bHxBf/aAAwDAQACEQMRAD8A8djpHHQIuLCCdSAk/ETwyUTqpx4lBbmxldNeoczDY29p32T+mgbwv9VUkprgo2Z5ZbrJe7FFycdaOyzzUMmOvOlh4BVSQClVRRDvm/EOdXvd7x8/woi8njf5qNqeuwkV3N8sS4upLicHLJWXUl2TsIS6Fyye1q4lIQTkg1dsqlzi6u2XQuJSEAupALqgukJNcE6y6AoLYIiwqNwKKDUtxTko4ASnhiUwhTgFzkRGvHJLDKW9lzh4EhHRY1KPeDv87Wu/cXVculCcU+Qyk1wWo2ibo+Fh72EsP3CmGKwO0MjO51nj9lnpmKNriFHRi+CetJPuaCShjk0Eb/DqnyVdVYAzk5nyuPMID9QeSIhxiRuhPgcwpUJx4ZDnXL3kCyYIfdId+6DlpHN1C0LMaa7tsHiMlNvxv0dbucrq2cfeQN0Vy91mT3Elq/8AhTOTfNJW/URKfo5GbXQuBdujCokkl3dUEnA1dDE5kRJUzafvUORaMGyGy6p+jaNSnCVo0F1XIVQ8wcNThCeSJbU8mpwledGquWWUUDilPJSx0BKkEMp4HyREeEzu4O/ZVc8eKLqHowZuHHmFKMPHxBFt2VnJ0Pmio9i5zwKG7Y/EFjVL4SsFC34vqE8UbPjHmrqPYObkpv7PJeJshu+HxBFVL4TOOp479seaeKaL+YFoW+zWTmu/2bS8/oo69fxHdKfwozwpIv5g+q7+iZ/Mb5q9d7O5RxUEmwcwXdaD/cT05/AUz6EcHs805uGO5tPgQjn7FzjgmN2Ynab2V+pHwkV2S8YgjsPeOBUfQHktIaeQNF2m/chZJSODh8lRWthXTEoZ7tGYUDCTrkriWYuIvbvyCLxTGGFgHRA256WtwtmETe+ywBda7vJSLqcK2E6xub/lcD9CkBEdJHN/zN/BV/mmU7eDX58xiaQFK+kJ7D2P8HAHyKhdSSNzc13ll9Fyx5nPPkd3Al0YTBKndMp7kdh+4OS7uDkmdIl0i7ud2JN3vPmkmb/ekowcVjY04MCmioXu4I+DAXHVFlZFcsXjVJ8IrAQnC50C0VPgLRqu17o4QMsyg9dN4isjH6dpZk8FJFQSO4FGw7OvdqtBhsgcwOta+isGvAS89TJPCQxDTQfdmfg2RvqVYM2WjaLuKtmToPE5i4taOJF0DrWSeMh+jXFcBFNs7DYG2qPiwqEcAoWPyUgKXc5PljCjFeAZHBENGhRVle1lg1oudMueija5RikvIHnQeSr8yz9C9inyGWakFR3IGJynaUNosFtmPNV1ZWufK2Np73HuCDxzaeGkb1zd5F2sbbeP/qO8p2y1e2oi6cN3XOLmuF723TwPkrbJKO9rsD3x3bE+5oGO71ICeaiYpWILOY4Rqrlc6WYMYSA3N5/YfNXFrhRUVC2MEDO5uSdSVKeCucDXUSjfQI8JwAUZI3spZcOHIeQWKxDHW/qv08UfSG9iRwPFbnaZk/QOFM0OkdkLkC3M5qj2H2LNM0yTC8z9dDug8PFM1OKi5SfyRSdkm1FfVkMmBA6tCAqtnWkWLMlvX0QKgkw9UVzQX2GeZT7IM4bw8DdV82yR91/mPwvTK6kaxrnvs0NBJJyyCz9Fhr5j0zrtYRaJhyJb8bxzPAcAm4ameM5AT09b7JGGl2amGgDvAj9ihiJ4v5jPO34Xo82FlBSQuajLVt8pME9Il3i2jDjFie21j/EWPmE4TQu+OM/7h+Vq56OJ/biYe8Ddd5tsq+bZWB3YkfEeThvt8xY/uixurfmvz88AUqbFw0/z88SkdR37Dmv8DY+RQzo3NPWBCtKjYyob1mBsw5xu3j/tycPJVzquRhLX3y1a8Z/XMJiMlL3WmLyzH3k1/wAGb66nfrGfBbwdkuK3fyI3LzX3NHTnqg2tcKfpEBG+wA5LpfxKRccs0FLAf+oCqMYp3SuFtAU51e0cVCcfYFeEJReUgdk4NYky4oxusDeQRjHrMxY8XODWtzK0VMDYX14oNsHHuwldkZ+6FsKlaOPFRMCmYlmMIkCnYoA6yIZohsIhwREQULETE1QywS1qoNs9pjSxtbGR0smnHdbxdbjrYeat6qvZE0ue4AAXXkeO4s6pnfKeOTRyaMgP3TOko6k8vhCmsv6UMLlgk9Q57i5xLnE3JJuT3leney55/SvB0Eht82t9fNeY00Be4NaLkmwHEk5W+q9wwDC20sDI8rtF3Hm49o+uATevmlWoCGgi3NzLUBStCpsSZJI0COQxZ5kNBNuWeiosdwt0VK+R9ZOC0GwuAC46CwFzcrIhBSeMmrPMVk2zp2t7TgPE2VbVbX0kfanjuOANz5BeFS1b39p7neLif3Wr9nmyJqpelkH8GMjwe7W3gMrp+WhjXFynIz46t2S2wievUtSJGNe2+64XFwRke45qULrWobEMSigYXyvaxo4k69w4k9wWall9hzISugrKf83Tz/8ARUr5G8JZT0cZ7wDm4KGohxhwuH0jf8IB/dzSi9F/uaXzYNzXh3NklZeTVftAxGkl6OoZGSM7OZa45hzDYjvC0GA+1SGZwZM0wOJsDfejJ8dW/MW70SWktit2Mr07g1fBvGcP1NTieDNn3N8ktY7eLMt15Gm/lcgHO2ilfTBEh181y6VbeMDKeCrmokDPhwWgcENLCpUsBVPzMTjTGxAZFz3G0bB2nn1qeCrocKkZd0hu52oB6re4D78Vsf8AgzBK6U3c9wtdxuGtHutFshx702opQUyrcLCI6e55ZkQ4tN8we7JTvxDfFpmsmH/kbc/J2o81aVWGgqpqKEjvCIpJlXFoGdgdEc+jmbfg2QWHhcXXFwyWySRsz+J/2B2V/Cv6KpqcWX1XGoTEsREYsM3HT+qYSbeEClJRWWQ4pUMY3dAFz6uqSNhcbDUpFxe7mStPguEdGN53aP0TTapj35M9J6ifbsifBcIEYu4dY/RWU8jwOo3ePkntCdJOGNLnGwGqzJTcpZfc1YwUI7UVeIYlURM3y1gHjdUUu007vet4BRYzi7p3cmDsj7lEbPYCZ3XdlGNTzPIJ+NcK4brEjOnbOye2tss9m6CWd3SSPduDTO1z+FtmhQ08QaAGiwGQHJTtCyrbepLPga1NfTjjlkrGoTFMZEXVAu4qaoqBGwuPD6ngP3WJxPEO092ZK6mrezrbNiAdo8WdId0kknN34VGF2SQuJJ1KLwfDXTytjaM3G3h3rcilXAwZylbP5mx9m2AXcah4yblHfi7ifkPqVvpX3NuA+yjpqZsETY2DJosPuSkxedvtds3L+j0FFSqgokjnAAkmwGZJ4AaleUbZ7Umrk3WZQs7A+I/GR38OQVtt5tVvXpoj1R/euHEg9gHlzWLpaZ0j2sYC5zjutA1JK0tFptq6k/oZut1G59OH1/wsdmsAfWTtibcDV7uDWg5nx4AL3jDqBkEbY4xutYLAfc8ydVU7IbMtooAzIyOzkdzPIdw/J4q+SWr1HWlhcINp6enHvyyl2m2j/TNa1jDLPKd2GMA5nmTwaPXGwWD7HFzhPXOFROcw05xRf4Wt0Pj/APVpwE9LqzbHEefF/nAVxy+5wBdKSExTE2U8TpZDZrRc9/cOZPJDSz2RJ5x7ZJW79O0dsNe4890loF/m1xXnJVjtDjb6uofM/Le7I+Foya31xuosIwmSplbFGCXO8gOJJ5Beloh0akpeHJjWy6lj2nsPs4q3yUEZfclpewE6lrTl+PktMg8HwttNBHC3RjbX5nUn5m6MXnbZKU3JcZNqCaikxpKY8rrioXFDCJDJGod7LqZz0wqQqA5IlXV8Lt07oBJ0uriRqHkYiRZbkyH/ACyDm9zi45usbC/cF1aQw+HkUkfrS8wXSh5HmNfiIjFh2joOXes+55c6+pK4+QuNzmSr/BcK3eu4Z8ByW57NMcvkwW5XzwuCbBsJ3AHO7X7f1V0wKNgUw0WfZNyeWalcFBYQ8yBouTYDMlY/G8ZMzrDJg0HPvKkx3GekO4w9QHM/EfwgsLw107w1v+o8AE1TSoLfMR1FzsfTh/6T4Jgzqh9tGjtO+w5leiUtM1jQ1osBkAh8OomxMDGCwHmTzKNjCQ1N7tfoP6ahVR9SYBPamgIPF6/o2WHadkM/MpaKbeENt4WSsx7EN526Oy36lYrE6zedYaBWOK1u62w1KoVs6apRWTE1Vu54OtC9P9nmA9HGZnjrOyb3BYvZPBDUTNFuqM3HuXrUzgxoY0WFrfIJXX3fxx+ofQU/yP6HHzbxvw4LM7Z7U9Azooz/ABXjX4Gnj48B80bj2OtpYi85uOTG8z+B9l5TVVTpHue8kucbklB0mm6j3y4X3GNZqemtseX9hhK9Y9m+x/QtFRKP4jx/DB9xh49znfQZcVnPZ3sf07xPKP4TD1QdHuH2C9eCvrtT/FD6/wCCuko/kl9P9OpwTE9pWQaDHALqhqaxkbS57g1o1JIAWC2g9qIuY6Npe7TfIyv/AIW8UauqVjxFApSUVlmvxzaKGkYXyuA+Fozc7wC8a2r2vlrpOt1Y2nqRg3Hieblb0WxFbWv6Wdxbf3n6+Ab9slucD9n1NT2du9K8e8/PPuGgT1bp03dvdL04QvONlvbhfdnmmz2wdRVEG3Rx/G4Wy7hqV61s9sxFRs3Yx1j2nntO/A7lbAWXCUtfqp3dnx5BqqI18HU0lIlRvelRhIbI5QvKe5yhcpQRIaSmuK6SoXFSEOuco3JPKgfIrJEjgPVklD0ncfp90l2GQeSYNhl+u7TgPutA0KKNSsWxZNyeWZdVarWETNCoMexm942HL3jz7gpMaxfdG4w5nU8hy8Vn4oy5wAzJNgjUU/vkL6i/9kSWkpXSODWi5Pq/gFvsIw1sLA1uurjzKEwPCRC3PN57R+w7lbMS2pv3vauBjS6fprc+f+E0anjChjCnYUgx9D5JA0EnIDNZHE8Q33Fx04DuVrj1boweLvwsdi1X7oTumqz3FdTbtRX1dRvuJTIoySAOKYFpdk8CdM4uFhYZE5i/D5LTsmq45MiuDtng2+yOEing3iOs4XRFbiLWNdI82AufXris9WvxFvVvE8DTdAWaxaGsk/vWvIHADL6LIjR1J7pSXf1NiV/SjiMX/QFjeMOqZS92mjW8hwRWymzjquYMGTBm88m/kqofA5vaaR4hesezmaBtM0Nc3pCSZATZ187fRP6mzo1ewvQzqK+tb7fzNhQ0rY2NYwANaAAByHr6osIbpAMyVmdoPaLDT3aw9I8cBp8yvPxhOx4iss15NRWX2RrZJg0XcQAOJNll8T25FzHSRunk0uL7g8TxWPw/aplXKf1spbH7sbSQ0+PNeg4RiNGGhsLowOQtdHlT0ffTb+39lIyU1mLM23YuqrHb9bLZvCNvD7LV4RsvT0w/hxgH4jm7zViycHQg/NOL0Od0pLD48lwcoJPPiPumdIOazW1G2TKcbjOvK7JrRwPep9k6B7IzJK4mSTrG/C/AclVwajuf09SVjgvrppckSo3PQyyRxz1GXLpKicVYIkJzky64mueuL4OPKiJXS5QverJFhsstkBLWt5qSrZvC3rRU8mEA6uKNFLxKSb8Ao4pH8Q8/6JLI1tM0PcA7Q80k4qE1yxZ3S8vuBT1crT1Y94c7/ZBVWMS2tu7nyN1fNUjW31TKnFcxFJVyfEmYcm+v9VptlKNtjJkXXsO4cUdJhET9WD5ZIduzO6bxyuYrzvjOO3OAVemnXPdyaBgUrFBFkBc35kpzq+Nur2j5rNab4NNdg1ibUVG4wu8kAcfhHv38AqjFtomPNm3sO7UqYUyk+CJ2xiuQavq7XcdSs1NJvElF4hW7+iCC2aobUYl9m9k9FTF7w0cV6zgdGKeAZdYhef7MOYx4c8Gw42WtqNqYnGwJAHckNY5Te1LsaGijGEdz5Za710Zh8NzfkqOnxqI+8EXim0scEPVcC4jKxWe4SfspdzR3RSy2F7RYjTRsPSNY420IXls1Y104dE0xgkaHvQuI4k+Z5c4k8hwHcpcIpS+VoHMFa1GnVEG2+5j26h3TUYrtn6nqeJYLJUQRtEzmDdAIHH5rK1XstnGbXNd9F6BRMsxo5AK5iGQWRDU2Vdos0rqYT95Hh1VsRVR/9snwVZLQyxnNr227ivoctvqh58Njf2mNPyTMf/pT/ckxN6OvwbR4PTbQ1EZ6sjx4n8o2XbqqLbdJ+V6lW7DU8nuAfJUU/suj3gQTa+iKtXp5d5R+x3QuXaMyn2C2fdPL0813AHK/Fep71hkgsOoWwxhjRYBEFyzr7XbPP9DldeyOBznJhKaXJpd69fJBCpCLlGukpj3KS6OPeoiUiVG5yskWOPeoXvSe9Cyzd6ukQKVyq8YrhGwniVLVYgGrE7SYvvGwKboqc5egtfcq4tlVU4kS8m51SQPrT+iS3FBHn3ZJvk1TsRYON/DNJuIuPZjcfHJTwUbRoAi42LNcorwNhKT5YEw1DvhapmYbI7tSn/Sj2BSsQXY/BIIq145Ao8Dbxc93+pER4JF8APjcooJ+/ZCdk34hFCPkBVsMcbMmNudMlma+UNByHkrTE6y5PdksvXz3Ke09b8RHU2JLsDOdcorDKMyPAQjW3W32Swq3XKavs6cMienq6ky/pKFkUQFhfiojQxnVg8lPPLc+CDr68RtJPyWGt0n25ZvPCQDjMUMbD1RvLD1Elzxsi8UxIyOzKAaLra09ThHu+5iam5TeI8Do4yTYarXYFhEsVpA26g2VwLfcHHRemUVMAABoPXr5JPWarHsIb0emwt8iroNoXD+8YQPBaKlxuN4ycnGjaRmAgajZ5h7OR7lkNxfhg0uz5LpkgOhT95ZV1JNF2SSOSnp9oyMnghRs8iu00JKY56Ehr2v0IUpeq4O2ji5Mc5NL00lSWSESuXSJUbnriw4vUTnJEqCSUDirJEjnPQ8s1uPqyGqK8BUlbjPAFFjBy4KymkWdRXgcVSVuM8AqyorS7igp5bBO10LxFJ3eQzEcWPNUE0pcblPqZLlRRtubLVrgoIx7bXNnRESkruDDhuhcVXci60zL1gREYUUYU7AsyTNdIeApWBRhPaUJliVqBxGrsLBEyygBZzEKq9yiVQ3MpZPagHEargqYlSVE28U2KO5stiEdqMSye+QfgtCZHjJejRsEcYaFR7M4duN3irOefMlZOps6k8LhGxpaunDuKaoDGklYjG8WMjjnkEZtDjF+q0rOOKa0tG32mKazUZ9iIibq1wXCzI8IOipS9wAXomAYSGNGWaJqbunHC5B6SjqS3Pgt8HoAxoAC0MLLIakgsESvPSluZu4wsE4cu7yh3kt5UK4JnG6CqqBj9R+fNT765dcSkZ+pwp7DdhK7TY05uT1fEIGtwxr+4oiln3jsE9PWtfoVPdZaamfEckXSY1wd6+a5w8UdkuS5RveAhZcSbbJU9bjIzzXRg3wS5JFpU14H5VJXYzbiqirxUu0VdJNfvTten8xad3kGVOIucgnyLgaSjKegJ1TXswQDLkBiMlAYlJZaGoYGNWQxKouSi0+2xfUPZEDc65R+GU9zcoCJtyr3DqY6pq2WEJ0R3SyXEbhYfhcTOgKSz+xqhbEQ1DsKnaUGQWJIuF9k3eQ1ZPYKFHLJbwD4hWcFnMQqeCMrZ9VSTSXK0qK8GXqLcjFc4FQbzgVV00W85bfBaUMbdTqbNkcIppKt8sss3HcaGhZ/G8V3RYKfFcSDQc1kKqpLzdK6ejLyx7VajYtq5I5H3NyuwxbxsmMFytBgeGXINk/ZNQjky6q3ZLBbbOYRxIW4w+m9evWSrsOpbWCv4G2C89fa5vJ6KqChHCCGFOUV13eSoUkulvKK6V1xxJvrm+mXXC5ccP6RNL0NNWAKqq8YtxV4wbIykWNbO0i2vr160yGLz7puEqzGCdFUz1V9SnqaWu7F7LFgRxxwyuonVu9xuhZod7RchpCCntkUJ75sJzKLp8OJRmHU4IVoIw1LTtx2QaNfiypNNuqF2IFqsat4IVLUUt1MMS94mWY8FfieKlyoZCSblaQ4RdDy4Qnq7IR7IzrarJvLAsMp7kLU01OAFRwUm6VaQSlCue7gPp47Vhh6SjD0krga3ego9FIHJJLmWjwcfJYKprp11JFqXcDa3go6yZABJJacF2MextyL3BKO5utDW1O4ywSSWdb7VmGa1Ps1ZRj8SrS4oEFcSWjFJLsZFkm5NssMOpd5wW7wmi3QF1JZmtk+DX0UUo5NHRst65I9jl1JY8uTTQ/eS3kklUk5vJF9vXrkuJKcEkMtXZVlVidkkkaEV2KSZRVuLlU9RWk8SkktKuCQlbNgvSEoinoS5JJXm9q7Aq1u7st6XCwpKnDwBdJJIb5bhvasFeKrdOSnFeXBJJNOKxkFuecHLEqRkC6khtl0P3VC8BJJQjgd9OEwQ2XEkVNg2iS66kkuIP/Z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AutoShape 6" descr="data:image/jpeg;base64,/9j/4AAQSkZJRgABAQAAAQABAAD/2wCEAAkGBhQQERUQERAWFRUQGRgYFxIXGBkXExgYFRMYGRUdHRkbHiYeGBkmGhcYHy8gIykpLC4uGx49ODAqNSY3LCoBCQoKDgwOGg8PGi8kHyQ1LzUuNC8yNCktMjQuNTUsLzUwKTAsLC8pNS8pMC0vMCksKSovLSwsNS8vLCwsLDA0LP/AABEIAI8AoAMBIgACEQEDEQH/xAAcAAACAwEBAQEAAAAAAAAAAAAABgQFBwIBAwj/xABFEAACAQIEBAIDDAcHBQEAAAABAgMAEQQSITEFBhNBIlEyYXIHFCMzNFNxc4GTsrMXQlKRobHSFTVidILB0yRDkuHwFv/EABsBAAEFAQEAAAAAAAAAAAAAAAUAAQIDBAYH/8QAMxEAAQMDAQQJBAICAwAAAAAAAQACAwQRITEFEkFhEyIyUYGRocHwBnGx0ULhgvEUM1P/2gAMAwEAAhEDEQA/ANxooopJIoqv43xtMJGJJAxzMFVVF2Zm2A7Ukcx52+DlV44MYxKGS+aKdWI8ZzWyHtrYLYj0azyziPmUQpKF1QRc2B9ba2HGwz/at+P88AR5sI6kLIEllKlumCNGC6ZgSCAdtKmcncwtOnSxDDrqM2X9Zo2AKOQNFuGGm+x70qYfCGch44R1V+AxmFFlDC9g6jRQdL32BA+1w5e5SXCsJDM8jqnTUkBQqZs1gBvr3JNZYXyvk3uHp8/BROripIKcx/y4cXefd5AggjIKv6KKKJLnEUV4zWFybAd6yn3QvdG6mbCYN/BtJOp9LzVCP1fNhvsPOq5JGxt3nLZR0ctZKIohn0HMqRz57po8eFwTG98r4gEWHmsZGpPYt27XOod+Tv7vwn+Xh/KWvzvX6I5O/u/Cf5eH8pazUszpXOJ5I5tzZsVBDCyPJO9c8Tp8AVxRRRW1cuilfndJrQuvUOHQucRHDIsUrApaP4RmQLGDfN4gdR9jRS5zpy9hcVAzYsNZVKh1DuyFjbMsYDAv68ptrWmlcGytJ/F9caXCZ2i+XIPGlngaM4hZZYGbqASdUxh3YxqZf+7ZRbP3saaKzflvjEi4lcRKjFcS4wiyOFgC9MyERx4dMzekDdnItY6C2ukVZXRbkpI0Of35HvF0zTcIooorEpIooopJKFxfhEeKjMUy3UkHQ2II2II2pQ4byc8skySxyRYd0tkaUSv1QRZ1JvsL66X2tbSnyiqZIGPIJW2CulgYWMOD6cwNL87KPg8CkQsg1sAWOrtlFgWbdjbuakUUVaABgLG5xcblFKHup83ScMwDTwJmkYiNWNssZYHxEH0iOw899BTZNMqKXZgqqCSxNgABckk7C1fn/wB2Hnw4/JBCre945A2a3idhoGI3A1OUfaewEXPDdVfDTyTXLBganuVlz17qnviFYYy0cRUdVm9OQgDMvhuAlzbfxfRukjiEeXPnGXzvUHGY34Qg3Xpxll0N2JGv0gDT9/lVe1hggNCWNtO12vY/uoW5pmIc7iR6ru6eVuzg+KCxDWuJvqS2wzniSbC2g5pkEgvluL2vbvav0Tyd/d+E/wAvD+Utfl7DxgYo2HoRjN9Pn66Z+DYvFwYHCY+HFP1pcQcNAhzuGjY5chDSdMKCugyj0V10FrKYtiJudbe6F/UVQ6dkZIsQ548rL9JUVknGeOY6HFQcI/tEeOGR5MUIT74GrZNM5BOn6gFh20rvHc7cUgTBGRYBLipuj72EeYuttZQwm1UeEj0fS10tWkVcJtnX57Lkt0rWKKy/Ae6LjCOKK4whbha3DjqLGWuxCnxEtojDsc1hqDcMnuZcVxOJwEc2LQh5BmEhYEyBySGygDpi1gB5WrS1wcLhRVLzZwsQYzqQJJCzxs6S4fDCeV5iW6gu2kWmW+2fNuMtO3AMcZsPFI5QuUXqZGV0D5RnAZdDrfaofN+GkbD9SGUo+HPVGjsrZUYEMiauNcwWxuVFKfJvGYMG/vREMfWeICNrdZssCxMwgiDNHqisxlK3uxNrUXLTU04Iy5vn5/bPHwCr0K0iiiihKsRRRXMhNja1+19r9vspJLqilvg/NYmiXFSPGiPCZOjZjMrRNln1vZ1DFV0UanvcV5/+1V26ccL9XrdARy2i8XRMtydfDYEDzINtASG3go7wTLVbzDxsYKBsS6lkjK57EAhWcKW13te9tzS1xvnWWCS5iMYiigleJwpBWWVllBcH0lC2W27X0YEWyPjnMc+JZ0kxMkkRdgA5tdQ7mIsg8IYBhsB28r1TLO2MLXS0slU6zBjv4fPbKYud/dBfH3hjBTDqdBfxS2PhL+Q7hftNzYBRriFrgX37/TXdBJZHSOu5es7NpoaenaIRYHPM37+f4XhX1V8XwKMoQouUagW0FfemDlzAhCcRIMwRWugUO6Ep4HaNt0sSQdrgXsKzyTdE3eV1SY2sJe0Hl38vFVvEeURCq4jMrSMt2jU6qoRWXvZrh127/RUvB8v4s4XBxR4CbOrR4nDSrIkmFU3V2zg26Za9znL2t4dCQJHMXF2X/pIZD0UAGW6tYkhmXOBdlDW9Vx3sK1jlH5BhfqIfylqllVKyIOfm5x9s2/1nHFcPt5jujic4AXLjgW1trjXz+5VLzBynK2LTiWHkRZVjeOWOUFkMRS9lKWIYNfXX0vIAFM4LhZZsTwpXdOlhMzKxupu8SERga6eHTXzHYCtexnxb+y34TWS4JbxR+xGdNCCFUgg9iCAQfVWdtS9rRfhjwIP7XnW1611G+J40JNx3jC8h5UxqDjcQwweTHhXRVkX0WnmsQTvpfQ2O3npqPIKOvDcKksTxPHCiGN7BxkUC5AOl7XsdddbGqrknixnxEnU+MSCJWOwfLLN4h/5C4GxPrF3Suuo3l8DXFEmSMlaHsNwdEEVmmDwmMwuL6GEjMeHSXKsCxKsRT4ImSSUjNIGj6oDAgh0UEnvpdFE4KjoriwIPfonIuiiiisykuZL2OW1+19r9r+qstkmleGGR5JJhiokmkgfxfC4LEK+JjRBexKNJ4LbxWsb2GqVEw3Coo3aSONVZ9yBa9zmOg0uSbk9zvUSLqLm3Wb4zAoySLGv/AEy4lkSVdIehxGHpvkI8NkmYHw6AW3Jq1x/CHiLY3FyrCYY4Phb5upiMMXCyZRrkdJChQWbxEDzpo5mx+HgwzPirGMW8B1LMCGRVHdsygj6PIVh3NPNEvEJurJoq36cV7qgP82Pdv9qzTStiGdUV2VseSvksMNGp/XNcc0cxy8QkV5mBEWYRhVyWVmubi7a2AG52+kmptXtFB3vLzcr1SlooaVgZE2wHn4oooqw4HhkeS8yuYlBLlASVGU2OgNtfPSqXu3WlxWiR4Y0uPBSuXuEB2E06kQKSC9vBmAFgxBuFuQCwvuPOpvGOMGG0aKFkClDe7NEpH/alv4o2VtA1yo2NezcZXDp01ijkVhmglDNdVLswVl/WyuTobaqDrpSvWNkZmeXv04D56+Wl7j44nVEhkk7I0H9X87/bS9yt55R+QYX6iH8pawat55R+QYX6iH8pasq+wPuuf+qtIv8AL2VjjPi39lvwmsmwHxUfsJ+AVrOM+Lf2W/CaybAfFR+wn4BQ49heOfVHZi8fZTMJi3hkWWI2dDp5EEjMp/wsBY720O4Fapwbi6YqFZU0voyH0kYekresfx0OxrJ6suXuOHBzZ7npPpKup00s4A3ZR5brfcgWLbLruhd0Tz1T6FC9jbR6B/QyHqnTkf0fnFapRXMUoYBlIIYAgg3BBFwQe4tXVdYu4RRRRSSRVTzLzLFgITNMfUkY9N28gP5nYCvlzVzbFw+IPJ4nfRIgRncjf6FF9SdNu5ArDOP8flx0xnmOuyoPQRb+iv8Audyf3DNPUCIc0c2TseSvfc4YNT7Dn+F3zDzLNjpOpO2gvkjHoID2HmdrsdTb7Kq6KKCOcXm7l6fBBHTxiOMWARRXgqXw/BCZinUVDYlc2isw2W+yk+Z0qDiGi5WSjq3TNdI/QWt5A+l7HuIN15w7h7TvkUgaElmNlAA1JOwHrOlNcb+8I2+MdYsRaxHRYuqG+vjDxMgAIIB1Ft6+eBwceCBd0MkkXxyo9mRZBYo0bLZ1IbKWUnU9tCazjePIX3sx6qJZsPKT4kRwDb1+EAEHYr6rUMe41D90dj8/Md2DfPGiR5q5Awdj88/x3XBvnjSSvmYkCwJJsNhc7VzRRRNGBhFbzyj8gwv1EP5S1g1bVyAxTCRQMSckULqSSSUmiDDfsH6i/wCnttVFTGXRFw4Eeq436qP/AFf5eyYMZ8W/st+E1k2A+Kj9hPwCtZxnxb+y34TWTYD4qP2E/AKFnsLxz6o7MXj7KRXmbW19fLvXtfCSMkMo7te97aX/AJ20qAF1zFHTxTOIkfu6dw1Oudba21PDk3cj8x9NlwshvHIfgn/ZY7J7J1K+W3cU/wBYuVuLW/8AVtrHtbzrQ+TeY/fCdGU3miAufnE2D+12YefkCK6rZVd0o6J5yNOY/pdVsfaIlvA85GnMe5HqEy0UUUbXQpd4vyDhMXKZ543Z2AF+rIAANgAGsBvoPM+dQ/0U8P8AmX+9l/qpuoqJY05IV7amZg3WvIHIlKP6KeH/ADL/AHsv9VA9yrh/zDfeyf1U3UU3Rs7gnNVOcGR3mf2lH9FPD/mX+9l/qo/RTw/5l/vZf6qbqouJ8dlScwRRRMEjjctJI6n4R5VAAWNtulvfvTiJpwGjyT/8uf8A9HeZ/aj4j3O8HIiRvEzCP0SZHzgeWa+Yr5Amw7VG/RVw/wCZf72X+qpX9u4r5nDffS/8FH9u4r5nDffS/wDBTtpQ0WDPRRFXOMCR3mf2ov6KeH/Mv97L/VS6/KuBbM2H4bPNHEWDSCZ1BKmx6YLXk18v47U1ScaxTAjpYcXFriaW+vl8BvS7wfmmXBRDCnDpnjJAXNLmcs1wQViZSTe+/wC7arW0wtcsRGkmme1zg5znC2N46G9zgg4xyF8qTFyTwgwJiSMkcg0Z55F1101f0tDp6qs1xOHC4aTCSKY4QsDBWuREwCxZr66OEtm18TftG9Hi8ZJJisPHJh8OqhXdMPnbpdS51JEOrgdrEb615ipHkxj2hw4Z4Ss2WSQp4mHTLHpgiQEAi1jt4haoy0bZI3Mta4TyRiQdZzibFwubgC9reNtRxxYp0xnxb+y34TWS4KQCOIE6siWHnZFvVjHiJ1YxyzGGYkgySTOY2zanw9Mx6jYZht2qHjMG+Gfos8Vo4ww1clgPCABkvm0uRtYE3rmZNhzsGlxniBw8cX/uy5/b+x5KgsEfWADzru8BYgkEEE20106t7r6UVCjx7ZQ7R2B7g3G+9t7VKkmVdWYD/wC/jQeWjmjcGkXJJGM5Gul/JcBUbJq6d4jcy5JIG6Q65bqOqTkd2q7rqGd43WWMgPGbqT6N7WsR3U7EeXrsa+aOCLggjzGtdVQ0uifcYIWEGSCS+Q4eYK1bgnGUxcQlS41Ksh9JWG4P879wRVhWTcE4y2Dm6wuUIAlQC5ZBcggd3FzbzBI8q1aGZXUOjBlYAhgbgg7EEbiu2oqsVMe9xGq9D2dXNrIt7+Q1HzvXdFFFbURRRRRSSRStxH5dL9Rh/wA3F000rcR+XS/UYf8ANxdWw9sJigm2pNgNydgBv9lUHDsTNjUOIixHRjZmEKiNWzBTlzSZhcgkXCraw7knSfzESMJiCt79KS1t75DtaqPlJcZ7xw/TbC5OmMudZi9rnezWv9FFgOrdUk5srnl7jBxMRLqElidopUBuA6Gxt3yncX7HvvVpelDkzqe/OIiUgnqRXy5hHmyPfKGN9svr0HqpvppAA6ydpuFGx3Do51ySpmANxuCD5gjUV8oeCQpG8SRgLKCGtcsbg9zc3F9PKpU84QXa+psAAWYk7BVUEsfUBUjCcCefXEDJH8wDd2+sYbC/6qn6SdhnfIGLS2aUN3A421tfF/slCfCzS5cKsyyRHOBM0ZYgxrmCh7gPJbTwHQA3IOlKr4/OjvJIXeRYxdtWPhF9ANxe1rVs/HcD8ADEniwxEiIoAvk3QdhmXMvbcV3BMHVXU3VwCDrqCLj+FcxtOulikaSLtNsaZBB9gtDp5JS25FgQSLWvZzX8Lalo8FjuKxaFemsi3NhYHW3c23t4T/GuJZgZLh1AAATMLi1tbfu/nWtYBb46W/aCH82epnFeXocSVeRTnQEK6syOL+tSL6i+tNQU7TAHX13uAOtr+jbeJQ6ipI6ZpjLj/PNg7L92/VODhu79nGyxvC4pQzXeMbaIdL99OxqT79T9sVsmB4dHAmSJco373JO5JOrMfM61ItTT7KZM/fLjw9BbmhlfseOrnMpcRoMC2gAHE8B3lYn79T9sUz8jc1LHIMIz3SY/B/4HN2Yeyx1Hkb+emi2otUqbZopn77HFNR7IbSSdIx55jvXtFFFFUaRRRRSSRStxH5dL9Rh/zcXTTStxH5dL9Rh/zcXVsPbCYodQQQdiCD9BFj/Clvg8E3D4/eow7zopYwyIyDRjcLIGIKEEkZhcW19VMtcTTKilmYKB3O3q+31bmie9YZ0VZF1V8s8EOFjfqMGlndpZSPQzvuF9Q2v3qxWRpGMcCh3XRiTaKPS/jYa5rbKATtfKCCZGE4VLiNXzQxfs7TuPX80va2rHzS2rDhsKkShI0CquyqLAfYKyS1Nz1VJrbKDwzgSwnqMepL86wFwO4RRpGvqG/cmrOiisZN1NFL/C06TSYbYQsCg7CKS5QfYQy/6RUnmPiTRIqRE9aQ+BVj6rkLbOcudAFAIuxYAXHcgUqycWnaKHF54xJ7597EsoRWiaRQcwDsFcOhCkFh4jbVqx11GaiA21GisZjKZOH/LpfqIfzp6vaQsNxqWHF4hGZJJsuEiQ5THHeeTEFS3ibwr6jc2tuauOF4zFNjHw8k8DpAiu5SMh7y5gsfpnLbIWvuQRoKsoYS2mbcjT5+UnDJTLRSjwaWLBQY3ErHaOOV7RrocsCKlgCbC7htfWK74XxjGNiI1lhIjkBzKUROnZb3VxMxkGbw+iN76bVsMRzZR3U10UUVUooooopJIooopJIpW4j8ul+ow/5uLpppf4hwKWXFNIsgSN4olLDWW8ckxIUEWW4lHi1ItoO4nG7ddcpioLTEt04kMkndRoFB2LtayD6dTY2BsbW/DuXgjCWZurINja0aewlzl9okt67aCfgsBHAuSJAq72G5PmSdSfWdakVKSUv+yQCKKKKqToooopJKFxLg0OJCieJXyElcw2uLG301AxPJeEdCnvZACWYWFsrMACwAtY6DbyFXlFSD3DQp7lIHC+EiaTEAQwmZ4YxL1FORpFxMwkJC2IuUDC23hq+4ZyhGsbrPHG3WZGaNAVhBjUKmUE5r2FySbkmp2F4P08XNiQ2k6RqU8mjaS5+0MunmvrqzqERdGzcv8AOCcuKrMDy1hoCxiw6LnUq1hoyncEHQ3tXvDuW8Nh2zw4dEa1swHiA8gTsPUKsqKnvu701yiiiiopl//Z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19526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Problems during the process (4)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624078" indent="-514350" algn="l" rtl="0">
              <a:buFont typeface="+mj-lt"/>
              <a:buAutoNum type="arabicPeriod" startAt="4"/>
            </a:pPr>
            <a:r>
              <a:rPr lang="en-US" sz="2600" dirty="0" smtClean="0"/>
              <a:t>Architectural changes </a:t>
            </a:r>
          </a:p>
          <a:p>
            <a:pPr marL="109728" indent="0" algn="l" rtl="0">
              <a:buNone/>
            </a:pPr>
            <a:r>
              <a:rPr lang="en-US" sz="2600" dirty="0" smtClean="0"/>
              <a:t>In the original design, the top block included </a:t>
            </a:r>
          </a:p>
          <a:p>
            <a:pPr marL="109728" indent="0" algn="l" rtl="0">
              <a:buNone/>
            </a:pPr>
            <a:r>
              <a:rPr lang="en-US" sz="2600" dirty="0" smtClean="0"/>
              <a:t>addr_calc and </a:t>
            </a:r>
            <a:r>
              <a:rPr lang="en-US" sz="2600" dirty="0" err="1" smtClean="0"/>
              <a:t>addr_converter</a:t>
            </a:r>
            <a:r>
              <a:rPr lang="en-US" sz="2600" dirty="0" smtClean="0"/>
              <a:t>.</a:t>
            </a:r>
          </a:p>
          <a:p>
            <a:pPr marL="109728" indent="0" algn="l" rtl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During the design, the 2 blocks were combined into </a:t>
            </a:r>
            <a:r>
              <a:rPr lang="en-US" sz="2600" dirty="0"/>
              <a:t>one block seemed </a:t>
            </a:r>
            <a:r>
              <a:rPr lang="en-US" sz="2600" dirty="0" smtClean="0"/>
              <a:t>inevitable.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6" name="AutoShape 2" descr="data:image/jpeg;base64,/9j/4AAQSkZJRgABAQAAAQABAAD/2wCEAAkGBhQSERUUExQUFBUUFxcUFBcXFBcXFxcXFBUVFRgXFxcYHCYeFxwkHBUUHy8gJCcpLCwsFx4xNTAqNSYrLCkBCQoKDgwOGg8PGikkHyQsLCwsLCwpLCwsLCwsLCwsLC0pLCwsLCksLCwsLCwsLCwsLCksLCwsLCksLCwsLCwsLP/AABEIALcBEwMBIgACEQEDEQH/xAAcAAABBQEBAQAAAAAAAAAAAAAEAAIDBQYBBwj/xABAEAABAwIDBAcHAgMGBwAAAAABAAIDBBEFITEGEkFREyIyYXGR8AdCUoGhwdEUsSNT4RczYnKCkhUWNENj0vH/xAAaAQACAwEBAAAAAAAAAAAAAAADBAECBQAG/8QALxEAAgIBAwIDBwUBAQEAAAAAAAECAxEEEjETIUFRYSIyUnGBofAUQkOR0bHxBf/aAAwDAQACEQMRAD8A8djpHHQIuLCCdSAk/ETwyUTqpx4lBbmxldNeoczDY29p32T+mgbwv9VUkprgo2Z5ZbrJe7FFycdaOyzzUMmOvOlh4BVSQClVRRDvm/EOdXvd7x8/woi8njf5qNqeuwkV3N8sS4upLicHLJWXUl2TsIS6Fyye1q4lIQTkg1dsqlzi6u2XQuJSEAupALqgukJNcE6y6AoLYIiwqNwKKDUtxTko4ASnhiUwhTgFzkRGvHJLDKW9lzh4EhHRY1KPeDv87Wu/cXVculCcU+Qyk1wWo2ibo+Fh72EsP3CmGKwO0MjO51nj9lnpmKNriFHRi+CetJPuaCShjk0Eb/DqnyVdVYAzk5nyuPMID9QeSIhxiRuhPgcwpUJx4ZDnXL3kCyYIfdId+6DlpHN1C0LMaa7tsHiMlNvxv0dbucrq2cfeQN0Vy91mT3Elq/8AhTOTfNJW/URKfo5GbXQuBdujCokkl3dUEnA1dDE5kRJUzafvUORaMGyGy6p+jaNSnCVo0F1XIVQ8wcNThCeSJbU8mpwledGquWWUUDilPJSx0BKkEMp4HyREeEzu4O/ZVc8eKLqHowZuHHmFKMPHxBFt2VnJ0Pmio9i5zwKG7Y/EFjVL4SsFC34vqE8UbPjHmrqPYObkpv7PJeJshu+HxBFVL4TOOp479seaeKaL+YFoW+zWTmu/2bS8/oo69fxHdKfwozwpIv5g+q7+iZ/Mb5q9d7O5RxUEmwcwXdaD/cT05/AUz6EcHs805uGO5tPgQjn7FzjgmN2Ynab2V+pHwkV2S8YgjsPeOBUfQHktIaeQNF2m/chZJSODh8lRWthXTEoZ7tGYUDCTrkriWYuIvbvyCLxTGGFgHRA256WtwtmETe+ywBda7vJSLqcK2E6xub/lcD9CkBEdJHN/zN/BV/mmU7eDX58xiaQFK+kJ7D2P8HAHyKhdSSNzc13ll9Fyx5nPPkd3Al0YTBKndMp7kdh+4OS7uDkmdIl0i7ud2JN3vPmkmb/ekowcVjY04MCmioXu4I+DAXHVFlZFcsXjVJ8IrAQnC50C0VPgLRqu17o4QMsyg9dN4isjH6dpZk8FJFQSO4FGw7OvdqtBhsgcwOta+isGvAS89TJPCQxDTQfdmfg2RvqVYM2WjaLuKtmToPE5i4taOJF0DrWSeMh+jXFcBFNs7DYG2qPiwqEcAoWPyUgKXc5PljCjFeAZHBENGhRVle1lg1oudMueija5RikvIHnQeSr8yz9C9inyGWakFR3IGJynaUNosFtmPNV1ZWufK2Np73HuCDxzaeGkb1zd5F2sbbeP/qO8p2y1e2oi6cN3XOLmuF723TwPkrbJKO9rsD3x3bE+5oGO71ICeaiYpWILOY4Rqrlc6WYMYSA3N5/YfNXFrhRUVC2MEDO5uSdSVKeCucDXUSjfQI8JwAUZI3spZcOHIeQWKxDHW/qv08UfSG9iRwPFbnaZk/QOFM0OkdkLkC3M5qj2H2LNM0yTC8z9dDug8PFM1OKi5SfyRSdkm1FfVkMmBA6tCAqtnWkWLMlvX0QKgkw9UVzQX2GeZT7IM4bw8DdV82yR91/mPwvTK6kaxrnvs0NBJJyyCz9Fhr5j0zrtYRaJhyJb8bxzPAcAm4ameM5AT09b7JGGl2amGgDvAj9ihiJ4v5jPO34Xo82FlBSQuajLVt8pME9Il3i2jDjFie21j/EWPmE4TQu+OM/7h+Vq56OJ/biYe8Ddd5tsq+bZWB3YkfEeThvt8xY/uixurfmvz88AUqbFw0/z88SkdR37Dmv8DY+RQzo3NPWBCtKjYyob1mBsw5xu3j/tycPJVzquRhLX3y1a8Z/XMJiMlL3WmLyzH3k1/wAGb66nfrGfBbwdkuK3fyI3LzX3NHTnqg2tcKfpEBG+wA5LpfxKRccs0FLAf+oCqMYp3SuFtAU51e0cVCcfYFeEJReUgdk4NYky4oxusDeQRjHrMxY8XODWtzK0VMDYX14oNsHHuwldkZ+6FsKlaOPFRMCmYlmMIkCnYoA6yIZohsIhwREQULETE1QywS1qoNs9pjSxtbGR0smnHdbxdbjrYeat6qvZE0ue4AAXXkeO4s6pnfKeOTRyaMgP3TOko6k8vhCmsv6UMLlgk9Q57i5xLnE3JJuT3leney55/SvB0Eht82t9fNeY00Be4NaLkmwHEk5W+q9wwDC20sDI8rtF3Hm49o+uATevmlWoCGgi3NzLUBStCpsSZJI0COQxZ5kNBNuWeiosdwt0VK+R9ZOC0GwuAC46CwFzcrIhBSeMmrPMVk2zp2t7TgPE2VbVbX0kfanjuOANz5BeFS1b39p7neLif3Wr9nmyJqpelkH8GMjwe7W3gMrp+WhjXFynIz46t2S2wievUtSJGNe2+64XFwRke45qULrWobEMSigYXyvaxo4k69w4k9wWall9hzISugrKf83Tz/8ARUr5G8JZT0cZ7wDm4KGohxhwuH0jf8IB/dzSi9F/uaXzYNzXh3NklZeTVftAxGkl6OoZGSM7OZa45hzDYjvC0GA+1SGZwZM0wOJsDfejJ8dW/MW70SWktit2Mr07g1fBvGcP1NTieDNn3N8ktY7eLMt15Gm/lcgHO2ilfTBEh181y6VbeMDKeCrmokDPhwWgcENLCpUsBVPzMTjTGxAZFz3G0bB2nn1qeCrocKkZd0hu52oB6re4D78Vsf8AgzBK6U3c9wtdxuGtHutFshx702opQUyrcLCI6e55ZkQ4tN8we7JTvxDfFpmsmH/kbc/J2o81aVWGgqpqKEjvCIpJlXFoGdgdEc+jmbfg2QWHhcXXFwyWySRsz+J/2B2V/Cv6KpqcWX1XGoTEsREYsM3HT+qYSbeEClJRWWQ4pUMY3dAFz6uqSNhcbDUpFxe7mStPguEdGN53aP0TTapj35M9J6ifbsifBcIEYu4dY/RWU8jwOo3ePkntCdJOGNLnGwGqzJTcpZfc1YwUI7UVeIYlURM3y1gHjdUUu007vet4BRYzi7p3cmDsj7lEbPYCZ3XdlGNTzPIJ+NcK4brEjOnbOye2tss9m6CWd3SSPduDTO1z+FtmhQ08QaAGiwGQHJTtCyrbepLPga1NfTjjlkrGoTFMZEXVAu4qaoqBGwuPD6ngP3WJxPEO092ZK6mrezrbNiAdo8WdId0kknN34VGF2SQuJJ1KLwfDXTytjaM3G3h3rcilXAwZylbP5mx9m2AXcah4yblHfi7ifkPqVvpX3NuA+yjpqZsETY2DJosPuSkxedvtds3L+j0FFSqgokjnAAkmwGZJ4AaleUbZ7Umrk3WZQs7A+I/GR38OQVtt5tVvXpoj1R/euHEg9gHlzWLpaZ0j2sYC5zjutA1JK0tFptq6k/oZut1G59OH1/wsdmsAfWTtibcDV7uDWg5nx4AL3jDqBkEbY4xutYLAfc8ydVU7IbMtooAzIyOzkdzPIdw/J4q+SWr1HWlhcINp6enHvyyl2m2j/TNa1jDLPKd2GMA5nmTwaPXGwWD7HFzhPXOFROcw05xRf4Wt0Pj/APVpwE9LqzbHEefF/nAVxy+5wBdKSExTE2U8TpZDZrRc9/cOZPJDSz2RJ5x7ZJW79O0dsNe4890loF/m1xXnJVjtDjb6uofM/Le7I+Foya31xuosIwmSplbFGCXO8gOJJ5Beloh0akpeHJjWy6lj2nsPs4q3yUEZfclpewE6lrTl+PktMg8HwttNBHC3RjbX5nUn5m6MXnbZKU3JcZNqCaikxpKY8rrioXFDCJDJGod7LqZz0wqQqA5IlXV8Lt07oBJ0uriRqHkYiRZbkyH/ACyDm9zi45usbC/cF1aQw+HkUkfrS8wXSh5HmNfiIjFh2joOXes+55c6+pK4+QuNzmSr/BcK3eu4Z8ByW57NMcvkwW5XzwuCbBsJ3AHO7X7f1V0wKNgUw0WfZNyeWalcFBYQ8yBouTYDMlY/G8ZMzrDJg0HPvKkx3GekO4w9QHM/EfwgsLw107w1v+o8AE1TSoLfMR1FzsfTh/6T4Jgzqh9tGjtO+w5leiUtM1jQ1osBkAh8OomxMDGCwHmTzKNjCQ1N7tfoP6ahVR9SYBPamgIPF6/o2WHadkM/MpaKbeENt4WSsx7EN526Oy36lYrE6zedYaBWOK1u62w1KoVs6apRWTE1Vu54OtC9P9nmA9HGZnjrOyb3BYvZPBDUTNFuqM3HuXrUzgxoY0WFrfIJXX3fxx+ofQU/yP6HHzbxvw4LM7Z7U9Azooz/ABXjX4Gnj48B80bj2OtpYi85uOTG8z+B9l5TVVTpHue8kucbklB0mm6j3y4X3GNZqemtseX9hhK9Y9m+x/QtFRKP4jx/DB9xh49znfQZcVnPZ3sf07xPKP4TD1QdHuH2C9eCvrtT/FD6/wCCuko/kl9P9OpwTE9pWQaDHALqhqaxkbS57g1o1JIAWC2g9qIuY6Npe7TfIyv/AIW8UauqVjxFApSUVlmvxzaKGkYXyuA+Fozc7wC8a2r2vlrpOt1Y2nqRg3Hieblb0WxFbWv6Wdxbf3n6+Ab9slucD9n1NT2du9K8e8/PPuGgT1bp03dvdL04QvONlvbhfdnmmz2wdRVEG3Rx/G4Wy7hqV61s9sxFRs3Yx1j2nntO/A7lbAWXCUtfqp3dnx5BqqI18HU0lIlRvelRhIbI5QvKe5yhcpQRIaSmuK6SoXFSEOuco3JPKgfIrJEjgPVklD0ncfp90l2GQeSYNhl+u7TgPutA0KKNSsWxZNyeWZdVarWETNCoMexm942HL3jz7gpMaxfdG4w5nU8hy8Vn4oy5wAzJNgjUU/vkL6i/9kSWkpXSODWi5Pq/gFvsIw1sLA1uurjzKEwPCRC3PN57R+w7lbMS2pv3vauBjS6fprc+f+E0anjChjCnYUgx9D5JA0EnIDNZHE8Q33Fx04DuVrj1boweLvwsdi1X7oTumqz3FdTbtRX1dRvuJTIoySAOKYFpdk8CdM4uFhYZE5i/D5LTsmq45MiuDtng2+yOEing3iOs4XRFbiLWNdI82AufXris9WvxFvVvE8DTdAWaxaGsk/vWvIHADL6LIjR1J7pSXf1NiV/SjiMX/QFjeMOqZS92mjW8hwRWymzjquYMGTBm88m/kqofA5vaaR4hesezmaBtM0Nc3pCSZATZ187fRP6mzo1ewvQzqK+tb7fzNhQ0rY2NYwANaAAByHr6osIbpAMyVmdoPaLDT3aw9I8cBp8yvPxhOx4iss15NRWX2RrZJg0XcQAOJNll8T25FzHSRunk0uL7g8TxWPw/aplXKf1spbH7sbSQ0+PNeg4RiNGGhsLowOQtdHlT0ffTb+39lIyU1mLM23YuqrHb9bLZvCNvD7LV4RsvT0w/hxgH4jm7zViycHQg/NOL0Od0pLD48lwcoJPPiPumdIOazW1G2TKcbjOvK7JrRwPep9k6B7IzJK4mSTrG/C/AclVwajuf09SVjgvrppckSo3PQyyRxz1GXLpKicVYIkJzky64mueuL4OPKiJXS5QverJFhsstkBLWt5qSrZvC3rRU8mEA6uKNFLxKSb8Ao4pH8Q8/6JLI1tM0PcA7Q80k4qE1yxZ3S8vuBT1crT1Y94c7/ZBVWMS2tu7nyN1fNUjW31TKnFcxFJVyfEmYcm+v9VptlKNtjJkXXsO4cUdJhET9WD5ZIduzO6bxyuYrzvjOO3OAVemnXPdyaBgUrFBFkBc35kpzq+Nur2j5rNab4NNdg1ibUVG4wu8kAcfhHv38AqjFtomPNm3sO7UqYUyk+CJ2xiuQavq7XcdSs1NJvElF4hW7+iCC2aobUYl9m9k9FTF7w0cV6zgdGKeAZdYhef7MOYx4c8Gw42WtqNqYnGwJAHckNY5Te1LsaGijGEdz5Za710Zh8NzfkqOnxqI+8EXim0scEPVcC4jKxWe4SfspdzR3RSy2F7RYjTRsPSNY420IXls1Y104dE0xgkaHvQuI4k+Z5c4k8hwHcpcIpS+VoHMFa1GnVEG2+5j26h3TUYrtn6nqeJYLJUQRtEzmDdAIHH5rK1XstnGbXNd9F6BRMsxo5AK5iGQWRDU2Vdos0rqYT95Hh1VsRVR/9snwVZLQyxnNr227ivoctvqh58Njf2mNPyTMf/pT/ckxN6OvwbR4PTbQ1EZ6sjx4n8o2XbqqLbdJ+V6lW7DU8nuAfJUU/suj3gQTa+iKtXp5d5R+x3QuXaMyn2C2fdPL0813AHK/Fep71hkgsOoWwxhjRYBEFyzr7XbPP9DldeyOBznJhKaXJpd69fJBCpCLlGukpj3KS6OPeoiUiVG5yskWOPeoXvSe9Cyzd6ukQKVyq8YrhGwniVLVYgGrE7SYvvGwKboqc5egtfcq4tlVU4kS8m51SQPrT+iS3FBHn3ZJvk1TsRYON/DNJuIuPZjcfHJTwUbRoAi42LNcorwNhKT5YEw1DvhapmYbI7tSn/Sj2BSsQXY/BIIq145Ao8Dbxc93+pER4JF8APjcooJ+/ZCdk34hFCPkBVsMcbMmNudMlma+UNByHkrTE6y5PdksvXz3Ke09b8RHU2JLsDOdcorDKMyPAQjW3W32Swq3XKavs6cMienq6ky/pKFkUQFhfiojQxnVg8lPPLc+CDr68RtJPyWGt0n25ZvPCQDjMUMbD1RvLD1Elzxsi8UxIyOzKAaLra09ThHu+5iam5TeI8Do4yTYarXYFhEsVpA26g2VwLfcHHRemUVMAABoPXr5JPWarHsIb0emwt8iroNoXD+8YQPBaKlxuN4ycnGjaRmAgajZ5h7OR7lkNxfhg0uz5LpkgOhT95ZV1JNF2SSOSnp9oyMnghRs8iu00JKY56Ehr2v0IUpeq4O2ji5Mc5NL00lSWSESuXSJUbnriw4vUTnJEqCSUDirJEjnPQ8s1uPqyGqK8BUlbjPAFFjBy4KymkWdRXgcVSVuM8AqyorS7igp5bBO10LxFJ3eQzEcWPNUE0pcblPqZLlRRtubLVrgoIx7bXNnRESkruDDhuhcVXci60zL1gREYUUYU7AsyTNdIeApWBRhPaUJliVqBxGrsLBEyygBZzEKq9yiVQ3MpZPagHEargqYlSVE28U2KO5stiEdqMSye+QfgtCZHjJejRsEcYaFR7M4duN3irOefMlZOps6k8LhGxpaunDuKaoDGklYjG8WMjjnkEZtDjF+q0rOOKa0tG32mKazUZ9iIibq1wXCzI8IOipS9wAXomAYSGNGWaJqbunHC5B6SjqS3Pgt8HoAxoAC0MLLIakgsESvPSluZu4wsE4cu7yh3kt5UK4JnG6CqqBj9R+fNT765dcSkZ+pwp7DdhK7TY05uT1fEIGtwxr+4oiln3jsE9PWtfoVPdZaamfEckXSY1wd6+a5w8UdkuS5RveAhZcSbbJU9bjIzzXRg3wS5JFpU14H5VJXYzbiqirxUu0VdJNfvTten8xad3kGVOIucgnyLgaSjKegJ1TXswQDLkBiMlAYlJZaGoYGNWQxKouSi0+2xfUPZEDc65R+GU9zcoCJtyr3DqY6pq2WEJ0R3SyXEbhYfhcTOgKSz+xqhbEQ1DsKnaUGQWJIuF9k3eQ1ZPYKFHLJbwD4hWcFnMQqeCMrZ9VSTSXK0qK8GXqLcjFc4FQbzgVV00W85bfBaUMbdTqbNkcIppKt8sss3HcaGhZ/G8V3RYKfFcSDQc1kKqpLzdK6ejLyx7VajYtq5I5H3NyuwxbxsmMFytBgeGXINk/ZNQjky6q3ZLBbbOYRxIW4w+m9evWSrsOpbWCv4G2C89fa5vJ6KqChHCCGFOUV13eSoUkulvKK6V1xxJvrm+mXXC5ccP6RNL0NNWAKqq8YtxV4wbIykWNbO0i2vr160yGLz7puEqzGCdFUz1V9SnqaWu7F7LFgRxxwyuonVu9xuhZod7RchpCCntkUJ75sJzKLp8OJRmHU4IVoIw1LTtx2QaNfiypNNuqF2IFqsat4IVLUUt1MMS94mWY8FfieKlyoZCSblaQ4RdDy4Qnq7IR7IzrarJvLAsMp7kLU01OAFRwUm6VaQSlCue7gPp47Vhh6SjD0krga3ego9FIHJJLmWjwcfJYKprp11JFqXcDa3go6yZABJJacF2MextyL3BKO5utDW1O4ywSSWdb7VmGa1Ps1ZRj8SrS4oEFcSWjFJLsZFkm5NssMOpd5wW7wmi3QF1JZmtk+DX0UUo5NHRst65I9jl1JY8uTTQ/eS3kklUk5vJF9vXrkuJKcEkMtXZVlVidkkkaEV2KSZRVuLlU9RWk8SkktKuCQlbNgvSEoinoS5JJXm9q7Aq1u7st6XCwpKnDwBdJJIb5bhvasFeKrdOSnFeXBJJNOKxkFuecHLEqRkC6khtl0P3VC8BJJQjgd9OEwQ2XEkVNg2iS66kkuIP/Z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8" name="Group 7"/>
          <p:cNvGrpSpPr/>
          <p:nvPr/>
        </p:nvGrpSpPr>
        <p:grpSpPr>
          <a:xfrm>
            <a:off x="4297608" y="4980063"/>
            <a:ext cx="3954368" cy="1517415"/>
            <a:chOff x="2902014" y="4365104"/>
            <a:chExt cx="5765747" cy="2376264"/>
          </a:xfrm>
        </p:grpSpPr>
        <p:sp>
          <p:nvSpPr>
            <p:cNvPr id="9" name="Rectangle 8"/>
            <p:cNvSpPr/>
            <p:nvPr/>
          </p:nvSpPr>
          <p:spPr>
            <a:xfrm>
              <a:off x="2975983" y="4583407"/>
              <a:ext cx="4883849" cy="192538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Elbow Connector 9"/>
            <p:cNvCxnSpPr>
              <a:stCxn id="23" idx="1"/>
              <a:endCxn id="17" idx="0"/>
            </p:cNvCxnSpPr>
            <p:nvPr/>
          </p:nvCxnSpPr>
          <p:spPr>
            <a:xfrm rot="10800000" flipV="1">
              <a:off x="4373001" y="5051473"/>
              <a:ext cx="130569" cy="36586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6200000">
              <a:off x="2731760" y="5730433"/>
              <a:ext cx="810841" cy="47033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12" name="Elbow Connector 11"/>
            <p:cNvCxnSpPr>
              <a:endCxn id="13" idx="0"/>
            </p:cNvCxnSpPr>
            <p:nvPr/>
          </p:nvCxnSpPr>
          <p:spPr>
            <a:xfrm rot="10800000" flipV="1">
              <a:off x="3139738" y="4858488"/>
              <a:ext cx="1363835" cy="70169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75983" y="556018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/>
                <a:t>F</a:t>
              </a:r>
              <a:endParaRPr lang="he-IL" sz="1200" dirty="0"/>
            </a:p>
          </p:txBody>
        </p:sp>
        <p:cxnSp>
          <p:nvCxnSpPr>
            <p:cNvPr id="14" name="Elbow Connector 13"/>
            <p:cNvCxnSpPr/>
            <p:nvPr/>
          </p:nvCxnSpPr>
          <p:spPr>
            <a:xfrm rot="16200000" flipH="1">
              <a:off x="6355521" y="4880684"/>
              <a:ext cx="498659" cy="611372"/>
            </a:xfrm>
            <a:prstGeom prst="bentConnector3">
              <a:avLst>
                <a:gd name="adj1" fmla="val -1038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6" idx="2"/>
            </p:cNvCxnSpPr>
            <p:nvPr/>
          </p:nvCxnSpPr>
          <p:spPr>
            <a:xfrm rot="5400000">
              <a:off x="4823662" y="4466371"/>
              <a:ext cx="226451" cy="312906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80924" y="5435699"/>
              <a:ext cx="2040987" cy="48197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Biliniar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41933" y="5417337"/>
              <a:ext cx="1662133" cy="48197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Addr</a:t>
              </a:r>
              <a:endParaRPr lang="he-IL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5561" y="6462430"/>
              <a:ext cx="1419199" cy="2687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045493" y="655425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6</a:t>
              </a:r>
              <a:endParaRPr lang="he-IL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38840" y="4365104"/>
              <a:ext cx="2328921" cy="43660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50" dirty="0" smtClean="0"/>
                <a:t>Image Manipulation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8734" y="6188762"/>
              <a:ext cx="1795297" cy="27366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2"/>
            </p:cNvCxnSpPr>
            <p:nvPr/>
          </p:nvCxnSpPr>
          <p:spPr>
            <a:xfrm flipV="1">
              <a:off x="5424759" y="6462430"/>
              <a:ext cx="1431623" cy="18537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03569" y="4762287"/>
              <a:ext cx="1795598" cy="5783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manager</a:t>
              </a:r>
              <a:endParaRPr lang="en-US" sz="600" dirty="0" smtClean="0"/>
            </a:p>
            <a:p>
              <a:pPr algn="ctr" rtl="0"/>
              <a:endParaRPr lang="he-IL" sz="600" dirty="0"/>
            </a:p>
          </p:txBody>
        </p:sp>
        <p:cxnSp>
          <p:nvCxnSpPr>
            <p:cNvPr id="24" name="Elbow Connector 23"/>
            <p:cNvCxnSpPr/>
            <p:nvPr/>
          </p:nvCxnSpPr>
          <p:spPr>
            <a:xfrm>
              <a:off x="5204067" y="5581598"/>
              <a:ext cx="276857" cy="112566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7" idx="2"/>
            </p:cNvCxnSpPr>
            <p:nvPr/>
          </p:nvCxnSpPr>
          <p:spPr>
            <a:xfrm rot="5400000">
              <a:off x="3794898" y="5476765"/>
              <a:ext cx="155553" cy="100065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3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Pipeline makes the throughput shorter. With “heavy” calculations, it is recommended to break the arithmetic process.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Conclusions/lessons (1)</a:t>
            </a:r>
            <a:endParaRPr lang="he-I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25309"/>
            <a:ext cx="3283619" cy="261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2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Working with generics parameters make the design more flexible.</a:t>
            </a:r>
          </a:p>
          <a:p>
            <a:pPr algn="l" rtl="0"/>
            <a:endParaRPr lang="he-IL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Conclusions/lessons (2)</a:t>
            </a:r>
            <a:endParaRPr lang="he-I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2209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rgbClr val="000000"/>
                </a:solidFill>
              </a:rPr>
              <a:t>Top down design divides the coding procedure into stages, allows more than one person to work on solution, allows parallel work.</a:t>
            </a:r>
          </a:p>
          <a:p>
            <a:pPr algn="l" rtl="0"/>
            <a:endParaRPr lang="he-IL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Conclusions/lessons (3)</a:t>
            </a:r>
            <a:endParaRPr lang="he-I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8071"/>
            <a:ext cx="2160240" cy="180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57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Finish Image Man. Manager – complete read/write states</a:t>
            </a:r>
          </a:p>
          <a:p>
            <a:pPr algn="l" rtl="0"/>
            <a:r>
              <a:rPr lang="en-US" dirty="0" smtClean="0"/>
              <a:t>Complete Top Block</a:t>
            </a:r>
          </a:p>
          <a:p>
            <a:pPr algn="l" rtl="0"/>
            <a:r>
              <a:rPr lang="en-US" dirty="0" smtClean="0"/>
              <a:t>Integration with global system</a:t>
            </a:r>
          </a:p>
          <a:p>
            <a:pPr algn="l" rtl="0"/>
            <a:r>
              <a:rPr lang="en-US" dirty="0" smtClean="0"/>
              <a:t>Simulation of complete system</a:t>
            </a:r>
          </a:p>
          <a:p>
            <a:pPr algn="l" rtl="0"/>
            <a:r>
              <a:rPr lang="en-US" dirty="0" smtClean="0"/>
              <a:t>Synthesis- working with DE2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8181"/>
              </p:ext>
            </p:extLst>
          </p:nvPr>
        </p:nvGraphicFramePr>
        <p:xfrm>
          <a:off x="1177059" y="1569272"/>
          <a:ext cx="6419071" cy="2763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08543"/>
                <a:gridCol w="181052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Finish Image Man. Manager – complete read/write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November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Top Block, Integration with global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December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of complete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January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Synthesis- working with 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February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– part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March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– 2012-2013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027792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Matlab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2095</TotalTime>
  <Words>1962</Words>
  <Application>Microsoft Office PowerPoint</Application>
  <PresentationFormat>On-screen Show (4:3)</PresentationFormat>
  <Paragraphs>620</Paragraphs>
  <Slides>45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Concourse</vt:lpstr>
      <vt:lpstr>Equation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Data Flow - Ilustration</vt:lpstr>
      <vt:lpstr>Image Manipulation – New Block </vt:lpstr>
      <vt:lpstr>Parameter Registers</vt:lpstr>
      <vt:lpstr> Parameter Registers –   Simulation</vt:lpstr>
      <vt:lpstr>Address Calculator</vt:lpstr>
      <vt:lpstr>Addr. Calc.  - Initial µArchitucture</vt:lpstr>
      <vt:lpstr>Addr. Calc.  - Improved µArchitucture</vt:lpstr>
      <vt:lpstr>Addr. Calc. – working with fractures</vt:lpstr>
      <vt:lpstr>Addr. Calc.– first valid output</vt:lpstr>
      <vt:lpstr>Addr. Calc.– mid valid output</vt:lpstr>
      <vt:lpstr>Addr. Calc.–  end of calc. process</vt:lpstr>
      <vt:lpstr>Addr. Calc. –Test Bench</vt:lpstr>
      <vt:lpstr>Addr. Calc. – Testing with Matlab</vt:lpstr>
      <vt:lpstr>Addr. Calc. –  Various Test Results (1)</vt:lpstr>
      <vt:lpstr>Addr. Calc. – Various Test Results(2)</vt:lpstr>
      <vt:lpstr>Addr. Calc. – Various Test Results(3)</vt:lpstr>
      <vt:lpstr>Addr. Calc. – Various Test Results(4)</vt:lpstr>
      <vt:lpstr>Addr. Calc. – Various Test Results(5)</vt:lpstr>
      <vt:lpstr>Bilinear Interpolator</vt:lpstr>
      <vt:lpstr>Bilinear Interpolator – µArchitucture</vt:lpstr>
      <vt:lpstr>Bilinear Interpolator –  Simulation</vt:lpstr>
      <vt:lpstr>Image Manipulation Manager</vt:lpstr>
      <vt:lpstr> Img. Man. Manager - FSM</vt:lpstr>
      <vt:lpstr>Working methods</vt:lpstr>
      <vt:lpstr>Problems during the process (1) </vt:lpstr>
      <vt:lpstr>Problems during the process (2) </vt:lpstr>
      <vt:lpstr>Problems during the process (3)</vt:lpstr>
      <vt:lpstr>Problems during the process (4)</vt:lpstr>
      <vt:lpstr>Conclusions/lessons (1)</vt:lpstr>
      <vt:lpstr>Conclusions/lessons (2)</vt:lpstr>
      <vt:lpstr>Conclusions/lessons (3)</vt:lpstr>
      <vt:lpstr>Missions ahead</vt:lpstr>
      <vt:lpstr>Time Table – 2012-2013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Ran Mizrahi</cp:lastModifiedBy>
  <cp:revision>329</cp:revision>
  <dcterms:created xsi:type="dcterms:W3CDTF">2006-08-16T00:00:00Z</dcterms:created>
  <dcterms:modified xsi:type="dcterms:W3CDTF">2012-11-10T14:01:22Z</dcterms:modified>
</cp:coreProperties>
</file>