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300" r:id="rId14"/>
    <p:sldId id="293" r:id="rId15"/>
    <p:sldId id="287" r:id="rId16"/>
    <p:sldId id="289" r:id="rId17"/>
    <p:sldId id="304" r:id="rId18"/>
    <p:sldId id="305" r:id="rId19"/>
    <p:sldId id="308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94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278" autoAdjust="0"/>
  </p:normalViewPr>
  <p:slideViewPr>
    <p:cSldViewPr>
      <p:cViewPr varScale="1">
        <p:scale>
          <a:sx n="86" d="100"/>
          <a:sy n="86" d="100"/>
        </p:scale>
        <p:origin x="-18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י"ח/חשון/תשע"ג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כתיבה</a:t>
            </a:r>
            <a:r>
              <a:rPr lang="he-IL" baseline="0" dirty="0" smtClean="0"/>
              <a:t> לרגיסטר של פרמטרי משתמש-</a:t>
            </a:r>
          </a:p>
          <a:p>
            <a:r>
              <a:rPr lang="he-IL" baseline="0" dirty="0" smtClean="0"/>
              <a:t>הרגיסטרים יושבים בטופ של הבלוק</a:t>
            </a:r>
          </a:p>
          <a:p>
            <a:r>
              <a:rPr lang="he-IL" baseline="0" dirty="0" smtClean="0"/>
              <a:t>הכתיבה נעשית מהתוכנה, כלומר ב</a:t>
            </a:r>
            <a:r>
              <a:rPr lang="en-US" baseline="0" dirty="0" smtClean="0"/>
              <a:t>GUI</a:t>
            </a:r>
            <a:r>
              <a:rPr lang="he-IL" baseline="0" dirty="0" smtClean="0"/>
              <a:t> המשתמש מכניס את הפרמטרים שלו, ואז ה</a:t>
            </a:r>
            <a:r>
              <a:rPr lang="en-US" baseline="0" dirty="0" smtClean="0"/>
              <a:t>MATLAB</a:t>
            </a:r>
            <a:r>
              <a:rPr lang="he-IL" baseline="0" dirty="0" smtClean="0"/>
              <a:t> עוטף אותם בחבילה שנשלחת דרך ה</a:t>
            </a:r>
            <a:r>
              <a:rPr lang="en-US" baseline="0" dirty="0" smtClean="0"/>
              <a:t>UART</a:t>
            </a:r>
            <a:r>
              <a:rPr lang="he-IL" baseline="0" dirty="0" smtClean="0"/>
              <a:t> ומפוענחת ב</a:t>
            </a:r>
            <a:r>
              <a:rPr lang="en-US" baseline="0" dirty="0" smtClean="0"/>
              <a:t>RX</a:t>
            </a:r>
            <a:r>
              <a:rPr lang="he-IL" baseline="0" dirty="0" smtClean="0"/>
              <a:t> ומשם מנותבת אל היעד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לראות שקצב התוצאות הוא בהתאם למספר דרגות ה</a:t>
            </a:r>
            <a:r>
              <a:rPr lang="en-US" baseline="0" dirty="0" smtClean="0"/>
              <a:t>PIPE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6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TB</a:t>
            </a:r>
            <a:r>
              <a:rPr lang="he-IL" dirty="0" smtClean="0"/>
              <a:t> מייצר בעזרת</a:t>
            </a:r>
            <a:r>
              <a:rPr lang="he-IL" baseline="0" dirty="0" smtClean="0"/>
              <a:t> לולאה כפולה </a:t>
            </a:r>
            <a:r>
              <a:rPr lang="he-IL" baseline="0" dirty="0" err="1" smtClean="0"/>
              <a:t>אינדקסי</a:t>
            </a:r>
            <a:r>
              <a:rPr lang="he-IL" baseline="0" dirty="0" smtClean="0"/>
              <a:t> כניסה עבור ה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(כתובות של מטריצה עבור תמונת היציאה)</a:t>
            </a:r>
          </a:p>
          <a:p>
            <a:r>
              <a:rPr lang="he-IL" baseline="0" dirty="0" smtClean="0"/>
              <a:t>הפלט של 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– 4 כתובות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כל פיקסל בתמונת היעד + 2 משקלים לאינטרפולציה -&gt;נכתב לתוך קובץ הטקסט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44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Final Presentation – Part A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12.11.2012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7.17095E-6 L -0.20954 -0.28893 " pathEditMode="relative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Image Manipulation – New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Parameter registers- </a:t>
            </a:r>
            <a:r>
              <a:rPr lang="en-US" sz="2000" dirty="0" smtClean="0"/>
              <a:t>holds </a:t>
            </a:r>
            <a:r>
              <a:rPr lang="en-US" sz="2000" dirty="0"/>
              <a:t>user </a:t>
            </a:r>
            <a:r>
              <a:rPr lang="en-US" sz="2000" dirty="0" smtClean="0"/>
              <a:t>parameters </a:t>
            </a:r>
            <a:r>
              <a:rPr lang="en-US" sz="2000" dirty="0"/>
              <a:t>(</a:t>
            </a:r>
            <a:r>
              <a:rPr lang="en-US" sz="2000" dirty="0" err="1" smtClean="0"/>
              <a:t>angle,zoom,crop</a:t>
            </a:r>
            <a:r>
              <a:rPr lang="en-US" sz="2000" dirty="0" smtClean="0"/>
              <a:t>)</a:t>
            </a:r>
          </a:p>
          <a:p>
            <a:pPr algn="l" rtl="0"/>
            <a:r>
              <a:rPr lang="en-US" sz="2000" dirty="0" smtClean="0"/>
              <a:t>Address </a:t>
            </a:r>
            <a:r>
              <a:rPr lang="en-US" sz="2000" dirty="0"/>
              <a:t>Calculator – Calculates "matrix address" of 4 pixels that are required for </a:t>
            </a:r>
            <a:r>
              <a:rPr lang="en-US" sz="2000" dirty="0" smtClean="0"/>
              <a:t>the bilinear-interpolation and converts the </a:t>
            </a:r>
            <a:r>
              <a:rPr lang="en-US" sz="2000" dirty="0"/>
              <a:t>"matrix </a:t>
            </a:r>
            <a:r>
              <a:rPr lang="en-US" sz="2000" dirty="0" smtClean="0"/>
              <a:t>address</a:t>
            </a:r>
            <a:r>
              <a:rPr lang="en-US" sz="2000" dirty="0"/>
              <a:t>" into a 1D SDRAM </a:t>
            </a:r>
            <a:r>
              <a:rPr lang="en-US" sz="2000" dirty="0" smtClean="0"/>
              <a:t>address</a:t>
            </a:r>
          </a:p>
          <a:p>
            <a:pPr algn="l" rtl="0"/>
            <a:r>
              <a:rPr lang="en-US" sz="2000" dirty="0" smtClean="0"/>
              <a:t>Bilinear </a:t>
            </a:r>
            <a:r>
              <a:rPr lang="en-US" sz="2000" dirty="0"/>
              <a:t>Interpolator – Calculates a mean average between 4 </a:t>
            </a:r>
            <a:r>
              <a:rPr lang="en-US" sz="2000" dirty="0" smtClean="0"/>
              <a:t>pixels</a:t>
            </a:r>
          </a:p>
          <a:p>
            <a:pPr algn="l" rtl="0"/>
            <a:r>
              <a:rPr lang="en-US" sz="2000" dirty="0" smtClean="0"/>
              <a:t>Image Manipulation Manger – Controller for the block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2014" y="4365104"/>
            <a:ext cx="5765747" cy="2376264"/>
            <a:chOff x="2902014" y="4365104"/>
            <a:chExt cx="5765747" cy="2376264"/>
          </a:xfrm>
        </p:grpSpPr>
        <p:sp>
          <p:nvSpPr>
            <p:cNvPr id="22" name="Rectangle 21"/>
            <p:cNvSpPr/>
            <p:nvPr/>
          </p:nvSpPr>
          <p:spPr>
            <a:xfrm>
              <a:off x="2975983" y="4583407"/>
              <a:ext cx="4883849" cy="192538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Elbow Connector 22"/>
            <p:cNvCxnSpPr>
              <a:stCxn id="38" idx="1"/>
              <a:endCxn id="31" idx="0"/>
            </p:cNvCxnSpPr>
            <p:nvPr/>
          </p:nvCxnSpPr>
          <p:spPr>
            <a:xfrm rot="10800000" flipV="1">
              <a:off x="4373001" y="4993121"/>
              <a:ext cx="130568" cy="42421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2731760" y="5730433"/>
              <a:ext cx="810841" cy="4703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25" name="Elbow Connector 24"/>
            <p:cNvCxnSpPr>
              <a:endCxn id="26" idx="0"/>
            </p:cNvCxnSpPr>
            <p:nvPr/>
          </p:nvCxnSpPr>
          <p:spPr>
            <a:xfrm rot="10800000" flipV="1">
              <a:off x="3139738" y="4858488"/>
              <a:ext cx="1363835" cy="70169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975983" y="556018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1200" dirty="0"/>
                <a:t>F</a:t>
              </a:r>
              <a:endParaRPr lang="he-IL" sz="1200" dirty="0"/>
            </a:p>
          </p:txBody>
        </p:sp>
        <p:cxnSp>
          <p:nvCxnSpPr>
            <p:cNvPr id="27" name="Elbow Connector 26"/>
            <p:cNvCxnSpPr/>
            <p:nvPr/>
          </p:nvCxnSpPr>
          <p:spPr>
            <a:xfrm rot="16200000" flipH="1">
              <a:off x="6355521" y="4880684"/>
              <a:ext cx="498659" cy="611372"/>
            </a:xfrm>
            <a:prstGeom prst="bentConnector3">
              <a:avLst>
                <a:gd name="adj1" fmla="val -1038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30" idx="2"/>
            </p:cNvCxnSpPr>
            <p:nvPr/>
          </p:nvCxnSpPr>
          <p:spPr>
            <a:xfrm rot="5400000">
              <a:off x="4757427" y="4400136"/>
              <a:ext cx="358919" cy="312906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80923" y="5435700"/>
              <a:ext cx="2040986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Biliniar Interpolation</a:t>
              </a:r>
            </a:p>
            <a:p>
              <a:pPr algn="ctr" rtl="0"/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1934" y="5417337"/>
              <a:ext cx="1662133" cy="3495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Addr Calculator</a:t>
              </a:r>
            </a:p>
            <a:p>
              <a:pPr algn="ctr" rtl="0"/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5561" y="6462430"/>
              <a:ext cx="1419199" cy="2687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045493" y="6554250"/>
              <a:ext cx="327508" cy="187118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he-IL" sz="1200" dirty="0" smtClean="0"/>
                <a:t>6</a:t>
              </a:r>
              <a:endParaRPr lang="he-IL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338840" y="4365104"/>
              <a:ext cx="2328921" cy="4366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8734" y="6188762"/>
              <a:ext cx="1795297" cy="27366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Elbow Connector 36"/>
            <p:cNvCxnSpPr>
              <a:endCxn id="36" idx="2"/>
            </p:cNvCxnSpPr>
            <p:nvPr/>
          </p:nvCxnSpPr>
          <p:spPr>
            <a:xfrm flipV="1">
              <a:off x="5424759" y="6462430"/>
              <a:ext cx="1431623" cy="18537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3569" y="4762288"/>
              <a:ext cx="1795597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Img_man_manager</a:t>
              </a:r>
              <a:endParaRPr lang="en-US" sz="1100" dirty="0" smtClean="0"/>
            </a:p>
            <a:p>
              <a:pPr algn="ctr" rtl="0"/>
              <a:endParaRPr lang="en-US" sz="600" dirty="0" smtClean="0"/>
            </a:p>
            <a:p>
              <a:pPr algn="ctr" rtl="0"/>
              <a:endParaRPr lang="he-IL" sz="600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5204067" y="5581598"/>
              <a:ext cx="276857" cy="1125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1" idx="2"/>
            </p:cNvCxnSpPr>
            <p:nvPr/>
          </p:nvCxnSpPr>
          <p:spPr>
            <a:xfrm rot="5400000">
              <a:off x="3728664" y="5410528"/>
              <a:ext cx="288020" cy="10006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/>
              <a:t>Parameter Registers</a:t>
            </a:r>
            <a:endParaRPr lang="he-IL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3758"/>
              </p:ext>
            </p:extLst>
          </p:nvPr>
        </p:nvGraphicFramePr>
        <p:xfrm>
          <a:off x="1162050" y="3647726"/>
          <a:ext cx="769353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/>
                <a:gridCol w="770573"/>
                <a:gridCol w="1013460"/>
                <a:gridCol w="2943733"/>
                <a:gridCol w="162052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Register's name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(bytes)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Place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x_start_reg</a:t>
                      </a:r>
                      <a:endParaRPr lang="en-US" sz="1200" dirty="0" smtClean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X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y_start_reg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 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cos_reg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Cosine of rotation angle, multiplied by 0x100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Sine of rotation angle, multiplied by 0x100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34518" y="543396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32091" y="1006380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3857" y="876331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0931" y="869156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3086" y="1141624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001599" y="458120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69684" y="1170499"/>
            <a:ext cx="62305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667" y="613273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46269" y="242676"/>
            <a:ext cx="1996335" cy="927823"/>
            <a:chOff x="1202146" y="1826297"/>
            <a:chExt cx="6207129" cy="3555697"/>
          </a:xfrm>
        </p:grpSpPr>
        <p:sp>
          <p:nvSpPr>
            <p:cNvPr id="23" name="Rectangle 2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– </a:t>
            </a:r>
            <a:br>
              <a:rPr lang="en-US" dirty="0" smtClean="0"/>
            </a:br>
            <a:r>
              <a:rPr lang="en-US" dirty="0" smtClean="0"/>
              <a:t> Simulation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10915" y="1772816"/>
            <a:ext cx="8609557" cy="3588924"/>
            <a:chOff x="0" y="2088444"/>
            <a:chExt cx="8609557" cy="3588924"/>
          </a:xfrm>
        </p:grpSpPr>
        <p:pic>
          <p:nvPicPr>
            <p:cNvPr id="18434" name="Picture 2" descr="C:\Users\s03933557\Downloads\Cap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8130" r="50840" b="5310"/>
            <a:stretch/>
          </p:blipFill>
          <p:spPr bwMode="auto">
            <a:xfrm>
              <a:off x="0" y="2088444"/>
              <a:ext cx="8609557" cy="358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23728" y="3689477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68947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3728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728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6336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23728" y="3044961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0392" y="3044961"/>
              <a:ext cx="432048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3728" y="2396889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4368" y="2420889"/>
              <a:ext cx="504056" cy="1440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28558" y="399147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26131" y="862131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97897" y="732082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71" y="724907"/>
            <a:ext cx="576844" cy="1846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126" y="997375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7595639" y="313871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3724" y="1026250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707" y="469024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-</a:t>
            </a:r>
            <a:br>
              <a:rPr lang="en-US" sz="3600" dirty="0" smtClean="0"/>
            </a:br>
            <a:r>
              <a:rPr lang="en-US" sz="3600" dirty="0" smtClean="0"/>
              <a:t>Initial </a:t>
            </a:r>
            <a:r>
              <a:rPr lang="en-US" sz="3600" dirty="0"/>
              <a:t>µ</a:t>
            </a:r>
            <a:r>
              <a:rPr lang="en-US" sz="3600" dirty="0" err="1"/>
              <a:t>Architucture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/>
          <a:stretch/>
        </p:blipFill>
        <p:spPr bwMode="auto">
          <a:xfrm>
            <a:off x="323528" y="1592580"/>
            <a:ext cx="8375704" cy="428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8" name="Rectangle 7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4578" name="Picture 2" descr="http://www.google.co.il/url?source=imglanding&amp;ct=img&amp;q=http://www.vipservice.co.il/site_temp/userfiles/png-symbol-error-256x256.png&amp;sa=X&amp;ei=__GUULXBG-eF4ATzuoCwCA&amp;ved=0CAkQ8wc&amp;usg=AFQjCNGEQzzgdapYxizTQHDq6gQ26HOs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293096"/>
            <a:ext cx="68657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Incompliant with frequency requirements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6777085" y="268170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1780" y="4293096"/>
            <a:ext cx="2718953" cy="369332"/>
            <a:chOff x="2591780" y="4293096"/>
            <a:chExt cx="2718953" cy="369332"/>
          </a:xfrm>
        </p:grpSpPr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2591780" y="4581128"/>
              <a:ext cx="27189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31840" y="4293096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dirty="0" smtClean="0"/>
                <a:t>128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sz="2800" dirty="0" smtClean="0"/>
              <a:t>µ</a:t>
            </a:r>
            <a:r>
              <a:rPr lang="en-US" sz="2800" dirty="0" err="1" smtClean="0"/>
              <a:t>Architucture</a:t>
            </a:r>
            <a:r>
              <a:rPr lang="en-US" sz="2800" dirty="0" smtClean="0"/>
              <a:t>- components description, simulations and testing</a:t>
            </a:r>
            <a:endParaRPr lang="en-US" dirty="0" smtClean="0"/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</a:t>
            </a:r>
            <a:r>
              <a:rPr lang="en-US" sz="3200" dirty="0" smtClean="0"/>
              <a:t>-</a:t>
            </a:r>
            <a:br>
              <a:rPr lang="en-US" sz="3200" dirty="0" smtClean="0"/>
            </a:br>
            <a:r>
              <a:rPr lang="en-US" sz="3200" dirty="0" smtClean="0"/>
              <a:t>Improved </a:t>
            </a:r>
            <a:r>
              <a:rPr lang="en-US" sz="3200" dirty="0"/>
              <a:t>µ</a:t>
            </a:r>
            <a:r>
              <a:rPr lang="en-US" sz="3200" dirty="0" err="1"/>
              <a:t>Architucture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43818" y="5909697"/>
            <a:ext cx="5256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להוסיף תזמון – כרגע יש בעיה עם כלי הסינתזה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7" name="Rectangle 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4845"/>
          <a:stretch/>
        </p:blipFill>
        <p:spPr bwMode="auto">
          <a:xfrm>
            <a:off x="465361" y="1433433"/>
            <a:ext cx="8215461" cy="42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1520" y="269330"/>
            <a:ext cx="6707088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latency </a:t>
            </a:r>
            <a:r>
              <a:rPr lang="en-US" sz="900" dirty="0" smtClean="0"/>
              <a:t>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02843" y="70431"/>
            <a:ext cx="1996335" cy="927823"/>
            <a:chOff x="1202146" y="1826297"/>
            <a:chExt cx="6207129" cy="3555697"/>
          </a:xfrm>
        </p:grpSpPr>
        <p:sp>
          <p:nvSpPr>
            <p:cNvPr id="17" name="Rectangle 1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26" y="1596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14" y="19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</a:t>
            </a:r>
            <a:br>
              <a:rPr lang="en-US" sz="3700" dirty="0" smtClean="0"/>
            </a:br>
            <a:r>
              <a:rPr lang="en-US" sz="3700" dirty="0" smtClean="0"/>
              <a:t>end 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0" name="Rectangle 9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660" y="116632"/>
            <a:ext cx="548846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–Test 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20" y="2176024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18586" y="167160"/>
            <a:ext cx="1996335" cy="927823"/>
            <a:chOff x="1202146" y="1826297"/>
            <a:chExt cx="6207129" cy="3555697"/>
          </a:xfrm>
        </p:grpSpPr>
        <p:sp>
          <p:nvSpPr>
            <p:cNvPr id="22" name="Rectangle 21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Addr. Calc. </a:t>
            </a:r>
            <a:r>
              <a:rPr lang="en-US" sz="4400" dirty="0" smtClean="0"/>
              <a:t>–</a:t>
            </a:r>
            <a:br>
              <a:rPr lang="en-US" sz="4400" dirty="0" smtClean="0"/>
            </a:br>
            <a:r>
              <a:rPr lang="en-US" sz="4400" dirty="0" smtClean="0"/>
              <a:t>Testing with 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3" name="Rectangle 1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19870"/>
          <a:stretch/>
        </p:blipFill>
        <p:spPr bwMode="auto">
          <a:xfrm>
            <a:off x="554806" y="1200559"/>
            <a:ext cx="8295097" cy="51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</a:t>
            </a:r>
            <a:br>
              <a:rPr lang="en-US" sz="3600" dirty="0" smtClean="0"/>
            </a:br>
            <a:r>
              <a:rPr lang="en-US" sz="3600" dirty="0" smtClean="0"/>
              <a:t>µ</a:t>
            </a:r>
            <a:r>
              <a:rPr lang="en-US" sz="3600" dirty="0" err="1" smtClean="0"/>
              <a:t>Architucture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6" name="Rectangle 5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652" y="67606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 </a:t>
            </a:r>
            <a:br>
              <a:rPr lang="en-US" sz="3600" dirty="0" smtClean="0"/>
            </a:br>
            <a:r>
              <a:rPr lang="en-US" sz="3600" dirty="0" smtClean="0"/>
              <a:t>Simulation</a:t>
            </a:r>
            <a:endParaRPr lang="he-IL" dirty="0"/>
          </a:p>
        </p:txBody>
      </p:sp>
      <p:pic>
        <p:nvPicPr>
          <p:cNvPr id="5" name="Content Placeholder 4" descr="C:\Users\urizi\Desktop\Capture_biline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8132" r="2710" b="4470"/>
          <a:stretch/>
        </p:blipFill>
        <p:spPr bwMode="auto">
          <a:xfrm>
            <a:off x="1259632" y="1484784"/>
            <a:ext cx="7653535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1988840"/>
            <a:ext cx="1512168" cy="17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590936" y="17008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5508104" y="1982670"/>
            <a:ext cx="21602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798848" y="25199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inputs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1590936" y="2564904"/>
            <a:ext cx="154090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402804" y="3645024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Pipeline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1590936" y="3429000"/>
            <a:ext cx="1828937" cy="1584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9873" y="3573016"/>
            <a:ext cx="201622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19873" y="4005064"/>
            <a:ext cx="219624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9873" y="4509120"/>
            <a:ext cx="2304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3" y="4725144"/>
            <a:ext cx="2456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9873" y="4945732"/>
            <a:ext cx="2609054" cy="6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9640" y="2665562"/>
            <a:ext cx="792088" cy="2880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Results</a:t>
            </a:r>
            <a:endParaRPr lang="he-IL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08528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4121950" y="4085456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5 cycles</a:t>
            </a:r>
            <a:endParaRPr lang="he-IL" sz="1050" dirty="0"/>
          </a:p>
        </p:txBody>
      </p:sp>
      <p:sp>
        <p:nvSpPr>
          <p:cNvPr id="37" name="Rectangle 36"/>
          <p:cNvSpPr/>
          <p:nvPr/>
        </p:nvSpPr>
        <p:spPr>
          <a:xfrm>
            <a:off x="694826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766834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8460432" y="2270026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2" name="Group 41"/>
          <p:cNvGrpSpPr/>
          <p:nvPr/>
        </p:nvGrpSpPr>
        <p:grpSpPr>
          <a:xfrm>
            <a:off x="3400540" y="1420211"/>
            <a:ext cx="1755204" cy="3773492"/>
            <a:chOff x="421904" y="2873841"/>
            <a:chExt cx="1251148" cy="2979398"/>
          </a:xfrm>
        </p:grpSpPr>
        <p:pic>
          <p:nvPicPr>
            <p:cNvPr id="40" name="Picture 39" descr="C:\Users\urizi\Desktop\Capture_bilinear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1165" b="17644"/>
            <a:stretch/>
          </p:blipFill>
          <p:spPr bwMode="auto">
            <a:xfrm>
              <a:off x="421904" y="3062961"/>
              <a:ext cx="1251148" cy="27902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1713" y="2873841"/>
              <a:ext cx="1191530" cy="4131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Matlab Results for comparison</a:t>
              </a:r>
              <a:endParaRPr lang="he-IL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49563" y="2040732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3504340" y="2760043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3449565" y="3573016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3475763" y="4315569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683568" y="5517232"/>
            <a:ext cx="714623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error margin of </a:t>
            </a:r>
            <a:r>
              <a:rPr lang="en-US" sz="2800" b="1" dirty="0" smtClean="0"/>
              <a:t>maximum 4 </a:t>
            </a:r>
            <a:r>
              <a:rPr lang="en-US" sz="2800" b="1" dirty="0"/>
              <a:t>grey scale levels which means </a:t>
            </a:r>
            <a:r>
              <a:rPr lang="en-US" sz="2800" b="1" dirty="0" smtClean="0"/>
              <a:t>1.5% </a:t>
            </a:r>
            <a:r>
              <a:rPr lang="en-US" sz="2800" b="1" dirty="0"/>
              <a:t>in 8 bit </a:t>
            </a:r>
            <a:r>
              <a:rPr lang="en-US" sz="2800" b="1" dirty="0" smtClean="0"/>
              <a:t>image</a:t>
            </a:r>
            <a:endParaRPr lang="he-IL" sz="2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37057" y="56564"/>
            <a:ext cx="1996335" cy="927823"/>
            <a:chOff x="7088615" y="112834"/>
            <a:chExt cx="1996335" cy="927823"/>
          </a:xfrm>
        </p:grpSpPr>
        <p:sp>
          <p:nvSpPr>
            <p:cNvPr id="49" name="Rectangle 48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1" grpId="0" animBg="1"/>
      <p:bldP spid="33" grpId="0" animBg="1"/>
      <p:bldP spid="33" grpId="1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" y="16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Manipulation Manager</a:t>
            </a:r>
            <a:endParaRPr lang="he-IL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</a:t>
            </a:r>
            <a:r>
              <a:rPr lang="en-US" sz="2300" dirty="0" smtClean="0"/>
              <a:t>Goal – Control the data flow within the image manipulation block and send read write requests to outer units using the wishbone protocol</a:t>
            </a:r>
            <a:br>
              <a:rPr lang="en-US" sz="2300" dirty="0" smtClean="0"/>
            </a:br>
            <a:endParaRPr lang="en-US" sz="2300" dirty="0" smtClean="0"/>
          </a:p>
          <a:p>
            <a:pPr algn="l" rtl="0"/>
            <a:r>
              <a:rPr lang="en-US" sz="2300" dirty="0" smtClean="0"/>
              <a:t>Method – the controller is implemented via a FSM</a:t>
            </a:r>
            <a:br>
              <a:rPr lang="en-US" sz="2300" dirty="0" smtClean="0"/>
            </a:br>
            <a:endParaRPr lang="en-US" dirty="0"/>
          </a:p>
          <a:p>
            <a:pPr algn="l" rtl="0"/>
            <a:r>
              <a:rPr lang="en-US" sz="2400" dirty="0" err="1" smtClean="0"/>
              <a:t>Input/Output</a:t>
            </a:r>
            <a:r>
              <a:rPr lang="en-US" sz="2400" dirty="0" smtClean="0"/>
              <a:t> Ports - TBD</a:t>
            </a:r>
            <a:endParaRPr lang="en-US" sz="2400" dirty="0"/>
          </a:p>
          <a:p>
            <a:pPr algn="l" rtl="0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8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he-IL" sz="3600" dirty="0" smtClean="0"/>
              <a:t> </a:t>
            </a:r>
            <a:r>
              <a:rPr lang="en-US" sz="3600" dirty="0" smtClean="0"/>
              <a:t>Img. Man. Manager - FSM</a:t>
            </a:r>
            <a:endParaRPr lang="he-IL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1916832"/>
            <a:ext cx="7042894" cy="385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 36"/>
          <p:cNvSpPr/>
          <p:nvPr/>
        </p:nvSpPr>
        <p:spPr>
          <a:xfrm>
            <a:off x="1619672" y="3645024"/>
            <a:ext cx="1728192" cy="936104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788024" y="4653136"/>
            <a:ext cx="1296144" cy="936104"/>
          </a:xfrm>
          <a:prstGeom prst="ellipse">
            <a:avLst/>
          </a:prstGeom>
          <a:solidFill>
            <a:schemeClr val="accent3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lowchart: Punched Tape 37"/>
          <p:cNvSpPr/>
          <p:nvPr/>
        </p:nvSpPr>
        <p:spPr>
          <a:xfrm>
            <a:off x="107504" y="5661248"/>
            <a:ext cx="2099908" cy="100811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 Be Completed in Part B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0" name="Rectangle 49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1631348" y="2132856"/>
            <a:ext cx="115212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3995936" y="2285256"/>
            <a:ext cx="1584176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6556247" y="3613685"/>
            <a:ext cx="1218623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1979712" y="4840261"/>
            <a:ext cx="187220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Flowchart: Punched Tape 62"/>
          <p:cNvSpPr/>
          <p:nvPr/>
        </p:nvSpPr>
        <p:spPr>
          <a:xfrm>
            <a:off x="5773851" y="1376772"/>
            <a:ext cx="2232248" cy="1080120"/>
          </a:xfrm>
          <a:prstGeom prst="flowChartPunchedTap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Completed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להוסיף סימולציה של מה שעובד עד עכשיו במכונת מצבים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80" y="224838"/>
            <a:ext cx="5980512" cy="1115930"/>
          </a:xfrm>
        </p:spPr>
        <p:txBody>
          <a:bodyPr>
            <a:normAutofit fontScale="90000"/>
          </a:bodyPr>
          <a:lstStyle/>
          <a:p>
            <a:r>
              <a:rPr lang="he-IL" sz="4400" dirty="0"/>
              <a:t> </a:t>
            </a:r>
            <a:r>
              <a:rPr lang="en-US" sz="4400" dirty="0"/>
              <a:t>Img. Man. Manager </a:t>
            </a:r>
            <a:r>
              <a:rPr lang="en-US" sz="4400" dirty="0" smtClean="0"/>
              <a:t>– FSM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" name="Rectangle 4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smtClean="0"/>
              <a:t>Coding guideline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שקופית על שיטות עבודה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87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עבודה עם שברים</a:t>
            </a:r>
          </a:p>
          <a:p>
            <a:r>
              <a:rPr lang="he-IL" dirty="0" smtClean="0"/>
              <a:t>חישוב טריגונומטרי</a:t>
            </a:r>
          </a:p>
          <a:p>
            <a:r>
              <a:rPr lang="he-IL" dirty="0" smtClean="0"/>
              <a:t>תדר + צנרת</a:t>
            </a:r>
          </a:p>
          <a:p>
            <a:r>
              <a:rPr lang="he-IL" dirty="0" smtClean="0"/>
              <a:t>...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בעיות שהתעוררו – טיפול בעמידה בתדר כדוגמא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5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 העבודה בפייפ</a:t>
            </a:r>
          </a:p>
          <a:p>
            <a:r>
              <a:rPr lang="en-US" dirty="0" smtClean="0"/>
              <a:t>Top down design</a:t>
            </a:r>
          </a:p>
          <a:p>
            <a:r>
              <a:rPr lang="en-US" dirty="0" smtClean="0"/>
              <a:t>Fun with generics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 ולקחים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2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Finish Image Man. Manager – complete read/write states</a:t>
            </a:r>
          </a:p>
          <a:p>
            <a:pPr algn="l" rtl="0"/>
            <a:r>
              <a:rPr lang="en-US" dirty="0" smtClean="0"/>
              <a:t>Complete Top Block</a:t>
            </a:r>
          </a:p>
          <a:p>
            <a:pPr algn="l" rtl="0"/>
            <a:r>
              <a:rPr lang="en-US" dirty="0" smtClean="0"/>
              <a:t>Integration with global system</a:t>
            </a:r>
          </a:p>
          <a:p>
            <a:pPr algn="l" rtl="0"/>
            <a:r>
              <a:rPr lang="en-US" dirty="0" smtClean="0"/>
              <a:t>Simulation of complete system</a:t>
            </a:r>
          </a:p>
          <a:p>
            <a:pPr algn="l" rtl="0"/>
            <a:r>
              <a:rPr lang="en-US" dirty="0" smtClean="0"/>
              <a:t>Synthesis- working with DE2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181"/>
              </p:ext>
            </p:extLst>
          </p:nvPr>
        </p:nvGraphicFramePr>
        <p:xfrm>
          <a:off x="1177059" y="1569272"/>
          <a:ext cx="6419071" cy="276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08543"/>
                <a:gridCol w="181052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Image Man. Manager – complete read/write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November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Top Block, Integration with global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December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of complete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January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Synthesis- working with 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February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– part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March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– 2012-2013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Matlab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1624</TotalTime>
  <Words>1677</Words>
  <Application>Microsoft Office PowerPoint</Application>
  <PresentationFormat>On-screen Show (4:3)</PresentationFormat>
  <Paragraphs>549</Paragraphs>
  <Slides>36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Concourse</vt:lpstr>
      <vt:lpstr>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Data Flow - Ilustration</vt:lpstr>
      <vt:lpstr>Image Manipulation – New Block </vt:lpstr>
      <vt:lpstr>Parameter Registers</vt:lpstr>
      <vt:lpstr> Parameter Registers –   Simulation</vt:lpstr>
      <vt:lpstr>Address Calculator</vt:lpstr>
      <vt:lpstr>Addr. Calc.  - Initial µArchitucture</vt:lpstr>
      <vt:lpstr>Addr. Calc. – working with fractures</vt:lpstr>
      <vt:lpstr>Addr. Calc.  - Improved µArchitucture</vt:lpstr>
      <vt:lpstr>Addr. Calc.– first valid output</vt:lpstr>
      <vt:lpstr>Addr. Calc.– mid valid output</vt:lpstr>
      <vt:lpstr>Addr. Calc.–  end of calc. process</vt:lpstr>
      <vt:lpstr>Addr. Calc. –Test Bench</vt:lpstr>
      <vt:lpstr>Addr. Calc. – Testing with Matlab</vt:lpstr>
      <vt:lpstr>Bilinear Interpolator</vt:lpstr>
      <vt:lpstr>Bilinear Interpolator – µArchitucture</vt:lpstr>
      <vt:lpstr>Bilinear Interpolator –  Simulation</vt:lpstr>
      <vt:lpstr>Image Manipulation Manager</vt:lpstr>
      <vt:lpstr> Img. Man. Manager - FSM</vt:lpstr>
      <vt:lpstr> Img. Man. Manager – FSM simulation</vt:lpstr>
      <vt:lpstr>שקופית על שיטות עבודה</vt:lpstr>
      <vt:lpstr>בעיות שהתעוררו – טיפול בעמידה בתדר כדוגמא</vt:lpstr>
      <vt:lpstr>מסקנות ולקחים</vt:lpstr>
      <vt:lpstr>Missions ahead</vt:lpstr>
      <vt:lpstr>Time Table – 2012-2013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301</cp:revision>
  <dcterms:created xsi:type="dcterms:W3CDTF">2006-08-16T00:00:00Z</dcterms:created>
  <dcterms:modified xsi:type="dcterms:W3CDTF">2012-11-03T14:04:40Z</dcterms:modified>
</cp:coreProperties>
</file>