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64" r:id="rId2"/>
    <p:sldId id="303" r:id="rId3"/>
    <p:sldId id="305" r:id="rId4"/>
    <p:sldId id="342" r:id="rId5"/>
    <p:sldId id="299" r:id="rId6"/>
    <p:sldId id="359" r:id="rId7"/>
    <p:sldId id="358" r:id="rId8"/>
    <p:sldId id="313" r:id="rId9"/>
    <p:sldId id="314" r:id="rId10"/>
    <p:sldId id="297" r:id="rId11"/>
    <p:sldId id="307" r:id="rId12"/>
    <p:sldId id="319" r:id="rId13"/>
    <p:sldId id="320" r:id="rId14"/>
    <p:sldId id="317" r:id="rId15"/>
    <p:sldId id="321" r:id="rId16"/>
    <p:sldId id="322" r:id="rId17"/>
    <p:sldId id="323" r:id="rId18"/>
    <p:sldId id="324" r:id="rId19"/>
    <p:sldId id="325" r:id="rId20"/>
    <p:sldId id="326" r:id="rId21"/>
    <p:sldId id="333" r:id="rId22"/>
    <p:sldId id="355" r:id="rId23"/>
    <p:sldId id="334" r:id="rId24"/>
    <p:sldId id="335" r:id="rId25"/>
    <p:sldId id="338" r:id="rId26"/>
    <p:sldId id="339" r:id="rId27"/>
    <p:sldId id="340" r:id="rId28"/>
    <p:sldId id="343" r:id="rId29"/>
    <p:sldId id="312" r:id="rId30"/>
    <p:sldId id="327" r:id="rId31"/>
    <p:sldId id="361" r:id="rId32"/>
    <p:sldId id="362" r:id="rId33"/>
    <p:sldId id="360" r:id="rId34"/>
    <p:sldId id="357" r:id="rId35"/>
    <p:sldId id="329" r:id="rId36"/>
    <p:sldId id="331" r:id="rId37"/>
    <p:sldId id="336" r:id="rId38"/>
    <p:sldId id="346" r:id="rId39"/>
    <p:sldId id="348" r:id="rId40"/>
    <p:sldId id="352" r:id="rId41"/>
    <p:sldId id="345" r:id="rId42"/>
    <p:sldId id="301" r:id="rId43"/>
    <p:sldId id="350" r:id="rId44"/>
    <p:sldId id="296" r:id="rId45"/>
    <p:sldId id="363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849" initials="8" lastIdx="1" clrIdx="0">
    <p:extLst>
      <p:ext uri="{19B8F6BF-5375-455C-9EA6-DF929625EA0E}">
        <p15:presenceInfo xmlns:p15="http://schemas.microsoft.com/office/powerpoint/2012/main" userId="884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97F"/>
    <a:srgbClr val="FFDB69"/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94104" autoAdjust="0"/>
  </p:normalViewPr>
  <p:slideViewPr>
    <p:cSldViewPr snapToGrid="0">
      <p:cViewPr varScale="1">
        <p:scale>
          <a:sx n="80" d="100"/>
          <a:sy n="80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C6330-CD72-4000-98D3-30E5DC9BB87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1D1F3-19ED-42AF-B4DC-638BD40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4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1D1F3-19ED-42AF-B4DC-638BD40DAA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8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도입배경 </a:t>
            </a:r>
            <a:r>
              <a:rPr lang="ko-KR" altLang="en-US" dirty="0" err="1"/>
              <a:t>콘셉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821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도입배경 </a:t>
            </a:r>
            <a:r>
              <a:rPr lang="ko-KR" altLang="en-US" dirty="0" err="1"/>
              <a:t>콘셉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54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1D1F3-19ED-42AF-B4DC-638BD40DAA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92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17FB0-AFC7-4A0D-B5C0-12BE51B9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80D80-BB9B-48C8-A39E-1A4D88968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D93EB-836F-4F4F-873D-008E5842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CACB-8402-4E15-97BD-2BC2DF484CB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3DE1E-AB32-4BFD-870B-8563CE4E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6A31B-AD48-4F34-B248-3EB20F2E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7955-E72E-45E4-A517-C0CB3235D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36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61546-6046-4122-AC37-1C91DCFE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2D1801-55CB-4565-9A45-F102D9914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5D189-D03B-4232-9DB5-074BB2CB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CACB-8402-4E15-97BD-2BC2DF484CB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297BA-753F-40BD-9154-11D716DE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16CE2-9034-4502-B163-7BF75DA4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7955-E72E-45E4-A517-C0CB3235D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208B07-932A-465D-8AEE-30B28CB18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25CDD-2AC4-4C77-A9B4-DA0501415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2080F-3DCB-43A7-857A-E9B491A9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CACB-8402-4E15-97BD-2BC2DF484CB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9DE23-E4C3-4D92-811E-C38CFC07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2620C-9EA3-4EB1-AFD8-C457A595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7955-E72E-45E4-A517-C0CB3235D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5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558704" y="282410"/>
            <a:ext cx="352046" cy="364473"/>
          </a:xfrm>
          <a:prstGeom prst="rect">
            <a:avLst/>
          </a:prstGeom>
        </p:spPr>
        <p:txBody>
          <a:bodyPr lIns="91421" tIns="91421" rIns="91421" bIns="91421"/>
          <a:lstStyle>
            <a:lvl1pPr algn="l" defTabSz="914217">
              <a:defRPr sz="180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287647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D64F-2C70-4336-91B4-29C78B85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C5218-7890-46C3-BF10-CD56F5F8C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DA303-512E-4797-87DE-19A830A6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CACB-8402-4E15-97BD-2BC2DF484CB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3300D-F5D7-4A51-81EF-3CFFFB83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D5CEA-54BA-4223-9060-66E642A6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7955-E72E-45E4-A517-C0CB3235D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4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DC7CD-DC71-47B4-BFB1-4B06A137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F86E90-3B06-4EAF-A7B4-53392AA3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921C3-7ED0-4596-A646-81BE4D83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CACB-8402-4E15-97BD-2BC2DF484CB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6BA59-FBD8-4E03-B5BC-18E9B2A0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BD9AD-E22E-4931-AFBE-6598FF63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7955-E72E-45E4-A517-C0CB3235D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43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F107-C89B-4C4D-A29D-30D18BED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BC2C5-52B5-406A-BE48-E27E61A60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D4F50-416A-4630-ACBE-E447EAE48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324DF-D19E-45B2-88D6-B7D49F95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CACB-8402-4E15-97BD-2BC2DF484CB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0CE70C-7C24-4179-8B5D-FA7A8318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D534C-362B-4858-8608-2BB9AC8D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7955-E72E-45E4-A517-C0CB3235D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7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10DD2-0B1C-499D-A2D9-0E854490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A4B70-06DC-4B21-BC9B-DD42B9D80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B14EF2-FD9D-4328-BC27-7DA660288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E31A45-1222-40D7-9DC5-697DB589D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8454AC-88A8-4E60-8DFF-2792DE240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89FF7C-C7D4-4F91-A1A4-E61B1754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CACB-8402-4E15-97BD-2BC2DF484CB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0D9D1-F88E-49F8-8914-1659B574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A8BB54-1583-4827-B4C4-0BF4F375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7955-E72E-45E4-A517-C0CB3235D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0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4CFCE-BF59-4B7E-8826-4A2AAD40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A324BE-2B63-4D92-B26C-A473CD10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CACB-8402-4E15-97BD-2BC2DF484CB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A05471-11AA-4484-9B3F-440B1A8D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975BA-072C-4DDD-A604-F40AF925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7955-E72E-45E4-A517-C0CB3235D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95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5D6816-BB62-48A5-8CE4-C694D1FB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CACB-8402-4E15-97BD-2BC2DF484CB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F28362-3DFE-41FB-9880-0D5111C3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E0ABB1-82D6-41C1-AB03-0D26A93C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7955-E72E-45E4-A517-C0CB3235D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8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379BC-9EFA-4E6B-A91D-A28ED247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17DCB-AFB1-4088-89FD-F4D8DB8C9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C6820A-D1B8-4D93-9CC7-27E17AC2F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743272-F625-4C13-AC70-07CC52B5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CACB-8402-4E15-97BD-2BC2DF484CB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F077D4-2887-4833-84A3-E71ADA77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3A4239-A2FF-4AB7-8B47-BF344EB5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7955-E72E-45E4-A517-C0CB3235D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99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D2AFC-6FF3-4051-82C4-6287ACF8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678D82-97AB-45CA-8DA6-4754D45E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052CEE-47C4-4202-B783-3C9F25D9D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2D746-CF4B-4836-A716-66A7A756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CACB-8402-4E15-97BD-2BC2DF484CB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A769C-26ED-423B-AF63-ABACF4D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B638DE-1C96-42AF-87E3-969F2981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7955-E72E-45E4-A517-C0CB3235D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5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D41D3B-A378-4AC8-8418-25899734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7236C-7B32-4987-AD0A-0CC9BE4BE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331A0-B8F2-4E16-A010-4467E1D7A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1CACB-8402-4E15-97BD-2BC2DF484CB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2BC76-FACF-4AC3-9888-7727AD4E7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28B88-DB59-41FB-8C6F-699F942B5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17955-E72E-45E4-A517-C0CB3235D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5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AEA8D41-9E1A-4988-85DE-10AD7E904CAC}"/>
              </a:ext>
            </a:extLst>
          </p:cNvPr>
          <p:cNvSpPr txBox="1"/>
          <p:nvPr/>
        </p:nvSpPr>
        <p:spPr>
          <a:xfrm>
            <a:off x="2428168" y="2292770"/>
            <a:ext cx="7335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성적 처리 시스템 구현</a:t>
            </a:r>
            <a:endParaRPr lang="en-US" altLang="ko-KR" sz="6000" i="0" dirty="0">
              <a:solidFill>
                <a:srgbClr val="000000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6FDAB-C3A3-47C4-982C-35614A8AA47A}"/>
              </a:ext>
            </a:extLst>
          </p:cNvPr>
          <p:cNvSpPr txBox="1"/>
          <p:nvPr/>
        </p:nvSpPr>
        <p:spPr>
          <a:xfrm>
            <a:off x="5004853" y="3429000"/>
            <a:ext cx="1915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Oracle Semi Project</a:t>
            </a:r>
            <a:endParaRPr lang="ko-KR" altLang="en-US" sz="1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CCEB7B7-D77F-45D4-AA58-6CD4C8C5260D}"/>
              </a:ext>
            </a:extLst>
          </p:cNvPr>
          <p:cNvCxnSpPr>
            <a:cxnSpLocks/>
          </p:cNvCxnSpPr>
          <p:nvPr/>
        </p:nvCxnSpPr>
        <p:spPr>
          <a:xfrm>
            <a:off x="2343150" y="3308433"/>
            <a:ext cx="7353300" cy="0"/>
          </a:xfrm>
          <a:prstGeom prst="line">
            <a:avLst/>
          </a:prstGeom>
          <a:ln>
            <a:solidFill>
              <a:srgbClr val="E1E9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0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8C6495F9-F72B-41FC-97C8-F1715CD4A8AE}"/>
              </a:ext>
            </a:extLst>
          </p:cNvPr>
          <p:cNvSpPr txBox="1"/>
          <p:nvPr/>
        </p:nvSpPr>
        <p:spPr>
          <a:xfrm>
            <a:off x="1849673" y="2197428"/>
            <a:ext cx="8811841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학생 계정을 등록할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5E114-3137-4E9F-AC6D-08DFB372EB7D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4.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PRC_STUDENT_INSERT 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endParaRPr lang="en-US" altLang="ko-KR" b="1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DF05BA-C391-44A5-BC18-E1B5A51C5784}"/>
              </a:ext>
            </a:extLst>
          </p:cNvPr>
          <p:cNvGrpSpPr/>
          <p:nvPr/>
        </p:nvGrpSpPr>
        <p:grpSpPr>
          <a:xfrm>
            <a:off x="2234724" y="4479562"/>
            <a:ext cx="541102" cy="439287"/>
            <a:chOff x="1944923" y="2554411"/>
            <a:chExt cx="541102" cy="43928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65308A7-F7C9-4051-827A-D785DAA61C56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DA43B0-B18F-4ED5-83F8-8C0E8E95DF61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258C4B4-9DDC-41F3-8D82-98319D0DC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3"/>
          <a:stretch/>
        </p:blipFill>
        <p:spPr>
          <a:xfrm>
            <a:off x="2960370" y="2670033"/>
            <a:ext cx="6271260" cy="19243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ACC7EF-01C4-4854-A679-34D3F7E23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4" b="1444"/>
          <a:stretch/>
        </p:blipFill>
        <p:spPr>
          <a:xfrm>
            <a:off x="2962475" y="4610100"/>
            <a:ext cx="58862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6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DE3CBAB-6198-4FAA-9508-EEF50816C2A5}"/>
              </a:ext>
            </a:extLst>
          </p:cNvPr>
          <p:cNvSpPr txBox="1"/>
          <p:nvPr/>
        </p:nvSpPr>
        <p:spPr>
          <a:xfrm>
            <a:off x="1849673" y="2197428"/>
            <a:ext cx="8811841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학생 계정을 수정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5E114-3137-4E9F-AC6D-08DFB372EB7D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5.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PRC_STUDENT_UPDATE/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PRC_STUDENT_DELETE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endParaRPr lang="en-US" altLang="ko-KR" b="1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B7492C-D128-4A65-915B-628367120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01" y="2602933"/>
            <a:ext cx="10569797" cy="23623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904D5A7-BF21-4183-968A-076F6AE944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" b="15322"/>
          <a:stretch/>
        </p:blipFill>
        <p:spPr>
          <a:xfrm>
            <a:off x="1950638" y="5046880"/>
            <a:ext cx="8214360" cy="136308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3F93AD-57F8-4898-9E2B-9638C182D7C5}"/>
              </a:ext>
            </a:extLst>
          </p:cNvPr>
          <p:cNvGrpSpPr/>
          <p:nvPr/>
        </p:nvGrpSpPr>
        <p:grpSpPr>
          <a:xfrm>
            <a:off x="1240685" y="4924169"/>
            <a:ext cx="541102" cy="439287"/>
            <a:chOff x="1944923" y="2554411"/>
            <a:chExt cx="541102" cy="43928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866823A-C186-4AC5-A880-F14A6E3B3318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9F2EC2-A434-4C8E-87B0-A9BB0E685DE1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77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6.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PRC_OP_COURSE_INSERT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5E452-EB4C-43EE-BED1-F5961D7A3EEA}"/>
              </a:ext>
            </a:extLst>
          </p:cNvPr>
          <p:cNvSpPr txBox="1"/>
          <p:nvPr/>
        </p:nvSpPr>
        <p:spPr>
          <a:xfrm>
            <a:off x="1849673" y="2197428"/>
            <a:ext cx="8811841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개설 과정을 등록할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4C2132F-7C95-4054-A2CA-146A1E2BB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361" y="4205369"/>
            <a:ext cx="5865277" cy="7531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C7211E-4B37-4AC4-81B0-C1BBBDF73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73" y="2794159"/>
            <a:ext cx="9733732" cy="101989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A3361AE5-B321-4FF9-9F27-144273F0B429}"/>
              </a:ext>
            </a:extLst>
          </p:cNvPr>
          <p:cNvGrpSpPr/>
          <p:nvPr/>
        </p:nvGrpSpPr>
        <p:grpSpPr>
          <a:xfrm>
            <a:off x="2457337" y="4096124"/>
            <a:ext cx="541102" cy="439287"/>
            <a:chOff x="1944923" y="2554411"/>
            <a:chExt cx="541102" cy="43928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3650191-37F2-4393-BD79-F0C04D32EB77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E142EC-794F-4D1D-8922-D8FA12C21989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06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7.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PRC_OP_COURSE_UPDATE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5E452-EB4C-43EE-BED1-F5961D7A3EEA}"/>
              </a:ext>
            </a:extLst>
          </p:cNvPr>
          <p:cNvSpPr txBox="1"/>
          <p:nvPr/>
        </p:nvSpPr>
        <p:spPr>
          <a:xfrm>
            <a:off x="1849673" y="2197428"/>
            <a:ext cx="8811841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개설 과정을 수정할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185A6EB-D380-4E6C-8407-9358E852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30" y="2586048"/>
            <a:ext cx="5107663" cy="33623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CA0A24E-7728-4063-8274-1FFC9C42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037" y="2618105"/>
            <a:ext cx="5194951" cy="3007986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19E8846A-FB23-461C-8517-76CDB59E16D2}"/>
              </a:ext>
            </a:extLst>
          </p:cNvPr>
          <p:cNvGrpSpPr/>
          <p:nvPr/>
        </p:nvGrpSpPr>
        <p:grpSpPr>
          <a:xfrm>
            <a:off x="707061" y="4594431"/>
            <a:ext cx="541102" cy="439287"/>
            <a:chOff x="1944923" y="2554411"/>
            <a:chExt cx="541102" cy="43928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CBD5961-C838-48AC-876E-9DC923D90226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71D89B-2E3A-4B37-ABE1-6BE7D8362C88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13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8.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PRC_OP_COURSE_DELETE 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및 예외처리</a:t>
            </a:r>
            <a:endParaRPr lang="en-US" altLang="ko-KR" b="1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5E452-EB4C-43EE-BED1-F5961D7A3EEA}"/>
              </a:ext>
            </a:extLst>
          </p:cNvPr>
          <p:cNvSpPr txBox="1"/>
          <p:nvPr/>
        </p:nvSpPr>
        <p:spPr>
          <a:xfrm>
            <a:off x="1849673" y="2197428"/>
            <a:ext cx="8811841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개설 과정을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4FA1A050-C365-4393-B8D3-9DA94BD6D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"/>
          <a:stretch/>
        </p:blipFill>
        <p:spPr>
          <a:xfrm>
            <a:off x="1672701" y="2647872"/>
            <a:ext cx="9498875" cy="31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7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9.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PRC_OP_SUBJECT_INSERT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5E452-EB4C-43EE-BED1-F5961D7A3EEA}"/>
              </a:ext>
            </a:extLst>
          </p:cNvPr>
          <p:cNvSpPr txBox="1"/>
          <p:nvPr/>
        </p:nvSpPr>
        <p:spPr>
          <a:xfrm>
            <a:off x="1849673" y="2197428"/>
            <a:ext cx="8811841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개설 과목을 등록할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94B8F696-50BC-420D-9F6C-940EF53E3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73" y="2647872"/>
            <a:ext cx="9414994" cy="332293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6C7CD2-4230-4244-ACD8-78CBC60D90B0}"/>
              </a:ext>
            </a:extLst>
          </p:cNvPr>
          <p:cNvSpPr/>
          <p:nvPr/>
        </p:nvSpPr>
        <p:spPr>
          <a:xfrm>
            <a:off x="1858898" y="5401559"/>
            <a:ext cx="9208170" cy="179109"/>
          </a:xfrm>
          <a:prstGeom prst="rect">
            <a:avLst/>
          </a:prstGeom>
          <a:solidFill>
            <a:srgbClr val="E1E97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31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10.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PRC_OP_SUBJECT_UPDATE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5E452-EB4C-43EE-BED1-F5961D7A3EEA}"/>
              </a:ext>
            </a:extLst>
          </p:cNvPr>
          <p:cNvSpPr txBox="1"/>
          <p:nvPr/>
        </p:nvSpPr>
        <p:spPr>
          <a:xfrm>
            <a:off x="1849673" y="2197428"/>
            <a:ext cx="8811841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</a:t>
            </a:r>
            <a:r>
              <a:rPr lang="ko-KR" altLang="en-US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개설 과목을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DD90BFF-856C-4408-9853-CC1B6C0FC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73" y="3776547"/>
            <a:ext cx="8907214" cy="21218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AF7376-A152-469F-BFAF-8110AE207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73" y="2705953"/>
            <a:ext cx="9418320" cy="94488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437D0B-3236-42DF-AA4C-D9B3929D4382}"/>
              </a:ext>
            </a:extLst>
          </p:cNvPr>
          <p:cNvGrpSpPr/>
          <p:nvPr/>
        </p:nvGrpSpPr>
        <p:grpSpPr>
          <a:xfrm>
            <a:off x="1135687" y="3679708"/>
            <a:ext cx="541102" cy="439287"/>
            <a:chOff x="1944923" y="2554411"/>
            <a:chExt cx="541102" cy="43928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618A095-9245-435D-B3CE-04D589539BB9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A0236-852C-4F90-A210-D32499BBF562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90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11.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PRC_OP_SUBJECT_DELETE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5E452-EB4C-43EE-BED1-F5961D7A3EEA}"/>
              </a:ext>
            </a:extLst>
          </p:cNvPr>
          <p:cNvSpPr txBox="1"/>
          <p:nvPr/>
        </p:nvSpPr>
        <p:spPr>
          <a:xfrm>
            <a:off x="1849673" y="2197428"/>
            <a:ext cx="8811841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개설 과목을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FFC374-13AA-45EE-A04B-C42411EE4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92" y="2723052"/>
            <a:ext cx="6096000" cy="1167128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04EC229A-C995-4233-BC47-9DF02EECE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92" y="4044321"/>
            <a:ext cx="8385202" cy="195476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DE29C2-14E8-40D0-92C1-E89704DBAEDD}"/>
              </a:ext>
            </a:extLst>
          </p:cNvPr>
          <p:cNvGrpSpPr/>
          <p:nvPr/>
        </p:nvGrpSpPr>
        <p:grpSpPr>
          <a:xfrm>
            <a:off x="1349938" y="3928571"/>
            <a:ext cx="541102" cy="439287"/>
            <a:chOff x="1944923" y="2554411"/>
            <a:chExt cx="541102" cy="4392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9935199-8427-4EDA-9018-7D8FD5A5147A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61F225-BE72-43B7-967D-510BA87B5BD9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512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12.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PRC_SUGANG_INSERT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5E452-EB4C-43EE-BED1-F5961D7A3EEA}"/>
              </a:ext>
            </a:extLst>
          </p:cNvPr>
          <p:cNvSpPr txBox="1"/>
          <p:nvPr/>
        </p:nvSpPr>
        <p:spPr>
          <a:xfrm>
            <a:off x="1849673" y="2197428"/>
            <a:ext cx="8811841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학생이 신청한 수강에 대해 수강등록을 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F13F0-D718-4A1D-B2DE-420FA6F20A60}"/>
              </a:ext>
            </a:extLst>
          </p:cNvPr>
          <p:cNvSpPr txBox="1"/>
          <p:nvPr/>
        </p:nvSpPr>
        <p:spPr>
          <a:xfrm>
            <a:off x="1849673" y="2417683"/>
            <a:ext cx="8811841" cy="37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※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학생이 수강신청을 하되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관리자가 허가를 해야 수강신청이 완료된다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167707-C7AC-47E6-B348-1F9824733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95" y="2796698"/>
            <a:ext cx="8811842" cy="2239705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3A31DBAD-48DF-4597-AABA-5F22A7EBC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95" y="5043144"/>
            <a:ext cx="4176035" cy="147212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C2004C-D6A8-4D4C-B09B-2470919AAC52}"/>
              </a:ext>
            </a:extLst>
          </p:cNvPr>
          <p:cNvGrpSpPr/>
          <p:nvPr/>
        </p:nvGrpSpPr>
        <p:grpSpPr>
          <a:xfrm>
            <a:off x="1209193" y="4947752"/>
            <a:ext cx="541102" cy="439287"/>
            <a:chOff x="1944923" y="2554411"/>
            <a:chExt cx="541102" cy="43928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389B9D-2654-467A-A9CC-FE05747434D5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1253EC-8484-4E8A-AC1A-73F24D642C1E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606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13.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PRC_SUGANG_UPDATE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2E7AE1-EAFD-43AD-911D-1CBF6B3DDC38}"/>
              </a:ext>
            </a:extLst>
          </p:cNvPr>
          <p:cNvSpPr txBox="1"/>
          <p:nvPr/>
        </p:nvSpPr>
        <p:spPr>
          <a:xfrm>
            <a:off x="1849673" y="2197428"/>
            <a:ext cx="8811841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수강등록이 된 정보에 대해 수정 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F87A3EDD-FDEE-4513-B416-C1907AF5A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73" y="3991536"/>
            <a:ext cx="5189215" cy="17876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0B1091-B7E0-4BA0-8F15-F939713EE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73" y="2876154"/>
            <a:ext cx="7562071" cy="85590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403EEB-5C96-40B3-92CD-54FA95281ACD}"/>
              </a:ext>
            </a:extLst>
          </p:cNvPr>
          <p:cNvGrpSpPr/>
          <p:nvPr/>
        </p:nvGrpSpPr>
        <p:grpSpPr>
          <a:xfrm>
            <a:off x="1126032" y="3873096"/>
            <a:ext cx="541102" cy="439287"/>
            <a:chOff x="1944923" y="2554411"/>
            <a:chExt cx="541102" cy="43928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78E5799-7F69-4251-BD78-6000094CEDA2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C34CB0-F2A5-419D-8B53-C582A1170920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22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traight Connector 3"/>
          <p:cNvSpPr/>
          <p:nvPr/>
        </p:nvSpPr>
        <p:spPr>
          <a:xfrm flipH="1">
            <a:off x="6078538" y="2135981"/>
            <a:ext cx="0" cy="3289863"/>
          </a:xfrm>
          <a:prstGeom prst="line">
            <a:avLst/>
          </a:prstGeom>
          <a:ln w="12700">
            <a:solidFill>
              <a:srgbClr val="929292"/>
            </a:solidFill>
            <a:miter/>
          </a:ln>
        </p:spPr>
        <p:txBody>
          <a:bodyPr lIns="22860" rIns="22860"/>
          <a:lstStyle/>
          <a:p>
            <a:pPr defTabSz="914217">
              <a:defRPr sz="3600" b="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205" name="Group 24"/>
          <p:cNvGrpSpPr/>
          <p:nvPr/>
        </p:nvGrpSpPr>
        <p:grpSpPr>
          <a:xfrm>
            <a:off x="3129318" y="3830030"/>
            <a:ext cx="2428566" cy="568504"/>
            <a:chOff x="-1" y="0"/>
            <a:chExt cx="4857129" cy="1137006"/>
          </a:xfrm>
        </p:grpSpPr>
        <p:sp>
          <p:nvSpPr>
            <p:cNvPr id="203" name="Rectangle 25"/>
            <p:cNvSpPr/>
            <p:nvPr/>
          </p:nvSpPr>
          <p:spPr>
            <a:xfrm>
              <a:off x="-1" y="0"/>
              <a:ext cx="4857129" cy="113700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defTabSz="914217">
                <a:defRPr sz="3200" b="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204" name="TextBox 26"/>
            <p:cNvSpPr txBox="1"/>
            <p:nvPr/>
          </p:nvSpPr>
          <p:spPr>
            <a:xfrm>
              <a:off x="133779" y="82550"/>
              <a:ext cx="4659755" cy="9668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t">
              <a:spAutoFit/>
            </a:bodyPr>
            <a:lstStyle>
              <a:lvl1pPr algn="r" defTabSz="1828433">
                <a:lnSpc>
                  <a:spcPct val="150000"/>
                </a:lnSpc>
                <a:defRPr sz="2000" spc="600">
                  <a:solidFill>
                    <a:srgbClr val="7F7F7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계정별 로그인 시 </a:t>
              </a:r>
              <a:endParaRPr lang="en-US" altLang="ko-KR" sz="10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기능 설명</a:t>
              </a:r>
              <a:r>
                <a:rPr sz="1000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</a:t>
              </a:r>
            </a:p>
          </p:txBody>
        </p:sp>
      </p:grpSp>
      <p:grpSp>
        <p:nvGrpSpPr>
          <p:cNvPr id="208" name="Group 27"/>
          <p:cNvGrpSpPr/>
          <p:nvPr/>
        </p:nvGrpSpPr>
        <p:grpSpPr>
          <a:xfrm>
            <a:off x="6599193" y="2860496"/>
            <a:ext cx="2428565" cy="568504"/>
            <a:chOff x="-1" y="0"/>
            <a:chExt cx="4857129" cy="1137006"/>
          </a:xfrm>
        </p:grpSpPr>
        <p:sp>
          <p:nvSpPr>
            <p:cNvPr id="206" name="Rectangle 28"/>
            <p:cNvSpPr/>
            <p:nvPr/>
          </p:nvSpPr>
          <p:spPr>
            <a:xfrm>
              <a:off x="-1" y="0"/>
              <a:ext cx="4857129" cy="113700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defTabSz="914217">
                <a:defRPr sz="3200" b="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207" name="TextBox 40"/>
            <p:cNvSpPr txBox="1"/>
            <p:nvPr/>
          </p:nvSpPr>
          <p:spPr>
            <a:xfrm>
              <a:off x="50891" y="297989"/>
              <a:ext cx="4746619" cy="50385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t">
              <a:spAutoFit/>
            </a:bodyPr>
            <a:lstStyle>
              <a:lvl1pPr algn="l" defTabSz="1828433">
                <a:lnSpc>
                  <a:spcPct val="150000"/>
                </a:lnSpc>
                <a:defRPr sz="2000" spc="600">
                  <a:solidFill>
                    <a:srgbClr val="7F7F7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가정상황</a:t>
              </a:r>
              <a:endParaRPr sz="10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211" name="Group 41"/>
          <p:cNvGrpSpPr/>
          <p:nvPr/>
        </p:nvGrpSpPr>
        <p:grpSpPr>
          <a:xfrm>
            <a:off x="4864255" y="1674308"/>
            <a:ext cx="2428565" cy="568504"/>
            <a:chOff x="-1" y="0"/>
            <a:chExt cx="4857129" cy="1137006"/>
          </a:xfrm>
        </p:grpSpPr>
        <p:sp>
          <p:nvSpPr>
            <p:cNvPr id="209" name="Rectangle 42"/>
            <p:cNvSpPr/>
            <p:nvPr/>
          </p:nvSpPr>
          <p:spPr>
            <a:xfrm>
              <a:off x="-1" y="0"/>
              <a:ext cx="4857129" cy="113700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defTabSz="914217">
                <a:defRPr sz="3200" b="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210" name="TextBox 45"/>
            <p:cNvSpPr txBox="1"/>
            <p:nvPr/>
          </p:nvSpPr>
          <p:spPr>
            <a:xfrm>
              <a:off x="69837" y="279438"/>
              <a:ext cx="4647487" cy="5062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t">
              <a:spAutoFit/>
            </a:bodyPr>
            <a:lstStyle>
              <a:lvl1pPr defTabSz="1828433">
                <a:lnSpc>
                  <a:spcPct val="150000"/>
                </a:lnSpc>
                <a:defRPr sz="2000" spc="600">
                  <a:solidFill>
                    <a:srgbClr val="7F7F7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프로젝트 배경 및 목표</a:t>
              </a:r>
              <a:endParaRPr sz="10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212" name="TextBox 46"/>
          <p:cNvSpPr txBox="1"/>
          <p:nvPr/>
        </p:nvSpPr>
        <p:spPr>
          <a:xfrm>
            <a:off x="6624639" y="3531299"/>
            <a:ext cx="3111703" cy="29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60" rIns="22860">
            <a:spAutoFit/>
          </a:bodyPr>
          <a:lstStyle>
            <a:lvl1pPr algn="l" defTabSz="1828433">
              <a:lnSpc>
                <a:spcPct val="150000"/>
              </a:lnSpc>
              <a:defRPr sz="2000" b="0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ko-KR" altLang="en-US" sz="1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ID, PW, </a:t>
            </a:r>
            <a:r>
              <a:rPr lang="ko-KR" altLang="en-US" sz="1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계정 선택 탭이 존재하는 것으로 가정 </a:t>
            </a:r>
            <a:endParaRPr sz="1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3" name="TextBox 47"/>
          <p:cNvSpPr txBox="1"/>
          <p:nvPr/>
        </p:nvSpPr>
        <p:spPr>
          <a:xfrm>
            <a:off x="3042831" y="4503702"/>
            <a:ext cx="2428566" cy="529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60" rIns="22860">
            <a:spAutoFit/>
          </a:bodyPr>
          <a:lstStyle>
            <a:lvl1pPr algn="r" defTabSz="1828433">
              <a:lnSpc>
                <a:spcPct val="150000"/>
              </a:lnSpc>
              <a:defRPr sz="2000" b="0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algn="ctr"/>
            <a:r>
              <a:rPr lang="ko-KR" altLang="en-US" sz="1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</a:t>
            </a:r>
            <a:r>
              <a:rPr lang="en-US" altLang="ko-KR" sz="1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교수자</a:t>
            </a:r>
            <a:r>
              <a:rPr lang="en-US" altLang="ko-KR" sz="1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학생의</a:t>
            </a:r>
            <a:endParaRPr lang="en-US" altLang="ko-KR" sz="1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기능별  결과</a:t>
            </a:r>
            <a:r>
              <a:rPr lang="en-US" altLang="ko-KR" sz="1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1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</a:t>
            </a:r>
            <a:r>
              <a:rPr lang="en-US" altLang="ko-KR" sz="1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및 설명</a:t>
            </a:r>
            <a:endParaRPr sz="1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5" name="선"/>
          <p:cNvSpPr/>
          <p:nvPr/>
        </p:nvSpPr>
        <p:spPr>
          <a:xfrm>
            <a:off x="5161550" y="1350517"/>
            <a:ext cx="1901256" cy="1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6" name="선"/>
          <p:cNvSpPr/>
          <p:nvPr/>
        </p:nvSpPr>
        <p:spPr>
          <a:xfrm>
            <a:off x="5656013" y="801987"/>
            <a:ext cx="912330" cy="1"/>
          </a:xfrm>
          <a:prstGeom prst="line">
            <a:avLst/>
          </a:prstGeom>
          <a:ln w="25400">
            <a:solidFill>
              <a:srgbClr val="E1E97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7" name="Straight Connector 21"/>
          <p:cNvSpPr/>
          <p:nvPr/>
        </p:nvSpPr>
        <p:spPr>
          <a:xfrm flipH="1">
            <a:off x="5868763" y="3153632"/>
            <a:ext cx="447256" cy="1"/>
          </a:xfrm>
          <a:prstGeom prst="line">
            <a:avLst/>
          </a:prstGeom>
          <a:ln w="3175">
            <a:solidFill>
              <a:srgbClr val="D9D9D9"/>
            </a:solidFill>
            <a:miter/>
          </a:ln>
        </p:spPr>
        <p:txBody>
          <a:bodyPr lIns="22860" rIns="22860"/>
          <a:lstStyle/>
          <a:p>
            <a:pPr defTabSz="914217">
              <a:defRPr sz="3600" b="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8" name="Straight Connector 29"/>
          <p:cNvSpPr/>
          <p:nvPr/>
        </p:nvSpPr>
        <p:spPr>
          <a:xfrm flipH="1">
            <a:off x="5868763" y="4114282"/>
            <a:ext cx="447256" cy="1"/>
          </a:xfrm>
          <a:prstGeom prst="line">
            <a:avLst/>
          </a:prstGeom>
          <a:ln w="3175">
            <a:solidFill>
              <a:srgbClr val="D9D9D9"/>
            </a:solidFill>
            <a:miter/>
          </a:ln>
        </p:spPr>
        <p:txBody>
          <a:bodyPr lIns="22860" rIns="22860"/>
          <a:lstStyle/>
          <a:p>
            <a:pPr defTabSz="914217">
              <a:defRPr sz="3600" b="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26" name="Group 27">
            <a:extLst>
              <a:ext uri="{FF2B5EF4-FFF2-40B4-BE49-F238E27FC236}">
                <a16:creationId xmlns:a16="http://schemas.microsoft.com/office/drawing/2014/main" id="{32A0E32A-E677-464D-9FD2-ECED4B0914F0}"/>
              </a:ext>
            </a:extLst>
          </p:cNvPr>
          <p:cNvGrpSpPr/>
          <p:nvPr/>
        </p:nvGrpSpPr>
        <p:grpSpPr>
          <a:xfrm>
            <a:off x="4864255" y="5417248"/>
            <a:ext cx="2428565" cy="568504"/>
            <a:chOff x="-1" y="0"/>
            <a:chExt cx="4857129" cy="1137006"/>
          </a:xfrm>
        </p:grpSpPr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616F858E-D3A1-4310-86C0-C21FFDA01761}"/>
                </a:ext>
              </a:extLst>
            </p:cNvPr>
            <p:cNvSpPr/>
            <p:nvPr/>
          </p:nvSpPr>
          <p:spPr>
            <a:xfrm>
              <a:off x="-1" y="0"/>
              <a:ext cx="4857129" cy="113700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defTabSz="914217">
                <a:defRPr sz="3200" b="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28" name="TextBox 40">
              <a:extLst>
                <a:ext uri="{FF2B5EF4-FFF2-40B4-BE49-F238E27FC236}">
                  <a16:creationId xmlns:a16="http://schemas.microsoft.com/office/drawing/2014/main" id="{7E633EA4-F58A-4D85-8B98-14BEDBFCF9BA}"/>
                </a:ext>
              </a:extLst>
            </p:cNvPr>
            <p:cNvSpPr txBox="1"/>
            <p:nvPr/>
          </p:nvSpPr>
          <p:spPr>
            <a:xfrm>
              <a:off x="50891" y="297989"/>
              <a:ext cx="4746619" cy="50385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t">
              <a:spAutoFit/>
            </a:bodyPr>
            <a:lstStyle>
              <a:lvl1pPr algn="l" defTabSz="1828433">
                <a:lnSpc>
                  <a:spcPct val="150000"/>
                </a:lnSpc>
                <a:defRPr sz="2000" spc="600">
                  <a:solidFill>
                    <a:srgbClr val="7F7F7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질의응답</a:t>
              </a:r>
              <a:endParaRPr sz="10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C9E6699-252A-4AD9-AF9A-71248E6FD34C}"/>
              </a:ext>
            </a:extLst>
          </p:cNvPr>
          <p:cNvSpPr txBox="1"/>
          <p:nvPr/>
        </p:nvSpPr>
        <p:spPr>
          <a:xfrm>
            <a:off x="577850" y="571500"/>
            <a:ext cx="1127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목차</a:t>
            </a:r>
            <a:endParaRPr lang="ko-KR" altLang="en-US" sz="4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BC39F0C-5204-4450-9C0C-0417D9808511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14.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PRC_SUGANG_DELETE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CEB0F-A3AA-4152-A4CB-1AA45B943252}"/>
              </a:ext>
            </a:extLst>
          </p:cNvPr>
          <p:cNvSpPr txBox="1"/>
          <p:nvPr/>
        </p:nvSpPr>
        <p:spPr>
          <a:xfrm>
            <a:off x="1849673" y="2197428"/>
            <a:ext cx="8811841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수강정보를 삭제 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24D70B-EECC-4CB3-A4BE-99BDDA21F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74" y="2760699"/>
            <a:ext cx="7492290" cy="795843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B4DB9D42-49B8-4FF4-82CA-54A452ADC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87" y="3774163"/>
            <a:ext cx="4686858" cy="190613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3116A8A-F527-4FBD-A6CA-23E82AD6185B}"/>
              </a:ext>
            </a:extLst>
          </p:cNvPr>
          <p:cNvGrpSpPr/>
          <p:nvPr/>
        </p:nvGrpSpPr>
        <p:grpSpPr>
          <a:xfrm>
            <a:off x="1210975" y="3646950"/>
            <a:ext cx="541102" cy="439287"/>
            <a:chOff x="1944923" y="2554411"/>
            <a:chExt cx="541102" cy="43928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E58CF7-A037-4B6F-ACCD-3E603E4B2B44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369E0-8BD9-4800-A0F6-F078ABDC941D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50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15.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PRC_DROP_INSERT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5E452-EB4C-43EE-BED1-F5961D7A3EEA}"/>
              </a:ext>
            </a:extLst>
          </p:cNvPr>
          <p:cNvSpPr txBox="1"/>
          <p:nvPr/>
        </p:nvSpPr>
        <p:spPr>
          <a:xfrm>
            <a:off x="1849673" y="2197428"/>
            <a:ext cx="8811841" cy="38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중도탈락한 학생을 중도탈락 테이블에 별도로 입력할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F13F0-D718-4A1D-B2DE-420FA6F20A60}"/>
              </a:ext>
            </a:extLst>
          </p:cNvPr>
          <p:cNvSpPr txBox="1"/>
          <p:nvPr/>
        </p:nvSpPr>
        <p:spPr>
          <a:xfrm>
            <a:off x="1849673" y="2417683"/>
            <a:ext cx="8811841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※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학생이 수강신청을 하되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관리자가 허가를 해야 수강신청이 완료된다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4377109-6723-4D2D-B2E0-195C55D22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73" y="2967382"/>
            <a:ext cx="7702192" cy="13042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08F35E-9BB1-487A-BABB-B959C683A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73" y="4495561"/>
            <a:ext cx="6494978" cy="645624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335E878A-DCA5-473D-9173-3249067FC092}"/>
              </a:ext>
            </a:extLst>
          </p:cNvPr>
          <p:cNvGrpSpPr/>
          <p:nvPr/>
        </p:nvGrpSpPr>
        <p:grpSpPr>
          <a:xfrm>
            <a:off x="1122074" y="4374787"/>
            <a:ext cx="541102" cy="439287"/>
            <a:chOff x="1944923" y="2554411"/>
            <a:chExt cx="541102" cy="43928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CC1BD79-7502-47AF-8A53-E2F2E3E0B8ED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4246F4-F68D-4D61-A79D-DA1C0B955AF5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260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0C8F247-AE5D-4D88-AC22-1C4CEC1B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673" y="2391904"/>
            <a:ext cx="8566946" cy="39985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  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16.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PRC_DROP_INSERT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5E452-EB4C-43EE-BED1-F5961D7A3EEA}"/>
              </a:ext>
            </a:extLst>
          </p:cNvPr>
          <p:cNvSpPr txBox="1"/>
          <p:nvPr/>
        </p:nvSpPr>
        <p:spPr>
          <a:xfrm>
            <a:off x="1849673" y="2197428"/>
            <a:ext cx="8811841" cy="38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예외처리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03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17.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PRC_DROP_UPDATE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5E452-EB4C-43EE-BED1-F5961D7A3EEA}"/>
              </a:ext>
            </a:extLst>
          </p:cNvPr>
          <p:cNvSpPr txBox="1"/>
          <p:nvPr/>
        </p:nvSpPr>
        <p:spPr>
          <a:xfrm>
            <a:off x="1849673" y="2197428"/>
            <a:ext cx="8811841" cy="38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중도탈락 된 학생 정보를  중도탈락 테이블에서 수정할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F13F0-D718-4A1D-B2DE-420FA6F20A60}"/>
              </a:ext>
            </a:extLst>
          </p:cNvPr>
          <p:cNvSpPr txBox="1"/>
          <p:nvPr/>
        </p:nvSpPr>
        <p:spPr>
          <a:xfrm>
            <a:off x="1849673" y="2417683"/>
            <a:ext cx="8811841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※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학생이 수강신청을 하되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관리자가 허가를 해야 수강신청이 완료된다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1DF7650-9684-41E9-9B67-D8026D260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3" r="2688"/>
          <a:stretch/>
        </p:blipFill>
        <p:spPr>
          <a:xfrm>
            <a:off x="1849673" y="2941163"/>
            <a:ext cx="10169502" cy="10893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C5E9D7-19B1-4199-AD13-4312C9BB4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73" y="4385327"/>
            <a:ext cx="5501090" cy="54682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3D74110A-68F5-48CC-B4DA-947C8A15A022}"/>
              </a:ext>
            </a:extLst>
          </p:cNvPr>
          <p:cNvGrpSpPr/>
          <p:nvPr/>
        </p:nvGrpSpPr>
        <p:grpSpPr>
          <a:xfrm>
            <a:off x="1131599" y="4261663"/>
            <a:ext cx="541102" cy="439287"/>
            <a:chOff x="1944923" y="2554411"/>
            <a:chExt cx="541102" cy="43928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F8CB922-7894-4C42-9734-9791C58D458B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3ADCE5-7AB0-4429-92F7-0C34882CE4F9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075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  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18.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PRC_DROP_DELETE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5E452-EB4C-43EE-BED1-F5961D7A3EEA}"/>
              </a:ext>
            </a:extLst>
          </p:cNvPr>
          <p:cNvSpPr txBox="1"/>
          <p:nvPr/>
        </p:nvSpPr>
        <p:spPr>
          <a:xfrm>
            <a:off x="1849673" y="2197428"/>
            <a:ext cx="8811841" cy="38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중도탈락된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학생을 중도탈락 테이블에서 삭제할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F13F0-D718-4A1D-B2DE-420FA6F20A60}"/>
              </a:ext>
            </a:extLst>
          </p:cNvPr>
          <p:cNvSpPr txBox="1"/>
          <p:nvPr/>
        </p:nvSpPr>
        <p:spPr>
          <a:xfrm>
            <a:off x="1849673" y="2417683"/>
            <a:ext cx="8811841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※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학생이 수강신청을 하되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관리자가 허가를 해야 수강신청이 완료된다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1129522-9491-4FD4-B51E-834E0C0C1C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82" b="-1189"/>
          <a:stretch/>
        </p:blipFill>
        <p:spPr>
          <a:xfrm>
            <a:off x="1849673" y="3042231"/>
            <a:ext cx="8128045" cy="6866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12C388-A026-44D0-A021-DE1B0770E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73" y="4083569"/>
            <a:ext cx="4539695" cy="14848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AAE14C-77D7-4894-B55A-337A3F3F158F}"/>
              </a:ext>
            </a:extLst>
          </p:cNvPr>
          <p:cNvGrpSpPr/>
          <p:nvPr/>
        </p:nvGrpSpPr>
        <p:grpSpPr>
          <a:xfrm>
            <a:off x="1121974" y="3974132"/>
            <a:ext cx="541102" cy="439287"/>
            <a:chOff x="1944923" y="2554411"/>
            <a:chExt cx="541102" cy="43928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C9541A7-E977-40C8-8D6B-4A41661313A7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7AA8C7-9610-4147-8EA7-DF4D35FCE381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645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8B9333FD-4EC0-4C24-9BA5-6EE1767C9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18" y="2778971"/>
            <a:ext cx="8874496" cy="19582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  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19.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VIEW_PROFESSOR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5E452-EB4C-43EE-BED1-F5961D7A3EEA}"/>
              </a:ext>
            </a:extLst>
          </p:cNvPr>
          <p:cNvSpPr txBox="1"/>
          <p:nvPr/>
        </p:nvSpPr>
        <p:spPr>
          <a:xfrm>
            <a:off x="1849673" y="2197428"/>
            <a:ext cx="8811841" cy="38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등록되어 있는 교수의 목록 및 정보를 확인할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4C0BB2F-ED82-448C-A302-5A0C196E7AC5}"/>
              </a:ext>
            </a:extLst>
          </p:cNvPr>
          <p:cNvGrpSpPr/>
          <p:nvPr/>
        </p:nvGrpSpPr>
        <p:grpSpPr>
          <a:xfrm>
            <a:off x="1084068" y="2654578"/>
            <a:ext cx="541102" cy="439287"/>
            <a:chOff x="1944923" y="2554411"/>
            <a:chExt cx="541102" cy="43928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09F981C-EE4F-46D5-8486-9385026BAEC5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2B5177-3A47-4BDA-A3A5-1C4C016D7004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485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  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20.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ADMIN_STUDENT_VIEW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5E452-EB4C-43EE-BED1-F5961D7A3EEA}"/>
              </a:ext>
            </a:extLst>
          </p:cNvPr>
          <p:cNvSpPr txBox="1"/>
          <p:nvPr/>
        </p:nvSpPr>
        <p:spPr>
          <a:xfrm>
            <a:off x="1849673" y="2197428"/>
            <a:ext cx="8811841" cy="38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등록되어 있는 학생의 목록 및 정보를 확인할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157AAED-36CA-4980-912A-7716577AD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79" y="2744439"/>
            <a:ext cx="7916708" cy="258776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2731F3-5E71-4536-A0B1-F46BC6299B97}"/>
              </a:ext>
            </a:extLst>
          </p:cNvPr>
          <p:cNvGrpSpPr/>
          <p:nvPr/>
        </p:nvGrpSpPr>
        <p:grpSpPr>
          <a:xfrm>
            <a:off x="1206419" y="2607245"/>
            <a:ext cx="541102" cy="439287"/>
            <a:chOff x="1944923" y="2554411"/>
            <a:chExt cx="541102" cy="43928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8CCEFA6-B9FF-4A0D-A224-9D1B8D99F23D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6D6B7B-83FE-4B47-933B-D0DAA5D600B4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28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  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21.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ADMIN_SUBJECT_VIEW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5E452-EB4C-43EE-BED1-F5961D7A3EEA}"/>
              </a:ext>
            </a:extLst>
          </p:cNvPr>
          <p:cNvSpPr txBox="1"/>
          <p:nvPr/>
        </p:nvSpPr>
        <p:spPr>
          <a:xfrm>
            <a:off x="1849673" y="2197428"/>
            <a:ext cx="8811841" cy="38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등록된 모든 과목의 목록을 확인할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64E5F8E-BA86-4485-A175-2ED54BB25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62" y="2764995"/>
            <a:ext cx="9971300" cy="213150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06EF01E-9334-47A5-9DA6-5581FF3EC8D1}"/>
              </a:ext>
            </a:extLst>
          </p:cNvPr>
          <p:cNvGrpSpPr/>
          <p:nvPr/>
        </p:nvGrpSpPr>
        <p:grpSpPr>
          <a:xfrm>
            <a:off x="745992" y="2647872"/>
            <a:ext cx="541102" cy="439287"/>
            <a:chOff x="1944923" y="2554411"/>
            <a:chExt cx="541102" cy="43928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2A0149B-64D5-45F7-89EF-43340AF01B3F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716245-86FD-4174-B3D8-31333D87C926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756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  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22.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ADMIN_OP_COURSE_VIEW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5E452-EB4C-43EE-BED1-F5961D7A3EEA}"/>
              </a:ext>
            </a:extLst>
          </p:cNvPr>
          <p:cNvSpPr txBox="1"/>
          <p:nvPr/>
        </p:nvSpPr>
        <p:spPr>
          <a:xfrm>
            <a:off x="1849673" y="2197428"/>
            <a:ext cx="8811841" cy="38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개설된 과정의 목록 및 정보를 확인할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FA42C4-7237-4EF5-8C05-7E9731CC1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73" y="2763495"/>
            <a:ext cx="9990393" cy="190490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AD662B-DB45-4756-90FE-DB0D0BC52185}"/>
              </a:ext>
            </a:extLst>
          </p:cNvPr>
          <p:cNvGrpSpPr/>
          <p:nvPr/>
        </p:nvGrpSpPr>
        <p:grpSpPr>
          <a:xfrm>
            <a:off x="745992" y="2647872"/>
            <a:ext cx="541102" cy="439287"/>
            <a:chOff x="1944923" y="2554411"/>
            <a:chExt cx="541102" cy="43928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8E8C8FF-5639-4A64-9D4E-068366CAFCFD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E3B9BE-8D2A-40CD-961A-8C6D70AA2954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362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교수자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5E114-3137-4E9F-AC6D-08DFB372EB7D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1.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PRC_ALLOT_INSERT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3CBAB-6198-4FAA-9508-EEF50816C2A5}"/>
              </a:ext>
            </a:extLst>
          </p:cNvPr>
          <p:cNvSpPr txBox="1"/>
          <p:nvPr/>
        </p:nvSpPr>
        <p:spPr>
          <a:xfrm flipH="1">
            <a:off x="1771649" y="2197429"/>
            <a:ext cx="8620125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교수는 배점을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등록할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8F603E-840A-4706-A306-8464394AC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29" y="2743621"/>
            <a:ext cx="8137297" cy="140417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FA694FB-DA24-44A0-B487-B0200C629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68" y="4324694"/>
            <a:ext cx="5538665" cy="98432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F699419-2E6C-455F-BE5D-EB9D7F92ADAC}"/>
              </a:ext>
            </a:extLst>
          </p:cNvPr>
          <p:cNvGrpSpPr/>
          <p:nvPr/>
        </p:nvGrpSpPr>
        <p:grpSpPr>
          <a:xfrm>
            <a:off x="1225867" y="4212819"/>
            <a:ext cx="541102" cy="439287"/>
            <a:chOff x="1944923" y="2554411"/>
            <a:chExt cx="541102" cy="4392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0736BFA-BF1C-4C84-9B9C-DEDD54320883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F599CE-E1E1-4741-956D-F7C4766D0DA3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46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623009F-B0A3-4AAD-9A57-3077BB527846}"/>
              </a:ext>
            </a:extLst>
          </p:cNvPr>
          <p:cNvSpPr txBox="1"/>
          <p:nvPr/>
        </p:nvSpPr>
        <p:spPr>
          <a:xfrm>
            <a:off x="1028700" y="2987988"/>
            <a:ext cx="10610850" cy="1280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3200"/>
              </a:lnSpc>
            </a:pPr>
            <a:r>
              <a:rPr lang="ko-KR" altLang="en-US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성적 관리 시스템 설계 요청이 들어왔다는 가정하에</a:t>
            </a:r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성적 관리 시스템의 </a:t>
            </a:r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DB</a:t>
            </a:r>
            <a:r>
              <a:rPr lang="ko-KR" altLang="en-US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구현한다</a:t>
            </a:r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algn="ctr" fontAlgn="base">
              <a:lnSpc>
                <a:spcPts val="3200"/>
              </a:lnSpc>
            </a:pPr>
            <a:r>
              <a:rPr lang="ko-KR" altLang="en-US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구현해보며 실제로 </a:t>
            </a:r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DB</a:t>
            </a:r>
            <a:r>
              <a:rPr lang="ko-KR" altLang="en-US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설계가 어떻게 이루어지는 지 이해할 수 있고</a:t>
            </a:r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</a:p>
          <a:p>
            <a:pPr algn="ctr" fontAlgn="base">
              <a:lnSpc>
                <a:spcPts val="3200"/>
              </a:lnSpc>
            </a:pPr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SQL</a:t>
            </a:r>
            <a:r>
              <a:rPr lang="ko-KR" altLang="en-US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 대한 이해 또한 높일 수 있다</a:t>
            </a:r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B90937-0A88-4F50-AB63-FA6A2FB0BADF}"/>
              </a:ext>
            </a:extLst>
          </p:cNvPr>
          <p:cNvSpPr txBox="1"/>
          <p:nvPr/>
        </p:nvSpPr>
        <p:spPr>
          <a:xfrm>
            <a:off x="577850" y="571500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프로젝트 배경 및 목표</a:t>
            </a:r>
            <a:endParaRPr lang="ko-KR" altLang="en-US" sz="4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701EE8-7350-47EE-8A46-923F83809622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2623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교수자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25913B-E91F-4E61-A327-161F9DFA7B7A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0.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PRC_LOGIN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5C6391-265A-49E3-A4EC-0CF239761FBF}"/>
              </a:ext>
            </a:extLst>
          </p:cNvPr>
          <p:cNvSpPr txBox="1"/>
          <p:nvPr/>
        </p:nvSpPr>
        <p:spPr>
          <a:xfrm>
            <a:off x="1849673" y="2197428"/>
            <a:ext cx="8811841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자신의 계정에 로그인 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FAD0DF-1158-4484-A356-37538D65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673" y="2647872"/>
            <a:ext cx="88963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88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교수자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25913B-E91F-4E61-A327-161F9DFA7B7A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0.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PRC_LOGIN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5C6391-265A-49E3-A4EC-0CF239761FBF}"/>
              </a:ext>
            </a:extLst>
          </p:cNvPr>
          <p:cNvSpPr txBox="1"/>
          <p:nvPr/>
        </p:nvSpPr>
        <p:spPr>
          <a:xfrm>
            <a:off x="1849673" y="2197428"/>
            <a:ext cx="8811841" cy="38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예외처리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ECEF4A1-3172-493D-954B-9EE9997CC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43" y="2391904"/>
            <a:ext cx="5100371" cy="398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2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교수자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5E114-3137-4E9F-AC6D-08DFB372EB7D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1.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PRC_ALLOT_INSERT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3CBAB-6198-4FAA-9508-EEF50816C2A5}"/>
              </a:ext>
            </a:extLst>
          </p:cNvPr>
          <p:cNvSpPr txBox="1"/>
          <p:nvPr/>
        </p:nvSpPr>
        <p:spPr>
          <a:xfrm flipH="1">
            <a:off x="1771649" y="2197429"/>
            <a:ext cx="8620125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교수는 각 과목에 대한 출석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필기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실기 비율에 대한 배점을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등록할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8F603E-840A-4706-A306-8464394AC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42" y="2964179"/>
            <a:ext cx="6943928" cy="119824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FA694FB-DA24-44A0-B487-B0200C629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42" y="4411980"/>
            <a:ext cx="4790983" cy="85144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0EEE7FB-EF9D-4877-B3CA-B00D121D5CEF}"/>
              </a:ext>
            </a:extLst>
          </p:cNvPr>
          <p:cNvGrpSpPr/>
          <p:nvPr/>
        </p:nvGrpSpPr>
        <p:grpSpPr>
          <a:xfrm>
            <a:off x="1131599" y="4281831"/>
            <a:ext cx="541102" cy="439287"/>
            <a:chOff x="1944923" y="2554411"/>
            <a:chExt cx="541102" cy="43928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7BECA1A-5090-4F50-B80F-805E2D96294E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464932-19B3-49B1-9CCB-BF1F50EC528D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378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8C6495F9-F72B-41FC-97C8-F1715CD4A8AE}"/>
              </a:ext>
            </a:extLst>
          </p:cNvPr>
          <p:cNvSpPr txBox="1"/>
          <p:nvPr/>
        </p:nvSpPr>
        <p:spPr>
          <a:xfrm>
            <a:off x="1849673" y="2197428"/>
            <a:ext cx="8811841" cy="38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교수는 학생의 성적을 입력할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교수자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5E114-3137-4E9F-AC6D-08DFB372EB7D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2.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PRC_SCORE_INSERT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C63F95-AE8C-472F-AC38-991E09B82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4"/>
          <a:stretch/>
        </p:blipFill>
        <p:spPr>
          <a:xfrm>
            <a:off x="1785274" y="2647937"/>
            <a:ext cx="4040492" cy="364894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6915ED0-4D80-4247-8D94-630B3A251400}"/>
              </a:ext>
            </a:extLst>
          </p:cNvPr>
          <p:cNvGrpSpPr/>
          <p:nvPr/>
        </p:nvGrpSpPr>
        <p:grpSpPr>
          <a:xfrm>
            <a:off x="6298569" y="2586381"/>
            <a:ext cx="541102" cy="439287"/>
            <a:chOff x="1944923" y="2554411"/>
            <a:chExt cx="541102" cy="43928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65308A7-F7C9-4051-827A-D785DAA61C56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DA43B0-B18F-4ED5-83F8-8C0E8E95DF61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8FC1EAC-9CC0-477D-9DB8-785E98F06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6" y="2647872"/>
            <a:ext cx="4418656" cy="379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22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8C6495F9-F72B-41FC-97C8-F1715CD4A8AE}"/>
              </a:ext>
            </a:extLst>
          </p:cNvPr>
          <p:cNvSpPr txBox="1"/>
          <p:nvPr/>
        </p:nvSpPr>
        <p:spPr>
          <a:xfrm>
            <a:off x="1849673" y="2197428"/>
            <a:ext cx="8811841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예외처리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교수자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5E114-3137-4E9F-AC6D-08DFB372EB7D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3.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PRC_SCORE_INSERT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9AE1C2-EF5B-4B28-B0B1-17F1DEB96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35" y="2692798"/>
            <a:ext cx="10171791" cy="28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25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교수자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5E114-3137-4E9F-AC6D-08DFB372EB7D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4.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PRC_SCORE_UPDATE 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endParaRPr lang="en-US" altLang="ko-KR" b="1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424EE-8AB2-438F-B36B-74BF91D06309}"/>
              </a:ext>
            </a:extLst>
          </p:cNvPr>
          <p:cNvSpPr txBox="1"/>
          <p:nvPr/>
        </p:nvSpPr>
        <p:spPr>
          <a:xfrm>
            <a:off x="1849673" y="2197428"/>
            <a:ext cx="8811841" cy="38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교수자는 학생의 성적을 수정할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2082CA-285E-45C8-A9EA-99409F7F3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15" y="2647872"/>
            <a:ext cx="6734179" cy="348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9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교수자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5E114-3137-4E9F-AC6D-08DFB372EB7D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5.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PRC_SCORE_DELETE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endParaRPr lang="en-US" altLang="ko-KR" b="1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3CBAB-6198-4FAA-9508-EEF50816C2A5}"/>
              </a:ext>
            </a:extLst>
          </p:cNvPr>
          <p:cNvSpPr txBox="1"/>
          <p:nvPr/>
        </p:nvSpPr>
        <p:spPr>
          <a:xfrm flipH="1">
            <a:off x="1771649" y="2197429"/>
            <a:ext cx="8620125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교수는 학생 의 성적을 삭제할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E09C68-1F84-4A39-9C3D-E022AD045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15" y="2558617"/>
            <a:ext cx="5251723" cy="3796627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34A41AA-E38A-4A00-8534-BF444B691387}"/>
              </a:ext>
            </a:extLst>
          </p:cNvPr>
          <p:cNvGrpSpPr/>
          <p:nvPr/>
        </p:nvGrpSpPr>
        <p:grpSpPr>
          <a:xfrm>
            <a:off x="1162824" y="3209356"/>
            <a:ext cx="541102" cy="439287"/>
            <a:chOff x="1944923" y="2554411"/>
            <a:chExt cx="541102" cy="43928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781D4E-11E7-4F42-A8C7-D5D2BC0EF31E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99C622-168A-41CD-8FA6-4535DCAA5A21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422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8C6495F9-F72B-41FC-97C8-F1715CD4A8AE}"/>
              </a:ext>
            </a:extLst>
          </p:cNvPr>
          <p:cNvSpPr txBox="1"/>
          <p:nvPr/>
        </p:nvSpPr>
        <p:spPr>
          <a:xfrm>
            <a:off x="1849673" y="2197428"/>
            <a:ext cx="8811841" cy="38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교수는 로그인 시 자신이 강의하는 과목들을 볼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교수자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5E114-3137-4E9F-AC6D-08DFB372EB7D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6.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PRC_PROFESSOR_PRINT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9F63740-FADA-452B-8AD1-4AAA7E888821}"/>
              </a:ext>
            </a:extLst>
          </p:cNvPr>
          <p:cNvGrpSpPr/>
          <p:nvPr/>
        </p:nvGrpSpPr>
        <p:grpSpPr>
          <a:xfrm>
            <a:off x="1859198" y="3457575"/>
            <a:ext cx="541102" cy="439287"/>
            <a:chOff x="1944923" y="2554411"/>
            <a:chExt cx="541102" cy="43928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65308A7-F7C9-4051-827A-D785DAA61C56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DA43B0-B18F-4ED5-83F8-8C0E8E95DF61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2397625-9952-426C-BB68-292C3FBDE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2774054"/>
            <a:ext cx="6797743" cy="25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77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8C6495F9-F72B-41FC-97C8-F1715CD4A8AE}"/>
              </a:ext>
            </a:extLst>
          </p:cNvPr>
          <p:cNvSpPr txBox="1"/>
          <p:nvPr/>
        </p:nvSpPr>
        <p:spPr>
          <a:xfrm>
            <a:off x="1849673" y="2197428"/>
            <a:ext cx="8811841" cy="38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교수는 자신이 담당하고 있는 과목을 모두 조회할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교수자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5E114-3137-4E9F-AC6D-08DFB372EB7D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7.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PROF_SUBJECT_ALL_VIEW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7EC7389-EBC9-4E59-92B8-9BDEEF3EF915}"/>
              </a:ext>
            </a:extLst>
          </p:cNvPr>
          <p:cNvGrpSpPr/>
          <p:nvPr/>
        </p:nvGrpSpPr>
        <p:grpSpPr>
          <a:xfrm>
            <a:off x="1222846" y="2664145"/>
            <a:ext cx="541102" cy="439287"/>
            <a:chOff x="1944923" y="2554411"/>
            <a:chExt cx="541102" cy="43928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65308A7-F7C9-4051-827A-D785DAA61C56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DA43B0-B18F-4ED5-83F8-8C0E8E95DF61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17750B6-1B37-41DB-A618-8E121E3C6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3" y="2798621"/>
            <a:ext cx="4971411" cy="25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15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8C6495F9-F72B-41FC-97C8-F1715CD4A8AE}"/>
              </a:ext>
            </a:extLst>
          </p:cNvPr>
          <p:cNvSpPr txBox="1"/>
          <p:nvPr/>
        </p:nvSpPr>
        <p:spPr>
          <a:xfrm>
            <a:off x="1849673" y="2197428"/>
            <a:ext cx="8811841" cy="38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교수는 성적 입력 화면 전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성적 입력이 가능한 담당 과목을 조회할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교수자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5E114-3137-4E9F-AC6D-08DFB372EB7D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8.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PROF_SUBJECT_VIEW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9BE7325-6ABF-4C58-92D2-4465103D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31" y="2670033"/>
            <a:ext cx="7657908" cy="370543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AE7FB9E-E7A4-4F65-A33F-9C6A57F6B28F}"/>
              </a:ext>
            </a:extLst>
          </p:cNvPr>
          <p:cNvGrpSpPr/>
          <p:nvPr/>
        </p:nvGrpSpPr>
        <p:grpSpPr>
          <a:xfrm>
            <a:off x="1222846" y="4155144"/>
            <a:ext cx="541102" cy="439287"/>
            <a:chOff x="1944923" y="2554411"/>
            <a:chExt cx="541102" cy="43928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AD1FD21-AE6B-4230-A535-606868B882E8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7AE6DF-1D71-466F-A6DC-D012F0FAEFBC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65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가정상황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586A1C-DCBE-4461-8216-C192B4947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9" y="4513656"/>
            <a:ext cx="4749986" cy="13088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7E94DE-0BEA-4249-B75B-6E9496291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5000"/>
                    </a14:imgEffect>
                    <a14:imgEffect>
                      <a14:brightnessContrast contras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169" y="705547"/>
            <a:ext cx="7153981" cy="51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6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8C6495F9-F72B-41FC-97C8-F1715CD4A8AE}"/>
              </a:ext>
            </a:extLst>
          </p:cNvPr>
          <p:cNvSpPr txBox="1"/>
          <p:nvPr/>
        </p:nvSpPr>
        <p:spPr>
          <a:xfrm>
            <a:off x="1849673" y="2197428"/>
            <a:ext cx="8811841" cy="38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교수는 성적 입력 시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중도탈락된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학생이 제외된 학생 목록을 조회할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교수자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5E114-3137-4E9F-AC6D-08DFB372EB7D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9.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PROF_SCORE_INSERT_VIEW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48C28E4-6B05-4103-9E48-E2FC68027345}"/>
              </a:ext>
            </a:extLst>
          </p:cNvPr>
          <p:cNvGrpSpPr/>
          <p:nvPr/>
        </p:nvGrpSpPr>
        <p:grpSpPr>
          <a:xfrm>
            <a:off x="1121961" y="2554411"/>
            <a:ext cx="541102" cy="439287"/>
            <a:chOff x="1944923" y="2554411"/>
            <a:chExt cx="541102" cy="43928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65308A7-F7C9-4051-827A-D785DAA61C56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DA43B0-B18F-4ED5-83F8-8C0E8E95DF61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DAE4699-B336-4EAE-A0E8-CB452A6D9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74" y="2670033"/>
            <a:ext cx="9258073" cy="18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7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8C6495F9-F72B-41FC-97C8-F1715CD4A8AE}"/>
              </a:ext>
            </a:extLst>
          </p:cNvPr>
          <p:cNvSpPr txBox="1"/>
          <p:nvPr/>
        </p:nvSpPr>
        <p:spPr>
          <a:xfrm>
            <a:off x="1849673" y="2197428"/>
            <a:ext cx="8811841" cy="38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교수는 자신이 강의한 과목을 수강한 학생들의 성적을 확인할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교수자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5E114-3137-4E9F-AC6D-08DFB372EB7D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10.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PROF_SCORE_VIEW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454971-ABFA-41FD-8FE8-0609BDCD5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23" y="2800572"/>
            <a:ext cx="9716034" cy="156655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9C598C-DEC4-4AE2-B289-BC8378DB0DE0}"/>
              </a:ext>
            </a:extLst>
          </p:cNvPr>
          <p:cNvGrpSpPr/>
          <p:nvPr/>
        </p:nvGrpSpPr>
        <p:grpSpPr>
          <a:xfrm>
            <a:off x="1222332" y="2681411"/>
            <a:ext cx="541102" cy="439287"/>
            <a:chOff x="1944923" y="2554411"/>
            <a:chExt cx="541102" cy="43928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D930465-86C3-4103-BFD2-CDC77F312AF6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48DF49-FDA2-4455-9C40-4A138E89365D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757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1.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STUDENT_SUBJECT_VIEW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학생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5E452-EB4C-43EE-BED1-F5961D7A3EEA}"/>
              </a:ext>
            </a:extLst>
          </p:cNvPr>
          <p:cNvSpPr txBox="1"/>
          <p:nvPr/>
        </p:nvSpPr>
        <p:spPr>
          <a:xfrm>
            <a:off x="1849673" y="2197428"/>
            <a:ext cx="8811841" cy="38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학생은 성적확인 전 단계에서 수강이 끝난 과목의 목록을 확인할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29F858-E3C9-49F2-B0CF-B28C5494C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01" y="5205366"/>
            <a:ext cx="2201683" cy="745361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8DA9367-E0BF-41A3-9647-9344FF539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01" y="2791820"/>
            <a:ext cx="2201683" cy="224980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CDCD52-8163-4A7F-AB2D-D09032E811E9}"/>
              </a:ext>
            </a:extLst>
          </p:cNvPr>
          <p:cNvGrpSpPr/>
          <p:nvPr/>
        </p:nvGrpSpPr>
        <p:grpSpPr>
          <a:xfrm>
            <a:off x="1222332" y="2662581"/>
            <a:ext cx="541102" cy="439287"/>
            <a:chOff x="1944923" y="2554411"/>
            <a:chExt cx="541102" cy="43928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FDE41A1-8F90-4C4E-B727-0C1BE47248E4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A26152-2251-4818-8BEF-F02802BFD8B8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749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2.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STU_SCORE_VIEW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학생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5E452-EB4C-43EE-BED1-F5961D7A3EEA}"/>
              </a:ext>
            </a:extLst>
          </p:cNvPr>
          <p:cNvSpPr txBox="1"/>
          <p:nvPr/>
        </p:nvSpPr>
        <p:spPr>
          <a:xfrm>
            <a:off x="1849673" y="2197428"/>
            <a:ext cx="8811841" cy="38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학생은 자신이 수강 완료한 과목에 대한 성적 조회를 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209124-19C9-4063-895E-7F0810E58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73" y="2719730"/>
            <a:ext cx="9741692" cy="5478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1D5053-6D04-4521-8568-48A599F99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73" y="3590407"/>
            <a:ext cx="9741692" cy="58283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984D45-2B4F-426E-A07A-5226445905C3}"/>
              </a:ext>
            </a:extLst>
          </p:cNvPr>
          <p:cNvGrpSpPr/>
          <p:nvPr/>
        </p:nvGrpSpPr>
        <p:grpSpPr>
          <a:xfrm>
            <a:off x="1131599" y="2604626"/>
            <a:ext cx="541102" cy="439287"/>
            <a:chOff x="1944923" y="2554411"/>
            <a:chExt cx="541102" cy="43928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83B5880-8DE3-4B64-887F-20F92059E2E5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92FAC2-27E9-4CD7-9A14-9648851BCE8F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551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2F3EA9-9582-4F70-8145-93AF0B7AC097}"/>
              </a:ext>
            </a:extLst>
          </p:cNvPr>
          <p:cNvSpPr txBox="1"/>
          <p:nvPr/>
        </p:nvSpPr>
        <p:spPr>
          <a:xfrm>
            <a:off x="577850" y="57150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질의응답</a:t>
            </a:r>
            <a:endParaRPr lang="ko-KR" altLang="en-US" sz="4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89C2E7-9318-406F-B9B8-146DD5BD47AF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05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2F3EA9-9582-4F70-8145-93AF0B7AC097}"/>
              </a:ext>
            </a:extLst>
          </p:cNvPr>
          <p:cNvSpPr txBox="1"/>
          <p:nvPr/>
        </p:nvSpPr>
        <p:spPr>
          <a:xfrm>
            <a:off x="4721264" y="307505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감사합니다</a:t>
            </a:r>
            <a:endParaRPr lang="ko-KR" altLang="en-US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F7C2C1-9A6F-4509-AA3E-CE0CE5A45BE9}"/>
              </a:ext>
            </a:extLst>
          </p:cNvPr>
          <p:cNvCxnSpPr>
            <a:cxnSpLocks/>
          </p:cNvCxnSpPr>
          <p:nvPr/>
        </p:nvCxnSpPr>
        <p:spPr>
          <a:xfrm>
            <a:off x="4629150" y="3782943"/>
            <a:ext cx="2841585" cy="0"/>
          </a:xfrm>
          <a:prstGeom prst="line">
            <a:avLst/>
          </a:prstGeom>
          <a:ln>
            <a:solidFill>
              <a:srgbClr val="E1E9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35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0.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5E452-EB4C-43EE-BED1-F5961D7A3EEA}"/>
              </a:ext>
            </a:extLst>
          </p:cNvPr>
          <p:cNvSpPr txBox="1"/>
          <p:nvPr/>
        </p:nvSpPr>
        <p:spPr>
          <a:xfrm>
            <a:off x="1849673" y="2197428"/>
            <a:ext cx="8811841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자신의 계정에 로그인 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F1299EA-3C4A-455D-BAAE-20D68F6EB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79" y="2919805"/>
            <a:ext cx="5812828" cy="2353837"/>
          </a:xfrm>
          <a:prstGeom prst="rect">
            <a:avLst/>
          </a:prstGeom>
          <a:ln>
            <a:noFill/>
          </a:ln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F3C2B010-158C-42CE-96F7-B350FE8BCF50}"/>
              </a:ext>
            </a:extLst>
          </p:cNvPr>
          <p:cNvGrpSpPr/>
          <p:nvPr/>
        </p:nvGrpSpPr>
        <p:grpSpPr>
          <a:xfrm>
            <a:off x="2659018" y="3239895"/>
            <a:ext cx="541102" cy="439287"/>
            <a:chOff x="1944923" y="2554411"/>
            <a:chExt cx="541102" cy="43928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B2C71F0-E54B-463B-8727-4DC74123EA72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53D33D-1D6D-4A64-86B0-9BC9D02F03D7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20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0.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5E452-EB4C-43EE-BED1-F5961D7A3EEA}"/>
              </a:ext>
            </a:extLst>
          </p:cNvPr>
          <p:cNvSpPr txBox="1"/>
          <p:nvPr/>
        </p:nvSpPr>
        <p:spPr>
          <a:xfrm>
            <a:off x="1849673" y="2197428"/>
            <a:ext cx="8811841" cy="38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예외처리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E7C17B-37E5-4E75-9BB7-29FEC7826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357" y="2696657"/>
            <a:ext cx="7874813" cy="31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1.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PRC_PROFESSOR_INSERT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5E452-EB4C-43EE-BED1-F5961D7A3EEA}"/>
              </a:ext>
            </a:extLst>
          </p:cNvPr>
          <p:cNvSpPr txBox="1"/>
          <p:nvPr/>
        </p:nvSpPr>
        <p:spPr>
          <a:xfrm>
            <a:off x="1849673" y="2197428"/>
            <a:ext cx="8811841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교수 계정을 등록할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893697AC-8DA1-47CA-9333-A8A447770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99" y="2919805"/>
            <a:ext cx="7549250" cy="1674626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79638652-288A-4082-96B6-0A69A3F9F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99" y="4920567"/>
            <a:ext cx="7549250" cy="108592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165DD7F-E646-4786-AE4A-140F1140578A}"/>
              </a:ext>
            </a:extLst>
          </p:cNvPr>
          <p:cNvGrpSpPr/>
          <p:nvPr/>
        </p:nvGrpSpPr>
        <p:grpSpPr>
          <a:xfrm>
            <a:off x="1560072" y="4801722"/>
            <a:ext cx="541102" cy="439287"/>
            <a:chOff x="1944923" y="2554411"/>
            <a:chExt cx="541102" cy="43928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596D0ED-A8A5-417A-AE9E-FCCCEA435733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2C8D29-918E-4D50-AEAE-8FA0580BEC5F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536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2.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PRC_PROFESSOR_UPDATE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5E452-EB4C-43EE-BED1-F5961D7A3EEA}"/>
              </a:ext>
            </a:extLst>
          </p:cNvPr>
          <p:cNvSpPr txBox="1"/>
          <p:nvPr/>
        </p:nvSpPr>
        <p:spPr>
          <a:xfrm>
            <a:off x="1849673" y="2197428"/>
            <a:ext cx="8811841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교수 계정을 수정할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34F6FF-8BD1-45AA-BD51-B50F32AB1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01" r="4566" b="28278"/>
          <a:stretch/>
        </p:blipFill>
        <p:spPr>
          <a:xfrm>
            <a:off x="1849673" y="2896974"/>
            <a:ext cx="9658083" cy="1982132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F2388310-1B48-41A1-8C49-4A4F0BD0C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73" y="4987592"/>
            <a:ext cx="7587272" cy="12989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81FC75-C640-453F-89E9-A6E995DD5CCB}"/>
              </a:ext>
            </a:extLst>
          </p:cNvPr>
          <p:cNvSpPr txBox="1"/>
          <p:nvPr/>
        </p:nvSpPr>
        <p:spPr>
          <a:xfrm>
            <a:off x="1849673" y="2417683"/>
            <a:ext cx="8811841" cy="37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※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 계정 추가 시 해당 교수의 비밀번호는 자동으로 주민번호 뒷자리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자리로 생성된다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31DBF5-7D01-4E0D-962A-E7B9F63F6309}"/>
              </a:ext>
            </a:extLst>
          </p:cNvPr>
          <p:cNvGrpSpPr/>
          <p:nvPr/>
        </p:nvGrpSpPr>
        <p:grpSpPr>
          <a:xfrm>
            <a:off x="1121148" y="4879106"/>
            <a:ext cx="541102" cy="439287"/>
            <a:chOff x="1944923" y="2554411"/>
            <a:chExt cx="541102" cy="43928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9449DBD-72F4-4BB0-9124-C6681E66A777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C774F8-FF3E-4BBA-9815-C49379082217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59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ABF86E-AF49-416E-B268-BDC26D41435B}"/>
              </a:ext>
            </a:extLst>
          </p:cNvPr>
          <p:cNvSpPr txBox="1"/>
          <p:nvPr/>
        </p:nvSpPr>
        <p:spPr>
          <a:xfrm>
            <a:off x="440531" y="1078792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계정 별 로그인 시 기능 설명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90127-5E42-4BE5-836A-897513BF9457}"/>
              </a:ext>
            </a:extLst>
          </p:cNvPr>
          <p:cNvSpPr txBox="1"/>
          <p:nvPr/>
        </p:nvSpPr>
        <p:spPr>
          <a:xfrm>
            <a:off x="1672701" y="1813126"/>
            <a:ext cx="6096000" cy="45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3200"/>
              </a:lnSpc>
            </a:pP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3.</a:t>
            </a:r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PRC_PROFESSOR_DELETE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05278-0203-46AE-BC22-DE7804F3D2D7}"/>
              </a:ext>
            </a:extLst>
          </p:cNvPr>
          <p:cNvSpPr txBox="1"/>
          <p:nvPr/>
        </p:nvSpPr>
        <p:spPr>
          <a:xfrm>
            <a:off x="577850" y="571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Noto Sans KR Bold" panose="020B0800000000000000" pitchFamily="34" charset="-127"/>
              </a:rPr>
              <a:t>관리자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16B56-E0A8-473D-9BC8-449F2E5ADB83}"/>
              </a:ext>
            </a:extLst>
          </p:cNvPr>
          <p:cNvSpPr/>
          <p:nvPr/>
        </p:nvSpPr>
        <p:spPr>
          <a:xfrm>
            <a:off x="474764" y="642794"/>
            <a:ext cx="84830" cy="557459"/>
          </a:xfrm>
          <a:prstGeom prst="rect">
            <a:avLst/>
          </a:prstGeom>
          <a:solidFill>
            <a:srgbClr val="E1E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5E452-EB4C-43EE-BED1-F5961D7A3EEA}"/>
              </a:ext>
            </a:extLst>
          </p:cNvPr>
          <p:cNvSpPr txBox="1"/>
          <p:nvPr/>
        </p:nvSpPr>
        <p:spPr>
          <a:xfrm>
            <a:off x="1849673" y="2197428"/>
            <a:ext cx="8811841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600"/>
              </a:lnSpc>
              <a:defRPr sz="16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관리자는 교수 계정을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삭제할 수 있다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EDA0ED7-78E3-43E0-91F9-588912D85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68" y="2771481"/>
            <a:ext cx="7136786" cy="110554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300B044-A3F7-4C8A-B6EA-9D3183996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37" y="4013958"/>
            <a:ext cx="7815904" cy="1151932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F6FBDC-03D4-4C39-87C1-1870B5D436CB}"/>
              </a:ext>
            </a:extLst>
          </p:cNvPr>
          <p:cNvGrpSpPr/>
          <p:nvPr/>
        </p:nvGrpSpPr>
        <p:grpSpPr>
          <a:xfrm>
            <a:off x="1260446" y="3909915"/>
            <a:ext cx="541102" cy="439287"/>
            <a:chOff x="1944923" y="2554411"/>
            <a:chExt cx="541102" cy="43928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D973F23-B1E9-4164-914B-7C500BB4D876}"/>
                </a:ext>
              </a:extLst>
            </p:cNvPr>
            <p:cNvSpPr/>
            <p:nvPr/>
          </p:nvSpPr>
          <p:spPr>
            <a:xfrm>
              <a:off x="1944923" y="2670033"/>
              <a:ext cx="541102" cy="323665"/>
            </a:xfrm>
            <a:prstGeom prst="rect">
              <a:avLst/>
            </a:prstGeom>
            <a:solidFill>
              <a:srgbClr val="E1E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8E2CF5-6432-48A3-86EF-D0D7DCB5A60B}"/>
                </a:ext>
              </a:extLst>
            </p:cNvPr>
            <p:cNvSpPr txBox="1"/>
            <p:nvPr/>
          </p:nvSpPr>
          <p:spPr>
            <a:xfrm>
              <a:off x="1944923" y="2554411"/>
              <a:ext cx="541102" cy="439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ts val="3200"/>
                </a:lnSpc>
              </a:pPr>
              <a:r>
                <a:rPr lang="ko-KR" altLang="en-US" sz="1400" b="1" dirty="0"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결과</a:t>
              </a:r>
              <a:endParaRPr lang="en-US" altLang="ko-KR" sz="1400" b="1" dirty="0"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45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1099</Words>
  <Application>Microsoft Office PowerPoint</Application>
  <PresentationFormat>Widescreen</PresentationFormat>
  <Paragraphs>235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Noto Sans CJK KR Bold</vt:lpstr>
      <vt:lpstr>Noto Sans CJK KR Regular</vt:lpstr>
      <vt:lpstr>Noto Sans KR Bold</vt:lpstr>
      <vt:lpstr>맑은 고딕</vt:lpstr>
      <vt:lpstr>Arial</vt:lpstr>
      <vt:lpstr>Lato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KSH-PC</dc:creator>
  <cp:lastModifiedBy>hjsim@ecstel.co.kr</cp:lastModifiedBy>
  <cp:revision>100</cp:revision>
  <dcterms:created xsi:type="dcterms:W3CDTF">2021-03-21T15:08:00Z</dcterms:created>
  <dcterms:modified xsi:type="dcterms:W3CDTF">2022-06-27T15:38:50Z</dcterms:modified>
</cp:coreProperties>
</file>