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58" r:id="rId5"/>
    <p:sldId id="269" r:id="rId6"/>
    <p:sldId id="270" r:id="rId7"/>
    <p:sldId id="271" r:id="rId8"/>
    <p:sldId id="264" r:id="rId9"/>
    <p:sldId id="260" r:id="rId10"/>
    <p:sldId id="272" r:id="rId11"/>
    <p:sldId id="262" r:id="rId12"/>
    <p:sldId id="273" r:id="rId13"/>
    <p:sldId id="275" r:id="rId14"/>
    <p:sldId id="263" r:id="rId15"/>
    <p:sldId id="274" r:id="rId16"/>
    <p:sldId id="276" r:id="rId17"/>
    <p:sldId id="281" r:id="rId18"/>
    <p:sldId id="283"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121" autoAdjust="0"/>
  </p:normalViewPr>
  <p:slideViewPr>
    <p:cSldViewPr snapToGrid="0">
      <p:cViewPr>
        <p:scale>
          <a:sx n="75" d="100"/>
          <a:sy n="75" d="100"/>
        </p:scale>
        <p:origin x="974" y="43"/>
      </p:cViewPr>
      <p:guideLst/>
    </p:cSldViewPr>
  </p:slideViewPr>
  <p:notesTextViewPr>
    <p:cViewPr>
      <p:scale>
        <a:sx n="3" d="2"/>
        <a:sy n="3" d="2"/>
      </p:scale>
      <p:origin x="0" y="-181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73F9-8283-41BE-8CB5-64E1498279DB}"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EAC96-95EC-47DE-8CE5-2E924FEA83C3}" type="slidenum">
              <a:rPr lang="en-US" smtClean="0"/>
              <a:t>‹#›</a:t>
            </a:fld>
            <a:endParaRPr lang="en-US"/>
          </a:p>
        </p:txBody>
      </p:sp>
    </p:spTree>
    <p:extLst>
      <p:ext uri="{BB962C8B-B14F-4D97-AF65-F5344CB8AC3E}">
        <p14:creationId xmlns:p14="http://schemas.microsoft.com/office/powerpoint/2010/main" val="35950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Fear and Greed Index: Gauges the overall sentiment of the market and determines if assets are fairly prices. When there is excess fear in the market, this will drive prices down, whereas too much greed will drive prices up.</a:t>
            </a:r>
          </a:p>
        </p:txBody>
      </p:sp>
      <p:sp>
        <p:nvSpPr>
          <p:cNvPr id="4" name="Slide Number Placeholder 3"/>
          <p:cNvSpPr>
            <a:spLocks noGrp="1"/>
          </p:cNvSpPr>
          <p:nvPr>
            <p:ph type="sldNum" sz="quarter" idx="5"/>
          </p:nvPr>
        </p:nvSpPr>
        <p:spPr/>
        <p:txBody>
          <a:bodyPr/>
          <a:lstStyle/>
          <a:p>
            <a:fld id="{C93EAC96-95EC-47DE-8CE5-2E924FEA83C3}" type="slidenum">
              <a:rPr lang="en-US" smtClean="0"/>
              <a:t>3</a:t>
            </a:fld>
            <a:endParaRPr lang="en-US"/>
          </a:p>
        </p:txBody>
      </p:sp>
    </p:spTree>
    <p:extLst>
      <p:ext uri="{BB962C8B-B14F-4D97-AF65-F5344CB8AC3E}">
        <p14:creationId xmlns:p14="http://schemas.microsoft.com/office/powerpoint/2010/main" val="5142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comparing the Mean Absolute Error for each model on the test dataset, we can see that the first DNN performed the best, with a MAE of roughly 11.5. The interpretation of this is that the model is off by $11.50 on average in prediction Bitcoin prices. This is not ideal, but it can get even worse when we consider that this data has been manipulated.</a:t>
            </a:r>
          </a:p>
        </p:txBody>
      </p:sp>
      <p:sp>
        <p:nvSpPr>
          <p:cNvPr id="4" name="Slide Number Placeholder 3"/>
          <p:cNvSpPr>
            <a:spLocks noGrp="1"/>
          </p:cNvSpPr>
          <p:nvPr>
            <p:ph type="sldNum" sz="quarter" idx="5"/>
          </p:nvPr>
        </p:nvSpPr>
        <p:spPr/>
        <p:txBody>
          <a:bodyPr/>
          <a:lstStyle/>
          <a:p>
            <a:fld id="{C93EAC96-95EC-47DE-8CE5-2E924FEA83C3}" type="slidenum">
              <a:rPr lang="en-US" smtClean="0"/>
              <a:t>12</a:t>
            </a:fld>
            <a:endParaRPr lang="en-US"/>
          </a:p>
        </p:txBody>
      </p:sp>
    </p:spTree>
    <p:extLst>
      <p:ext uri="{BB962C8B-B14F-4D97-AF65-F5344CB8AC3E}">
        <p14:creationId xmlns:p14="http://schemas.microsoft.com/office/powerpoint/2010/main" val="1759074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the models performance to the un-adjusted targets shows that when faced with real life data, our models Mean absolute error has increased. The DNN models are now both around $25. But, we are less interested in this, and more interested if we can make money using this model</a:t>
            </a:r>
          </a:p>
        </p:txBody>
      </p:sp>
      <p:sp>
        <p:nvSpPr>
          <p:cNvPr id="4" name="Slide Number Placeholder 3"/>
          <p:cNvSpPr>
            <a:spLocks noGrp="1"/>
          </p:cNvSpPr>
          <p:nvPr>
            <p:ph type="sldNum" sz="quarter" idx="5"/>
          </p:nvPr>
        </p:nvSpPr>
        <p:spPr/>
        <p:txBody>
          <a:bodyPr/>
          <a:lstStyle/>
          <a:p>
            <a:fld id="{C93EAC96-95EC-47DE-8CE5-2E924FEA83C3}" type="slidenum">
              <a:rPr lang="en-US" smtClean="0"/>
              <a:t>13</a:t>
            </a:fld>
            <a:endParaRPr lang="en-US"/>
          </a:p>
        </p:txBody>
      </p:sp>
    </p:spTree>
    <p:extLst>
      <p:ext uri="{BB962C8B-B14F-4D97-AF65-F5344CB8AC3E}">
        <p14:creationId xmlns:p14="http://schemas.microsoft.com/office/powerpoint/2010/main" val="116240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created a function that takes in predictions from the models and unseen test data, and calculates the predicted percent change in a $ amount. Then, blah. Now, lets see how each of the model performs in real dollar amounts.</a:t>
            </a:r>
          </a:p>
        </p:txBody>
      </p:sp>
      <p:sp>
        <p:nvSpPr>
          <p:cNvPr id="4" name="Slide Number Placeholder 3"/>
          <p:cNvSpPr>
            <a:spLocks noGrp="1"/>
          </p:cNvSpPr>
          <p:nvPr>
            <p:ph type="sldNum" sz="quarter" idx="5"/>
          </p:nvPr>
        </p:nvSpPr>
        <p:spPr/>
        <p:txBody>
          <a:bodyPr/>
          <a:lstStyle/>
          <a:p>
            <a:fld id="{C93EAC96-95EC-47DE-8CE5-2E924FEA83C3}" type="slidenum">
              <a:rPr lang="en-US" smtClean="0"/>
              <a:t>14</a:t>
            </a:fld>
            <a:endParaRPr lang="en-US"/>
          </a:p>
        </p:txBody>
      </p:sp>
    </p:spTree>
    <p:extLst>
      <p:ext uri="{BB962C8B-B14F-4D97-AF65-F5344CB8AC3E}">
        <p14:creationId xmlns:p14="http://schemas.microsoft.com/office/powerpoint/2010/main" val="4090322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graph displays the Net gain from executing trades using my trading logic, the total amount invested, and also the percentage gain. As you can see, the highest performing model would require nearly $2.9 million invested to just make $48,300. This is a percent gain of 1.67%, the other models perform worse. Additionally, this would not factor in any trading costs associated. So, in case any of you were interested in using my model to try to make money, I’ll offer you some alternatives.</a:t>
            </a:r>
          </a:p>
        </p:txBody>
      </p:sp>
      <p:sp>
        <p:nvSpPr>
          <p:cNvPr id="4" name="Slide Number Placeholder 3"/>
          <p:cNvSpPr>
            <a:spLocks noGrp="1"/>
          </p:cNvSpPr>
          <p:nvPr>
            <p:ph type="sldNum" sz="quarter" idx="5"/>
          </p:nvPr>
        </p:nvSpPr>
        <p:spPr/>
        <p:txBody>
          <a:bodyPr/>
          <a:lstStyle/>
          <a:p>
            <a:fld id="{C93EAC96-95EC-47DE-8CE5-2E924FEA83C3}" type="slidenum">
              <a:rPr lang="en-US" smtClean="0"/>
              <a:t>15</a:t>
            </a:fld>
            <a:endParaRPr lang="en-US"/>
          </a:p>
        </p:txBody>
      </p:sp>
    </p:spTree>
    <p:extLst>
      <p:ext uri="{BB962C8B-B14F-4D97-AF65-F5344CB8AC3E}">
        <p14:creationId xmlns:p14="http://schemas.microsoft.com/office/powerpoint/2010/main" val="206648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S&amp;P 500 returns 9.26% on average</a:t>
            </a:r>
          </a:p>
        </p:txBody>
      </p:sp>
      <p:sp>
        <p:nvSpPr>
          <p:cNvPr id="4" name="Slide Number Placeholder 3"/>
          <p:cNvSpPr>
            <a:spLocks noGrp="1"/>
          </p:cNvSpPr>
          <p:nvPr>
            <p:ph type="sldNum" sz="quarter" idx="5"/>
          </p:nvPr>
        </p:nvSpPr>
        <p:spPr/>
        <p:txBody>
          <a:bodyPr/>
          <a:lstStyle/>
          <a:p>
            <a:fld id="{C93EAC96-95EC-47DE-8CE5-2E924FEA83C3}" type="slidenum">
              <a:rPr lang="en-US" smtClean="0"/>
              <a:t>16</a:t>
            </a:fld>
            <a:endParaRPr lang="en-US"/>
          </a:p>
        </p:txBody>
      </p:sp>
    </p:spTree>
    <p:extLst>
      <p:ext uri="{BB962C8B-B14F-4D97-AF65-F5344CB8AC3E}">
        <p14:creationId xmlns:p14="http://schemas.microsoft.com/office/powerpoint/2010/main" val="693666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2-year bond returns 4.64% currently</a:t>
            </a:r>
          </a:p>
        </p:txBody>
      </p:sp>
      <p:sp>
        <p:nvSpPr>
          <p:cNvPr id="4" name="Slide Number Placeholder 3"/>
          <p:cNvSpPr>
            <a:spLocks noGrp="1"/>
          </p:cNvSpPr>
          <p:nvPr>
            <p:ph type="sldNum" sz="quarter" idx="5"/>
          </p:nvPr>
        </p:nvSpPr>
        <p:spPr/>
        <p:txBody>
          <a:bodyPr/>
          <a:lstStyle/>
          <a:p>
            <a:fld id="{C93EAC96-95EC-47DE-8CE5-2E924FEA83C3}" type="slidenum">
              <a:rPr lang="en-US" smtClean="0"/>
              <a:t>17</a:t>
            </a:fld>
            <a:endParaRPr lang="en-US"/>
          </a:p>
        </p:txBody>
      </p:sp>
    </p:spTree>
    <p:extLst>
      <p:ext uri="{BB962C8B-B14F-4D97-AF65-F5344CB8AC3E}">
        <p14:creationId xmlns:p14="http://schemas.microsoft.com/office/powerpoint/2010/main" val="372413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you could open an AMEX savings account and earn 4.35% APY. If for some reason you’re still interested in using my models, I suggest you to take a course on investing.</a:t>
            </a:r>
          </a:p>
        </p:txBody>
      </p:sp>
      <p:sp>
        <p:nvSpPr>
          <p:cNvPr id="4" name="Slide Number Placeholder 3"/>
          <p:cNvSpPr>
            <a:spLocks noGrp="1"/>
          </p:cNvSpPr>
          <p:nvPr>
            <p:ph type="sldNum" sz="quarter" idx="5"/>
          </p:nvPr>
        </p:nvSpPr>
        <p:spPr/>
        <p:txBody>
          <a:bodyPr/>
          <a:lstStyle/>
          <a:p>
            <a:fld id="{C93EAC96-95EC-47DE-8CE5-2E924FEA83C3}" type="slidenum">
              <a:rPr lang="en-US" smtClean="0"/>
              <a:t>18</a:t>
            </a:fld>
            <a:endParaRPr lang="en-US"/>
          </a:p>
        </p:txBody>
      </p:sp>
    </p:spTree>
    <p:extLst>
      <p:ext uri="{BB962C8B-B14F-4D97-AF65-F5344CB8AC3E}">
        <p14:creationId xmlns:p14="http://schemas.microsoft.com/office/powerpoint/2010/main" val="905713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did my models perform so poorly? I believe the main issue was setting my target variable too ambitiously. Predicting 1 minute changes in Bitcoin price is incredibly difficult, especially given the noisy nature of cryptocurrencies. Cryptocurrencies are highly volatile, and working with that small of a time frame when swings can be greater than $2000 in a minute is pretty difficult. The next reason could be the complexity of the model required to truly capture these trends in the data. This brings us to computational limits, which I was already experiencing giving the models I made. Additionally, there could be some more external datasets that would’ve improved my model score. Lastly, </a:t>
            </a:r>
            <a:r>
              <a:rPr lang="en-US" b="0" i="0" dirty="0">
                <a:solidFill>
                  <a:srgbClr val="ECECEC"/>
                </a:solidFill>
                <a:effectLst/>
                <a:latin typeface="Söhne"/>
              </a:rPr>
              <a:t>Bitcoin market manipulation occurs fairly </a:t>
            </a:r>
            <a:r>
              <a:rPr lang="en-US" b="0" i="0" dirty="0" err="1">
                <a:solidFill>
                  <a:srgbClr val="ECECEC"/>
                </a:solidFill>
                <a:effectLst/>
                <a:latin typeface="Söhne"/>
              </a:rPr>
              <a:t>frequenctly</a:t>
            </a:r>
            <a:r>
              <a:rPr lang="en-US" b="0" i="0" dirty="0">
                <a:solidFill>
                  <a:srgbClr val="ECECEC"/>
                </a:solidFill>
                <a:effectLst/>
                <a:latin typeface="Söhne"/>
              </a:rPr>
              <a:t>, and refers to the coordinated efforts to artificially influence the price of Bitcoin through tactics such as spoofing, wash trading, or pump and dump schemes, exploiting the market's relatively low liquidity and lack of regulation. All in all, I had a good time creating these models, but I’m going to go ahead and say I won’t be using them to get rich anytime soon.</a:t>
            </a:r>
            <a:endParaRPr lang="en-US" dirty="0"/>
          </a:p>
        </p:txBody>
      </p:sp>
      <p:sp>
        <p:nvSpPr>
          <p:cNvPr id="4" name="Slide Number Placeholder 3"/>
          <p:cNvSpPr>
            <a:spLocks noGrp="1"/>
          </p:cNvSpPr>
          <p:nvPr>
            <p:ph type="sldNum" sz="quarter" idx="5"/>
          </p:nvPr>
        </p:nvSpPr>
        <p:spPr/>
        <p:txBody>
          <a:bodyPr/>
          <a:lstStyle/>
          <a:p>
            <a:fld id="{C93EAC96-95EC-47DE-8CE5-2E924FEA83C3}" type="slidenum">
              <a:rPr lang="en-US" smtClean="0"/>
              <a:t>19</a:t>
            </a:fld>
            <a:endParaRPr lang="en-US"/>
          </a:p>
        </p:txBody>
      </p:sp>
    </p:spTree>
    <p:extLst>
      <p:ext uri="{BB962C8B-B14F-4D97-AF65-F5344CB8AC3E}">
        <p14:creationId xmlns:p14="http://schemas.microsoft.com/office/powerpoint/2010/main" val="131609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Filtered to just Bitcoin for computational reasons. It is the most popular crypto and had the most data. </a:t>
            </a:r>
          </a:p>
          <a:p>
            <a:r>
              <a:rPr lang="en-US" dirty="0"/>
              <a:t>Redefined the target variable to be the opening price minus the closing price by minute. More ambitious and more well defined than the provided target variable.</a:t>
            </a:r>
          </a:p>
          <a:p>
            <a:r>
              <a:rPr lang="en-US" dirty="0"/>
              <a:t>Handled some missing data by imputing numbers that made sense for each context. For example, there were some missing values for VWAP (</a:t>
            </a:r>
            <a:r>
              <a:rPr lang="en-US" b="0" i="0" dirty="0">
                <a:solidFill>
                  <a:srgbClr val="3C4043"/>
                </a:solidFill>
                <a:effectLst/>
                <a:latin typeface="Inter"/>
              </a:rPr>
              <a:t>The volume weighted average price for the minute) that I replaced with 0s because there were no trades in that time period. </a:t>
            </a:r>
            <a:endParaRPr lang="en-US" dirty="0"/>
          </a:p>
          <a:p>
            <a:r>
              <a:rPr lang="en-US" dirty="0"/>
              <a:t>Settled on a train test validation split of 70, 20, and 10</a:t>
            </a:r>
          </a:p>
        </p:txBody>
      </p:sp>
      <p:sp>
        <p:nvSpPr>
          <p:cNvPr id="4" name="Slide Number Placeholder 3"/>
          <p:cNvSpPr>
            <a:spLocks noGrp="1"/>
          </p:cNvSpPr>
          <p:nvPr>
            <p:ph type="sldNum" sz="quarter" idx="5"/>
          </p:nvPr>
        </p:nvSpPr>
        <p:spPr/>
        <p:txBody>
          <a:bodyPr/>
          <a:lstStyle/>
          <a:p>
            <a:fld id="{C93EAC96-95EC-47DE-8CE5-2E924FEA83C3}" type="slidenum">
              <a:rPr lang="en-US" smtClean="0"/>
              <a:t>4</a:t>
            </a:fld>
            <a:endParaRPr lang="en-US"/>
          </a:p>
        </p:txBody>
      </p:sp>
    </p:spTree>
    <p:extLst>
      <p:ext uri="{BB962C8B-B14F-4D97-AF65-F5344CB8AC3E}">
        <p14:creationId xmlns:p14="http://schemas.microsoft.com/office/powerpoint/2010/main" val="316815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looking at the distribution of the target variable, we can see that it is centered just above 0. Therefore, the average difference in open minus close price per minute is close to nothing. However, there are some massive outliers in the target. The range goes from a loss of -$1800 to a gain of $2600. Simply put, there is no way that we can create a model that would accurately be able to predict those changes for one minute in the market, so I decided to handle the outliers in two different ways.</a:t>
            </a:r>
          </a:p>
        </p:txBody>
      </p:sp>
      <p:sp>
        <p:nvSpPr>
          <p:cNvPr id="4" name="Slide Number Placeholder 3"/>
          <p:cNvSpPr>
            <a:spLocks noGrp="1"/>
          </p:cNvSpPr>
          <p:nvPr>
            <p:ph type="sldNum" sz="quarter" idx="5"/>
          </p:nvPr>
        </p:nvSpPr>
        <p:spPr/>
        <p:txBody>
          <a:bodyPr/>
          <a:lstStyle/>
          <a:p>
            <a:fld id="{C93EAC96-95EC-47DE-8CE5-2E924FEA83C3}" type="slidenum">
              <a:rPr lang="en-US" smtClean="0"/>
              <a:t>5</a:t>
            </a:fld>
            <a:endParaRPr lang="en-US"/>
          </a:p>
        </p:txBody>
      </p:sp>
    </p:spTree>
    <p:extLst>
      <p:ext uri="{BB962C8B-B14F-4D97-AF65-F5344CB8AC3E}">
        <p14:creationId xmlns:p14="http://schemas.microsoft.com/office/powerpoint/2010/main" val="62938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solution was to just drop the outliers from the dataset. This results in a much better looking distribution. </a:t>
            </a:r>
          </a:p>
        </p:txBody>
      </p:sp>
      <p:sp>
        <p:nvSpPr>
          <p:cNvPr id="4" name="Slide Number Placeholder 3"/>
          <p:cNvSpPr>
            <a:spLocks noGrp="1"/>
          </p:cNvSpPr>
          <p:nvPr>
            <p:ph type="sldNum" sz="quarter" idx="5"/>
          </p:nvPr>
        </p:nvSpPr>
        <p:spPr/>
        <p:txBody>
          <a:bodyPr/>
          <a:lstStyle/>
          <a:p>
            <a:fld id="{C93EAC96-95EC-47DE-8CE5-2E924FEA83C3}" type="slidenum">
              <a:rPr lang="en-US" smtClean="0"/>
              <a:t>6</a:t>
            </a:fld>
            <a:endParaRPr lang="en-US"/>
          </a:p>
        </p:txBody>
      </p:sp>
    </p:spTree>
    <p:extLst>
      <p:ext uri="{BB962C8B-B14F-4D97-AF65-F5344CB8AC3E}">
        <p14:creationId xmlns:p14="http://schemas.microsoft.com/office/powerpoint/2010/main" val="408703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option is to manipulate the outliers by changing the top and bottom 5% values to be equal to the 95</a:t>
            </a:r>
            <a:r>
              <a:rPr lang="en-US" baseline="30000" dirty="0"/>
              <a:t>th</a:t>
            </a:r>
            <a:r>
              <a:rPr lang="en-US" dirty="0"/>
              <a:t> percentile and 5</a:t>
            </a:r>
            <a:r>
              <a:rPr lang="en-US" baseline="30000" dirty="0"/>
              <a:t>th</a:t>
            </a:r>
            <a:r>
              <a:rPr lang="en-US" dirty="0"/>
              <a:t> percentile, respectively. This provides an interesting looking distribution, but it will be interesting to see how the results turn out by continuing to let those extreme values influence our dataset. I implemented both of these methods into 2 different models, so we’ll look at their effects in a few. </a:t>
            </a:r>
          </a:p>
        </p:txBody>
      </p:sp>
      <p:sp>
        <p:nvSpPr>
          <p:cNvPr id="4" name="Slide Number Placeholder 3"/>
          <p:cNvSpPr>
            <a:spLocks noGrp="1"/>
          </p:cNvSpPr>
          <p:nvPr>
            <p:ph type="sldNum" sz="quarter" idx="5"/>
          </p:nvPr>
        </p:nvSpPr>
        <p:spPr/>
        <p:txBody>
          <a:bodyPr/>
          <a:lstStyle/>
          <a:p>
            <a:fld id="{C93EAC96-95EC-47DE-8CE5-2E924FEA83C3}" type="slidenum">
              <a:rPr lang="en-US" smtClean="0"/>
              <a:t>7</a:t>
            </a:fld>
            <a:endParaRPr lang="en-US"/>
          </a:p>
        </p:txBody>
      </p:sp>
    </p:spTree>
    <p:extLst>
      <p:ext uri="{BB962C8B-B14F-4D97-AF65-F5344CB8AC3E}">
        <p14:creationId xmlns:p14="http://schemas.microsoft.com/office/powerpoint/2010/main" val="264266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into feature engineering, I initially wanted to build a DNN, which meant I should factor in some time series data. For starters, I created a new variable called Historical asset returns, which calcs the % changes in asset prices over different time intervals. These time intervals are for 1,2,3,5,10,15,20,30,40,50, and 60 minutes. Next, I created a new variables called Moving average, which calcs the moving average of the % change over different window sizes. These window sizes are 5,10,15,20,30,40,50 and 60 minute windows. Now that these features are created, lets build the models.</a:t>
            </a:r>
          </a:p>
        </p:txBody>
      </p:sp>
      <p:sp>
        <p:nvSpPr>
          <p:cNvPr id="4" name="Slide Number Placeholder 3"/>
          <p:cNvSpPr>
            <a:spLocks noGrp="1"/>
          </p:cNvSpPr>
          <p:nvPr>
            <p:ph type="sldNum" sz="quarter" idx="5"/>
          </p:nvPr>
        </p:nvSpPr>
        <p:spPr/>
        <p:txBody>
          <a:bodyPr/>
          <a:lstStyle/>
          <a:p>
            <a:fld id="{C93EAC96-95EC-47DE-8CE5-2E924FEA83C3}" type="slidenum">
              <a:rPr lang="en-US" smtClean="0"/>
              <a:t>8</a:t>
            </a:fld>
            <a:endParaRPr lang="en-US"/>
          </a:p>
        </p:txBody>
      </p:sp>
    </p:spTree>
    <p:extLst>
      <p:ext uri="{BB962C8B-B14F-4D97-AF65-F5344CB8AC3E}">
        <p14:creationId xmlns:p14="http://schemas.microsoft.com/office/powerpoint/2010/main" val="98197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model I built was a fully connected DNN w/ the outliers removed. You can see the architecture in the code above. In the end, this model had 584000 </a:t>
            </a:r>
            <a:r>
              <a:rPr lang="en-US" dirty="0" err="1"/>
              <a:t>traininable</a:t>
            </a:r>
            <a:r>
              <a:rPr lang="en-US" dirty="0"/>
              <a:t> parameters.</a:t>
            </a:r>
          </a:p>
        </p:txBody>
      </p:sp>
      <p:sp>
        <p:nvSpPr>
          <p:cNvPr id="4" name="Slide Number Placeholder 3"/>
          <p:cNvSpPr>
            <a:spLocks noGrp="1"/>
          </p:cNvSpPr>
          <p:nvPr>
            <p:ph type="sldNum" sz="quarter" idx="5"/>
          </p:nvPr>
        </p:nvSpPr>
        <p:spPr/>
        <p:txBody>
          <a:bodyPr/>
          <a:lstStyle/>
          <a:p>
            <a:fld id="{C93EAC96-95EC-47DE-8CE5-2E924FEA83C3}" type="slidenum">
              <a:rPr lang="en-US" smtClean="0"/>
              <a:t>9</a:t>
            </a:fld>
            <a:endParaRPr lang="en-US"/>
          </a:p>
        </p:txBody>
      </p:sp>
    </p:spTree>
    <p:extLst>
      <p:ext uri="{BB962C8B-B14F-4D97-AF65-F5344CB8AC3E}">
        <p14:creationId xmlns:p14="http://schemas.microsoft.com/office/powerpoint/2010/main" val="340104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model I built Is the exact same model as before, but with the outliers scaled down to their max percentiles instead. In total, both of these models took around 30 minutes to run.</a:t>
            </a:r>
          </a:p>
        </p:txBody>
      </p:sp>
      <p:sp>
        <p:nvSpPr>
          <p:cNvPr id="4" name="Slide Number Placeholder 3"/>
          <p:cNvSpPr>
            <a:spLocks noGrp="1"/>
          </p:cNvSpPr>
          <p:nvPr>
            <p:ph type="sldNum" sz="quarter" idx="5"/>
          </p:nvPr>
        </p:nvSpPr>
        <p:spPr/>
        <p:txBody>
          <a:bodyPr/>
          <a:lstStyle/>
          <a:p>
            <a:fld id="{C93EAC96-95EC-47DE-8CE5-2E924FEA83C3}" type="slidenum">
              <a:rPr lang="en-US" smtClean="0"/>
              <a:t>10</a:t>
            </a:fld>
            <a:endParaRPr lang="en-US"/>
          </a:p>
        </p:txBody>
      </p:sp>
    </p:spTree>
    <p:extLst>
      <p:ext uri="{BB962C8B-B14F-4D97-AF65-F5344CB8AC3E}">
        <p14:creationId xmlns:p14="http://schemas.microsoft.com/office/powerpoint/2010/main" val="175073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last model, I wanted to build a LSTM. However, the models I was building was taking at least 4 times the amount of time as the DNN, but with the same results. I scrapped this model and decided to build a </a:t>
            </a:r>
            <a:r>
              <a:rPr lang="en-US" dirty="0" err="1"/>
              <a:t>XGBoost</a:t>
            </a:r>
            <a:r>
              <a:rPr lang="en-US" dirty="0"/>
              <a:t> model instead. An </a:t>
            </a:r>
            <a:r>
              <a:rPr lang="en-US" dirty="0" err="1"/>
              <a:t>XGBoost</a:t>
            </a:r>
            <a:r>
              <a:rPr lang="en-US" dirty="0"/>
              <a:t> Model: A version of gradient-boosting decision trees, which is very popular due to its tendency to yield highly accurate results. For the parameters…</a:t>
            </a:r>
          </a:p>
          <a:p>
            <a:r>
              <a:rPr lang="en-US" dirty="0"/>
              <a:t>Now lets look at how these models performed</a:t>
            </a:r>
          </a:p>
        </p:txBody>
      </p:sp>
      <p:sp>
        <p:nvSpPr>
          <p:cNvPr id="4" name="Slide Number Placeholder 3"/>
          <p:cNvSpPr>
            <a:spLocks noGrp="1"/>
          </p:cNvSpPr>
          <p:nvPr>
            <p:ph type="sldNum" sz="quarter" idx="5"/>
          </p:nvPr>
        </p:nvSpPr>
        <p:spPr/>
        <p:txBody>
          <a:bodyPr/>
          <a:lstStyle/>
          <a:p>
            <a:fld id="{C93EAC96-95EC-47DE-8CE5-2E924FEA83C3}" type="slidenum">
              <a:rPr lang="en-US" smtClean="0"/>
              <a:t>11</a:t>
            </a:fld>
            <a:endParaRPr lang="en-US"/>
          </a:p>
        </p:txBody>
      </p:sp>
    </p:spTree>
    <p:extLst>
      <p:ext uri="{BB962C8B-B14F-4D97-AF65-F5344CB8AC3E}">
        <p14:creationId xmlns:p14="http://schemas.microsoft.com/office/powerpoint/2010/main" val="44223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BA1C-3C91-E066-00CF-6D1035C8E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9C35D-0780-1BEC-DCD6-4921782F7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CA6F7B-7950-AB68-480B-4B881C3CD950}"/>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5" name="Footer Placeholder 4">
            <a:extLst>
              <a:ext uri="{FF2B5EF4-FFF2-40B4-BE49-F238E27FC236}">
                <a16:creationId xmlns:a16="http://schemas.microsoft.com/office/drawing/2014/main" id="{CAD7323F-5339-B76B-439D-5BA6C602A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5717D-F26C-2F74-9209-FD8AC6A72DEB}"/>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358616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E923-8D03-AB4E-378E-8490BBFBCA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A36A8C-5A14-AEB4-C171-75DEF2AC7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7DD5C-5D83-210E-E584-F4E799FA89A1}"/>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5" name="Footer Placeholder 4">
            <a:extLst>
              <a:ext uri="{FF2B5EF4-FFF2-40B4-BE49-F238E27FC236}">
                <a16:creationId xmlns:a16="http://schemas.microsoft.com/office/drawing/2014/main" id="{B5CBB74A-A68C-A09C-1DBD-12D6C8308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B168D-DAA5-822C-27EE-D6614DF01143}"/>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421241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CE41C-1071-3849-DA0B-E47F7CBF0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137859-8071-5B1D-41A0-095BDC119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028FF-30EF-13DC-D18F-87820C15C436}"/>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5" name="Footer Placeholder 4">
            <a:extLst>
              <a:ext uri="{FF2B5EF4-FFF2-40B4-BE49-F238E27FC236}">
                <a16:creationId xmlns:a16="http://schemas.microsoft.com/office/drawing/2014/main" id="{C1F34978-7483-88C1-D407-B7B6780DD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FDB98-2781-BD80-DBD1-190143E35B85}"/>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210331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BD5B-6939-9942-52B1-DABC6656D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C812B-5B7D-0BCC-98ED-B752A4F88D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E64DB-5775-A4D5-72C3-8606E2A04DDE}"/>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5" name="Footer Placeholder 4">
            <a:extLst>
              <a:ext uri="{FF2B5EF4-FFF2-40B4-BE49-F238E27FC236}">
                <a16:creationId xmlns:a16="http://schemas.microsoft.com/office/drawing/2014/main" id="{E5A23D30-2F82-6368-6F05-FE8FEA133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3B12A-8871-3732-48E8-6C0FC76D4091}"/>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77857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A41C-7084-3128-61A3-13DE6E7AFF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953365-7919-FF52-2D88-CABFA19A4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83199A-BC57-1E42-9410-2A3A3AE44AD6}"/>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5" name="Footer Placeholder 4">
            <a:extLst>
              <a:ext uri="{FF2B5EF4-FFF2-40B4-BE49-F238E27FC236}">
                <a16:creationId xmlns:a16="http://schemas.microsoft.com/office/drawing/2014/main" id="{862EC9E7-3F15-B95F-3BAC-FF1DBF63A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58A23-C669-65AF-056D-1CC1D4588CA1}"/>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254428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1A45-DFE1-EE47-6C4F-7DFEEBC92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B9629-6576-BEBB-38C8-1140FCB6B1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495D80-BE76-6907-0AFA-B7A682EF6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26D962-1571-2E69-C20F-D0BC409B0189}"/>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6" name="Footer Placeholder 5">
            <a:extLst>
              <a:ext uri="{FF2B5EF4-FFF2-40B4-BE49-F238E27FC236}">
                <a16:creationId xmlns:a16="http://schemas.microsoft.com/office/drawing/2014/main" id="{14E259A7-6E1B-E26B-047A-21ED54449D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3F3B1-D4F1-40E6-3FB4-9DBA4308568D}"/>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31872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8D1B-4F7D-C63F-7B31-A92709BE9A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6A370-5673-4D78-49FA-2D7C40ABE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77ADC-AE6C-8FD7-9159-60745AD5A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E3A1C8-30D3-126D-18E0-245086E86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B7DD-7042-B24E-030B-52C22A3227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064796-5CB4-8F63-493C-653DF09CD065}"/>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8" name="Footer Placeholder 7">
            <a:extLst>
              <a:ext uri="{FF2B5EF4-FFF2-40B4-BE49-F238E27FC236}">
                <a16:creationId xmlns:a16="http://schemas.microsoft.com/office/drawing/2014/main" id="{DB24F97C-C8D1-BC27-499A-24FBB306C6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E2159D-890F-A61E-C61F-D59299DAD11D}"/>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213981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7EA6-9E08-84BD-2805-B65F1601BD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983EC8-7F44-4236-6862-C37A00112F4E}"/>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4" name="Footer Placeholder 3">
            <a:extLst>
              <a:ext uri="{FF2B5EF4-FFF2-40B4-BE49-F238E27FC236}">
                <a16:creationId xmlns:a16="http://schemas.microsoft.com/office/drawing/2014/main" id="{FA3755EB-CE18-20B7-B937-A00A237500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89D373-770D-CB0E-7646-4CAF0AB7FA7D}"/>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109643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02E567-C422-5F51-9D52-67263B76D984}"/>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3" name="Footer Placeholder 2">
            <a:extLst>
              <a:ext uri="{FF2B5EF4-FFF2-40B4-BE49-F238E27FC236}">
                <a16:creationId xmlns:a16="http://schemas.microsoft.com/office/drawing/2014/main" id="{EDBEE485-96A1-57D0-AB26-61D4289A36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D25C15-F282-0CAB-8742-055E7E4F9B93}"/>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335459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6AA3-F55F-3344-CD10-F19B7FC47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2F6A65-CC80-F5A2-E5BD-6F72602BB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339AB1-3F13-3871-B29F-5277F8A18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68CA5-2830-815C-9B85-3C4DDAD07CD7}"/>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6" name="Footer Placeholder 5">
            <a:extLst>
              <a:ext uri="{FF2B5EF4-FFF2-40B4-BE49-F238E27FC236}">
                <a16:creationId xmlns:a16="http://schemas.microsoft.com/office/drawing/2014/main" id="{03F2C8FD-9AC0-88AF-F35B-6C56F1A7B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FDA7B-8A8F-5489-A57E-10528FB92F2E}"/>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308852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B4-5E7E-4815-0BC4-36A8F1D3B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D9D40A-A735-74F8-B41E-0C7B2681F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68DFDD-35AF-359E-DE46-E7AF4FCD7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30881-D027-804F-99FB-C484B9A9D8DF}"/>
              </a:ext>
            </a:extLst>
          </p:cNvPr>
          <p:cNvSpPr>
            <a:spLocks noGrp="1"/>
          </p:cNvSpPr>
          <p:nvPr>
            <p:ph type="dt" sz="half" idx="10"/>
          </p:nvPr>
        </p:nvSpPr>
        <p:spPr/>
        <p:txBody>
          <a:bodyPr/>
          <a:lstStyle/>
          <a:p>
            <a:fld id="{03F5356E-0F90-44BB-8006-41E625700FAF}" type="datetimeFigureOut">
              <a:rPr lang="en-US" smtClean="0"/>
              <a:t>2/19/2024</a:t>
            </a:fld>
            <a:endParaRPr lang="en-US"/>
          </a:p>
        </p:txBody>
      </p:sp>
      <p:sp>
        <p:nvSpPr>
          <p:cNvPr id="6" name="Footer Placeholder 5">
            <a:extLst>
              <a:ext uri="{FF2B5EF4-FFF2-40B4-BE49-F238E27FC236}">
                <a16:creationId xmlns:a16="http://schemas.microsoft.com/office/drawing/2014/main" id="{F960500A-2205-6191-377B-716DB8C04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9DFC6-4E42-21C8-F6D0-24749371B3D7}"/>
              </a:ext>
            </a:extLst>
          </p:cNvPr>
          <p:cNvSpPr>
            <a:spLocks noGrp="1"/>
          </p:cNvSpPr>
          <p:nvPr>
            <p:ph type="sldNum" sz="quarter" idx="12"/>
          </p:nvPr>
        </p:nvSpPr>
        <p:spPr/>
        <p:txBody>
          <a:bodyPr/>
          <a:lstStyle/>
          <a:p>
            <a:fld id="{42E2AB5A-DC71-4269-AAFF-82F1D5DC0558}" type="slidenum">
              <a:rPr lang="en-US" smtClean="0"/>
              <a:t>‹#›</a:t>
            </a:fld>
            <a:endParaRPr lang="en-US"/>
          </a:p>
        </p:txBody>
      </p:sp>
    </p:spTree>
    <p:extLst>
      <p:ext uri="{BB962C8B-B14F-4D97-AF65-F5344CB8AC3E}">
        <p14:creationId xmlns:p14="http://schemas.microsoft.com/office/powerpoint/2010/main" val="361849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363D96-802D-4ACF-A981-90ED43A8BC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5A0CF1-FBD1-8148-E6AD-40FEF4F875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9C198-6CCA-36D7-1E71-3B6CB18FF1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5356E-0F90-44BB-8006-41E625700FAF}" type="datetimeFigureOut">
              <a:rPr lang="en-US" smtClean="0"/>
              <a:t>2/19/2024</a:t>
            </a:fld>
            <a:endParaRPr lang="en-US"/>
          </a:p>
        </p:txBody>
      </p:sp>
      <p:sp>
        <p:nvSpPr>
          <p:cNvPr id="5" name="Footer Placeholder 4">
            <a:extLst>
              <a:ext uri="{FF2B5EF4-FFF2-40B4-BE49-F238E27FC236}">
                <a16:creationId xmlns:a16="http://schemas.microsoft.com/office/drawing/2014/main" id="{1B0DAAC5-8AD5-2975-7F3A-98AD03CB3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ACDE5B-48DA-DEDB-46EC-056B77456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2AB5A-DC71-4269-AAFF-82F1D5DC0558}" type="slidenum">
              <a:rPr lang="en-US" smtClean="0"/>
              <a:t>‹#›</a:t>
            </a:fld>
            <a:endParaRPr lang="en-US"/>
          </a:p>
        </p:txBody>
      </p:sp>
    </p:spTree>
    <p:extLst>
      <p:ext uri="{BB962C8B-B14F-4D97-AF65-F5344CB8AC3E}">
        <p14:creationId xmlns:p14="http://schemas.microsoft.com/office/powerpoint/2010/main" val="200871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dilbhatti/bitcoin-and-fear-and-gree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 sign-on figures">
            <a:extLst>
              <a:ext uri="{FF2B5EF4-FFF2-40B4-BE49-F238E27FC236}">
                <a16:creationId xmlns:a16="http://schemas.microsoft.com/office/drawing/2014/main" id="{F5FE7050-7957-8FD0-33DB-B35FA5B35E9B}"/>
              </a:ext>
            </a:extLst>
          </p:cNvPr>
          <p:cNvPicPr>
            <a:picLocks noChangeAspect="1"/>
          </p:cNvPicPr>
          <p:nvPr/>
        </p:nvPicPr>
        <p:blipFill rotWithShape="1">
          <a:blip r:embed="rId2"/>
          <a:srcRect l="23" t="22813" r="9068"/>
          <a:stretch/>
        </p:blipFill>
        <p:spPr>
          <a:xfrm>
            <a:off x="20" y="10"/>
            <a:ext cx="12191981" cy="6857990"/>
          </a:xfrm>
          <a:prstGeom prst="rect">
            <a:avLst/>
          </a:prstGeom>
        </p:spPr>
      </p:pic>
      <p:sp>
        <p:nvSpPr>
          <p:cNvPr id="56" name="Rectangle 5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2A2F4B-0FFB-A68D-4192-A7EF67E9D391}"/>
              </a:ext>
            </a:extLst>
          </p:cNvPr>
          <p:cNvSpPr>
            <a:spLocks noGrp="1"/>
          </p:cNvSpPr>
          <p:nvPr>
            <p:ph type="ctrTitle"/>
          </p:nvPr>
        </p:nvSpPr>
        <p:spPr>
          <a:xfrm>
            <a:off x="404553" y="3091928"/>
            <a:ext cx="9078562" cy="2387600"/>
          </a:xfrm>
        </p:spPr>
        <p:txBody>
          <a:bodyPr>
            <a:normAutofit/>
          </a:bodyPr>
          <a:lstStyle/>
          <a:p>
            <a:pPr algn="l"/>
            <a:r>
              <a:rPr lang="en-US" sz="5100" dirty="0">
                <a:solidFill>
                  <a:schemeClr val="bg1"/>
                </a:solidFill>
                <a:latin typeface="Arial" panose="020B0604020202020204" pitchFamily="34" charset="0"/>
                <a:cs typeface="Arial" panose="020B0604020202020204" pitchFamily="34" charset="0"/>
              </a:rPr>
              <a:t>Predicting Changes in Bitcoin Price to Get Rich Quick</a:t>
            </a:r>
          </a:p>
        </p:txBody>
      </p:sp>
      <p:sp>
        <p:nvSpPr>
          <p:cNvPr id="58" name="Rectangle: Rounded Corners 5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55D8369-822B-CBAA-3879-FF6ADFDB9158}"/>
              </a:ext>
            </a:extLst>
          </p:cNvPr>
          <p:cNvSpPr>
            <a:spLocks noGrp="1"/>
          </p:cNvSpPr>
          <p:nvPr>
            <p:ph type="subTitle" idx="1"/>
          </p:nvPr>
        </p:nvSpPr>
        <p:spPr>
          <a:xfrm>
            <a:off x="404553" y="5624945"/>
            <a:ext cx="9078562" cy="592975"/>
          </a:xfrm>
        </p:spPr>
        <p:txBody>
          <a:bodyPr anchor="ctr">
            <a:normAutofit/>
          </a:bodyPr>
          <a:lstStyle/>
          <a:p>
            <a:pPr algn="l"/>
            <a:r>
              <a:rPr lang="en-US" dirty="0">
                <a:solidFill>
                  <a:schemeClr val="bg1"/>
                </a:solidFill>
                <a:latin typeface="Arial" panose="020B0604020202020204" pitchFamily="34" charset="0"/>
                <a:cs typeface="Arial" panose="020B0604020202020204" pitchFamily="34" charset="0"/>
              </a:rPr>
              <a:t>Jacob Shaw</a:t>
            </a:r>
          </a:p>
        </p:txBody>
      </p:sp>
    </p:spTree>
    <p:extLst>
      <p:ext uri="{BB962C8B-B14F-4D97-AF65-F5344CB8AC3E}">
        <p14:creationId xmlns:p14="http://schemas.microsoft.com/office/powerpoint/2010/main" val="37050211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45B16A2-74F1-FD31-B366-5DE918605E70}"/>
              </a:ext>
            </a:extLst>
          </p:cNvPr>
          <p:cNvSpPr>
            <a:spLocks noGrp="1"/>
          </p:cNvSpPr>
          <p:nvPr>
            <p:ph type="title"/>
          </p:nvPr>
        </p:nvSpPr>
        <p:spPr>
          <a:xfrm>
            <a:off x="838201" y="3998018"/>
            <a:ext cx="3981854" cy="2216513"/>
          </a:xfrm>
        </p:spPr>
        <p:txBody>
          <a:bodyPr>
            <a:normAutofit/>
          </a:bodyPr>
          <a:lstStyle/>
          <a:p>
            <a:r>
              <a:rPr lang="en-US" sz="4100" dirty="0">
                <a:latin typeface="Arial" panose="020B0604020202020204" pitchFamily="34" charset="0"/>
                <a:cs typeface="Arial" panose="020B0604020202020204" pitchFamily="34" charset="0"/>
              </a:rPr>
              <a:t>Model 2 – DNN w/ outliers scaled down</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06EC737-76B6-9F13-2137-D70C2A7306A5}"/>
              </a:ext>
            </a:extLst>
          </p:cNvPr>
          <p:cNvPicPr>
            <a:picLocks noChangeAspect="1"/>
          </p:cNvPicPr>
          <p:nvPr/>
        </p:nvPicPr>
        <p:blipFill>
          <a:blip r:embed="rId3"/>
          <a:stretch>
            <a:fillRect/>
          </a:stretch>
        </p:blipFill>
        <p:spPr>
          <a:xfrm>
            <a:off x="659914" y="1299876"/>
            <a:ext cx="10872172" cy="176672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3FFAD8C1-9415-D49E-FC4C-052078DFD3E6}"/>
              </a:ext>
            </a:extLst>
          </p:cNvPr>
          <p:cNvSpPr>
            <a:spLocks noGrp="1"/>
          </p:cNvSpPr>
          <p:nvPr>
            <p:ph idx="1"/>
          </p:nvPr>
        </p:nvSpPr>
        <p:spPr>
          <a:xfrm>
            <a:off x="4970834" y="3998019"/>
            <a:ext cx="6642045" cy="2216512"/>
          </a:xfrm>
        </p:spPr>
        <p:txBody>
          <a:bodyPr>
            <a:normAutofit/>
          </a:bodyPr>
          <a:lstStyle/>
          <a:p>
            <a:r>
              <a:rPr lang="en-US" dirty="0">
                <a:latin typeface="Arial" panose="020B0604020202020204" pitchFamily="34" charset="0"/>
                <a:cs typeface="Arial" panose="020B0604020202020204" pitchFamily="34" charset="0"/>
              </a:rPr>
              <a:t>Scaled down outside 5% of target data</a:t>
            </a:r>
          </a:p>
          <a:p>
            <a:r>
              <a:rPr lang="en-US" dirty="0">
                <a:latin typeface="Arial" panose="020B0604020202020204" pitchFamily="34" charset="0"/>
                <a:cs typeface="Arial" panose="020B0604020202020204" pitchFamily="34" charset="0"/>
              </a:rPr>
              <a:t>4 fully connected dense layers</a:t>
            </a:r>
          </a:p>
          <a:p>
            <a:r>
              <a:rPr lang="en-US" dirty="0">
                <a:latin typeface="Arial" panose="020B0604020202020204" pitchFamily="34" charset="0"/>
                <a:cs typeface="Arial" panose="020B0604020202020204" pitchFamily="34" charset="0"/>
              </a:rPr>
              <a:t>584,065 trainable parameters</a:t>
            </a:r>
          </a:p>
          <a:p>
            <a:r>
              <a:rPr lang="en-US" dirty="0">
                <a:latin typeface="Arial" panose="020B0604020202020204" pitchFamily="34" charset="0"/>
                <a:cs typeface="Arial" panose="020B0604020202020204" pitchFamily="34" charset="0"/>
              </a:rPr>
              <a:t>Run time: 30 minutes</a:t>
            </a:r>
          </a:p>
          <a:p>
            <a:endParaRPr lang="en-US" dirty="0"/>
          </a:p>
        </p:txBody>
      </p:sp>
    </p:spTree>
    <p:extLst>
      <p:ext uri="{BB962C8B-B14F-4D97-AF65-F5344CB8AC3E}">
        <p14:creationId xmlns:p14="http://schemas.microsoft.com/office/powerpoint/2010/main" val="1838270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D4B3C-42D5-5F9E-342B-FF4F276B8B00}"/>
              </a:ext>
            </a:extLst>
          </p:cNvPr>
          <p:cNvSpPr>
            <a:spLocks noGrp="1"/>
          </p:cNvSpPr>
          <p:nvPr>
            <p:ph type="title"/>
          </p:nvPr>
        </p:nvSpPr>
        <p:spPr>
          <a:xfrm>
            <a:off x="630936" y="640080"/>
            <a:ext cx="4818888" cy="1481328"/>
          </a:xfrm>
        </p:spPr>
        <p:txBody>
          <a:bodyPr anchor="b">
            <a:normAutofit/>
          </a:bodyPr>
          <a:lstStyle/>
          <a:p>
            <a:r>
              <a:rPr lang="en-US" sz="5000">
                <a:latin typeface="Arial" panose="020B0604020202020204" pitchFamily="34" charset="0"/>
                <a:cs typeface="Arial" panose="020B0604020202020204" pitchFamily="34" charset="0"/>
              </a:rPr>
              <a:t>Model 3 – XGBoost </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C5CA0D-3B5C-3C64-A9F5-F0B7B76D39AF}"/>
              </a:ext>
            </a:extLst>
          </p:cNvPr>
          <p:cNvSpPr>
            <a:spLocks noGrp="1"/>
          </p:cNvSpPr>
          <p:nvPr>
            <p:ph idx="1"/>
          </p:nvPr>
        </p:nvSpPr>
        <p:spPr>
          <a:xfrm>
            <a:off x="630936" y="2660904"/>
            <a:ext cx="4818888" cy="3547872"/>
          </a:xfrm>
        </p:spPr>
        <p:txBody>
          <a:bodyPr anchor="t">
            <a:normAutofit/>
          </a:bodyPr>
          <a:lstStyle/>
          <a:p>
            <a:r>
              <a:rPr lang="en-US" sz="2200">
                <a:latin typeface="Arial" panose="020B0604020202020204" pitchFamily="34" charset="0"/>
                <a:cs typeface="Arial" panose="020B0604020202020204" pitchFamily="34" charset="0"/>
              </a:rPr>
              <a:t>Number of estimators = 1000</a:t>
            </a:r>
          </a:p>
          <a:p>
            <a:r>
              <a:rPr lang="en-US" sz="2200">
                <a:latin typeface="Arial" panose="020B0604020202020204" pitchFamily="34" charset="0"/>
                <a:cs typeface="Arial" panose="020B0604020202020204" pitchFamily="34" charset="0"/>
              </a:rPr>
              <a:t>Learning rate = .01</a:t>
            </a:r>
          </a:p>
          <a:p>
            <a:r>
              <a:rPr lang="en-US" sz="2200">
                <a:latin typeface="Arial" panose="020B0604020202020204" pitchFamily="34" charset="0"/>
                <a:cs typeface="Arial" panose="020B0604020202020204" pitchFamily="34" charset="0"/>
              </a:rPr>
              <a:t>Max_depth = 11</a:t>
            </a:r>
          </a:p>
          <a:p>
            <a:r>
              <a:rPr lang="en-US" sz="2200">
                <a:latin typeface="Arial" panose="020B0604020202020204" pitchFamily="34" charset="0"/>
                <a:cs typeface="Arial" panose="020B0604020202020204" pitchFamily="34" charset="0"/>
              </a:rPr>
              <a:t>Run time: ~ 1 Hour</a:t>
            </a:r>
          </a:p>
        </p:txBody>
      </p:sp>
      <p:pic>
        <p:nvPicPr>
          <p:cNvPr id="4" name="Picture 3">
            <a:extLst>
              <a:ext uri="{FF2B5EF4-FFF2-40B4-BE49-F238E27FC236}">
                <a16:creationId xmlns:a16="http://schemas.microsoft.com/office/drawing/2014/main" id="{B8728C79-9C69-7CAD-2C0E-4B09D0616F13}"/>
              </a:ext>
            </a:extLst>
          </p:cNvPr>
          <p:cNvPicPr>
            <a:picLocks noChangeAspect="1"/>
          </p:cNvPicPr>
          <p:nvPr/>
        </p:nvPicPr>
        <p:blipFill>
          <a:blip r:embed="rId3"/>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1188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8915B-7D0C-D329-A4C8-697BFE1B1373}"/>
              </a:ext>
            </a:extLst>
          </p:cNvPr>
          <p:cNvSpPr>
            <a:spLocks noGrp="1"/>
          </p:cNvSpPr>
          <p:nvPr>
            <p:ph type="title"/>
          </p:nvPr>
        </p:nvSpPr>
        <p:spPr>
          <a:xfrm>
            <a:off x="630936" y="639520"/>
            <a:ext cx="3429000" cy="1719072"/>
          </a:xfrm>
        </p:spPr>
        <p:txBody>
          <a:bodyPr anchor="b">
            <a:normAutofit/>
          </a:bodyPr>
          <a:lstStyle/>
          <a:p>
            <a:r>
              <a:rPr lang="en-US" sz="4600">
                <a:latin typeface="Arial" panose="020B0604020202020204" pitchFamily="34" charset="0"/>
                <a:cs typeface="Arial" panose="020B0604020202020204" pitchFamily="34" charset="0"/>
              </a:rPr>
              <a:t>Model Comparison</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5E8172-BD6B-95B5-6FEF-B5AC43CE093F}"/>
              </a:ext>
            </a:extLst>
          </p:cNvPr>
          <p:cNvSpPr>
            <a:spLocks noGrp="1"/>
          </p:cNvSpPr>
          <p:nvPr>
            <p:ph idx="1"/>
          </p:nvPr>
        </p:nvSpPr>
        <p:spPr>
          <a:xfrm>
            <a:off x="630936" y="2807208"/>
            <a:ext cx="3429000" cy="3410712"/>
          </a:xfrm>
        </p:spPr>
        <p:txBody>
          <a:bodyPr anchor="t">
            <a:normAutofit/>
          </a:bodyPr>
          <a:lstStyle/>
          <a:p>
            <a:r>
              <a:rPr lang="en-US" sz="2200" dirty="0"/>
              <a:t>DNN 1 is best performer on test data</a:t>
            </a:r>
          </a:p>
          <a:p>
            <a:r>
              <a:rPr lang="en-US" sz="2200" dirty="0"/>
              <a:t>But this data has been manipulated…</a:t>
            </a:r>
          </a:p>
        </p:txBody>
      </p:sp>
      <p:pic>
        <p:nvPicPr>
          <p:cNvPr id="4" name="Content Placeholder 3">
            <a:extLst>
              <a:ext uri="{FF2B5EF4-FFF2-40B4-BE49-F238E27FC236}">
                <a16:creationId xmlns:a16="http://schemas.microsoft.com/office/drawing/2014/main" id="{35EFEC8B-3B46-8C07-7FBA-01A0E00AA0D5}"/>
              </a:ext>
            </a:extLst>
          </p:cNvPr>
          <p:cNvPicPr>
            <a:picLocks noChangeAspect="1"/>
          </p:cNvPicPr>
          <p:nvPr/>
        </p:nvPicPr>
        <p:blipFill>
          <a:blip r:embed="rId3"/>
          <a:stretch>
            <a:fillRect/>
          </a:stretch>
        </p:blipFill>
        <p:spPr>
          <a:xfrm>
            <a:off x="4654296" y="940027"/>
            <a:ext cx="6903720" cy="4977945"/>
          </a:xfrm>
          <a:prstGeom prst="rect">
            <a:avLst/>
          </a:prstGeom>
        </p:spPr>
      </p:pic>
    </p:spTree>
    <p:extLst>
      <p:ext uri="{BB962C8B-B14F-4D97-AF65-F5344CB8AC3E}">
        <p14:creationId xmlns:p14="http://schemas.microsoft.com/office/powerpoint/2010/main" val="310008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8915B-7D0C-D329-A4C8-697BFE1B1373}"/>
              </a:ext>
            </a:extLst>
          </p:cNvPr>
          <p:cNvSpPr>
            <a:spLocks noGrp="1"/>
          </p:cNvSpPr>
          <p:nvPr>
            <p:ph type="title"/>
          </p:nvPr>
        </p:nvSpPr>
        <p:spPr>
          <a:xfrm>
            <a:off x="630936" y="639520"/>
            <a:ext cx="3429000" cy="1719072"/>
          </a:xfrm>
        </p:spPr>
        <p:txBody>
          <a:bodyPr anchor="b">
            <a:normAutofit/>
          </a:bodyPr>
          <a:lstStyle/>
          <a:p>
            <a:r>
              <a:rPr lang="en-US" sz="4600">
                <a:latin typeface="Arial" panose="020B0604020202020204" pitchFamily="34" charset="0"/>
                <a:cs typeface="Arial" panose="020B0604020202020204" pitchFamily="34" charset="0"/>
              </a:rPr>
              <a:t>Model Comparison</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5E8172-BD6B-95B5-6FEF-B5AC43CE093F}"/>
              </a:ext>
            </a:extLst>
          </p:cNvPr>
          <p:cNvSpPr>
            <a:spLocks noGrp="1"/>
          </p:cNvSpPr>
          <p:nvPr>
            <p:ph idx="1"/>
          </p:nvPr>
        </p:nvSpPr>
        <p:spPr>
          <a:xfrm>
            <a:off x="630936" y="2807208"/>
            <a:ext cx="3429000" cy="3410712"/>
          </a:xfrm>
        </p:spPr>
        <p:txBody>
          <a:bodyPr anchor="t">
            <a:normAutofit/>
          </a:bodyPr>
          <a:lstStyle/>
          <a:p>
            <a:r>
              <a:rPr lang="en-US" sz="2200" dirty="0"/>
              <a:t>When using real life data, DNN 1 still performs best</a:t>
            </a:r>
          </a:p>
          <a:p>
            <a:r>
              <a:rPr lang="en-US" sz="2200" dirty="0"/>
              <a:t>DNN 2 has improved</a:t>
            </a:r>
          </a:p>
        </p:txBody>
      </p:sp>
      <p:pic>
        <p:nvPicPr>
          <p:cNvPr id="4" name="Content Placeholder 3">
            <a:extLst>
              <a:ext uri="{FF2B5EF4-FFF2-40B4-BE49-F238E27FC236}">
                <a16:creationId xmlns:a16="http://schemas.microsoft.com/office/drawing/2014/main" id="{35EFEC8B-3B46-8C07-7FBA-01A0E00AA0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54296" y="940027"/>
            <a:ext cx="6903719" cy="4977945"/>
          </a:xfrm>
          <a:prstGeom prst="rect">
            <a:avLst/>
          </a:prstGeom>
        </p:spPr>
      </p:pic>
    </p:spTree>
    <p:extLst>
      <p:ext uri="{BB962C8B-B14F-4D97-AF65-F5344CB8AC3E}">
        <p14:creationId xmlns:p14="http://schemas.microsoft.com/office/powerpoint/2010/main" val="3553190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6AD32-A84D-46F0-97DD-822577E4FA9B}"/>
              </a:ext>
            </a:extLst>
          </p:cNvPr>
          <p:cNvSpPr>
            <a:spLocks noGrp="1"/>
          </p:cNvSpPr>
          <p:nvPr>
            <p:ph type="title"/>
          </p:nvPr>
        </p:nvSpPr>
        <p:spPr>
          <a:xfrm>
            <a:off x="640080" y="325369"/>
            <a:ext cx="4368602" cy="1956841"/>
          </a:xfrm>
        </p:spPr>
        <p:txBody>
          <a:bodyPr anchor="b">
            <a:normAutofit/>
          </a:bodyPr>
          <a:lstStyle/>
          <a:p>
            <a:r>
              <a:rPr lang="en-US" sz="5400"/>
              <a:t>Create Trading Logic:</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8036EA-EDD8-3CB7-DC46-E9F9E14A2046}"/>
              </a:ext>
            </a:extLst>
          </p:cNvPr>
          <p:cNvSpPr>
            <a:spLocks noGrp="1"/>
          </p:cNvSpPr>
          <p:nvPr>
            <p:ph idx="1"/>
          </p:nvPr>
        </p:nvSpPr>
        <p:spPr>
          <a:xfrm>
            <a:off x="640080" y="2872899"/>
            <a:ext cx="4243589" cy="3320668"/>
          </a:xfrm>
        </p:spPr>
        <p:txBody>
          <a:bodyPr>
            <a:normAutofit/>
          </a:bodyPr>
          <a:lstStyle/>
          <a:p>
            <a:r>
              <a:rPr lang="en-US" sz="1700"/>
              <a:t>Build a function that takes in predictions from the models and unseen test data</a:t>
            </a:r>
          </a:p>
          <a:p>
            <a:r>
              <a:rPr lang="en-US" sz="1700"/>
              <a:t>Calculate the predicted percent change in $ amount</a:t>
            </a:r>
          </a:p>
          <a:p>
            <a:pPr lvl="1"/>
            <a:r>
              <a:rPr lang="en-US" sz="1700"/>
              <a:t>(Prediction / Open Price) * 100</a:t>
            </a:r>
          </a:p>
          <a:p>
            <a:r>
              <a:rPr lang="en-US" sz="1700"/>
              <a:t>For the highest .01% predicted percent gain, buy 1 Bitcoin at open price and sell it at close price one minute later</a:t>
            </a:r>
          </a:p>
          <a:p>
            <a:r>
              <a:rPr lang="en-US" sz="1700"/>
              <a:t>For the highest .01% predicted percent loss, sell 1 Bitcoin at open price then buy it back at close price one minute later</a:t>
            </a:r>
          </a:p>
        </p:txBody>
      </p:sp>
      <p:pic>
        <p:nvPicPr>
          <p:cNvPr id="5" name="Picture 4" descr="Colourful charts and graphs">
            <a:extLst>
              <a:ext uri="{FF2B5EF4-FFF2-40B4-BE49-F238E27FC236}">
                <a16:creationId xmlns:a16="http://schemas.microsoft.com/office/drawing/2014/main" id="{7B13459F-5CA9-D5C0-F31F-858A714CBE3B}"/>
              </a:ext>
            </a:extLst>
          </p:cNvPr>
          <p:cNvPicPr>
            <a:picLocks noChangeAspect="1"/>
          </p:cNvPicPr>
          <p:nvPr/>
        </p:nvPicPr>
        <p:blipFill rotWithShape="1">
          <a:blip r:embed="rId3"/>
          <a:srcRect l="18576" r="1447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86843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6F18A-3B8B-00D3-B9F3-692A05536724}"/>
              </a:ext>
            </a:extLst>
          </p:cNvPr>
          <p:cNvSpPr>
            <a:spLocks noGrp="1"/>
          </p:cNvSpPr>
          <p:nvPr>
            <p:ph type="title"/>
          </p:nvPr>
        </p:nvSpPr>
        <p:spPr>
          <a:xfrm>
            <a:off x="630936" y="639520"/>
            <a:ext cx="3429000" cy="1719072"/>
          </a:xfrm>
        </p:spPr>
        <p:txBody>
          <a:bodyPr anchor="b">
            <a:normAutofit/>
          </a:bodyPr>
          <a:lstStyle/>
          <a:p>
            <a:r>
              <a:rPr lang="en-US" sz="3800"/>
              <a:t>Model Comparison in Real Dollars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AEE6459-7F15-4B56-9466-FF74CC0F0C97}"/>
              </a:ext>
            </a:extLst>
          </p:cNvPr>
          <p:cNvSpPr>
            <a:spLocks noGrp="1"/>
          </p:cNvSpPr>
          <p:nvPr>
            <p:ph idx="1"/>
          </p:nvPr>
        </p:nvSpPr>
        <p:spPr>
          <a:xfrm>
            <a:off x="630936" y="2807208"/>
            <a:ext cx="3429000" cy="3410712"/>
          </a:xfrm>
        </p:spPr>
        <p:txBody>
          <a:bodyPr anchor="t">
            <a:normAutofit/>
          </a:bodyPr>
          <a:lstStyle/>
          <a:p>
            <a:endParaRPr lang="en-US" sz="2200"/>
          </a:p>
        </p:txBody>
      </p:sp>
      <p:pic>
        <p:nvPicPr>
          <p:cNvPr id="4" name="Content Placeholder 3">
            <a:extLst>
              <a:ext uri="{FF2B5EF4-FFF2-40B4-BE49-F238E27FC236}">
                <a16:creationId xmlns:a16="http://schemas.microsoft.com/office/drawing/2014/main" id="{4D19601D-818B-32D4-9D45-3B113D560CA5}"/>
              </a:ext>
            </a:extLst>
          </p:cNvPr>
          <p:cNvPicPr>
            <a:picLocks noChangeAspect="1"/>
          </p:cNvPicPr>
          <p:nvPr/>
        </p:nvPicPr>
        <p:blipFill>
          <a:blip r:embed="rId3"/>
          <a:stretch>
            <a:fillRect/>
          </a:stretch>
        </p:blipFill>
        <p:spPr>
          <a:xfrm>
            <a:off x="4059936" y="1664032"/>
            <a:ext cx="8059982" cy="4553888"/>
          </a:xfrm>
          <a:prstGeom prst="rect">
            <a:avLst/>
          </a:prstGeom>
        </p:spPr>
      </p:pic>
    </p:spTree>
    <p:extLst>
      <p:ext uri="{BB962C8B-B14F-4D97-AF65-F5344CB8AC3E}">
        <p14:creationId xmlns:p14="http://schemas.microsoft.com/office/powerpoint/2010/main" val="235850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FADAD-FEB4-5873-C80D-75A823EFC4AD}"/>
              </a:ext>
            </a:extLst>
          </p:cNvPr>
          <p:cNvSpPr>
            <a:spLocks noGrp="1"/>
          </p:cNvSpPr>
          <p:nvPr>
            <p:ph type="title"/>
          </p:nvPr>
        </p:nvSpPr>
        <p:spPr>
          <a:xfrm>
            <a:off x="640080" y="325369"/>
            <a:ext cx="4368602" cy="1956841"/>
          </a:xfrm>
        </p:spPr>
        <p:txBody>
          <a:bodyPr anchor="b">
            <a:normAutofit/>
          </a:bodyPr>
          <a:lstStyle/>
          <a:p>
            <a:r>
              <a:rPr lang="en-US" sz="4600"/>
              <a:t>Some Alternative Options…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66AE39-6161-3A51-2BA2-80CC418526BA}"/>
              </a:ext>
            </a:extLst>
          </p:cNvPr>
          <p:cNvSpPr>
            <a:spLocks noGrp="1"/>
          </p:cNvSpPr>
          <p:nvPr>
            <p:ph idx="1"/>
          </p:nvPr>
        </p:nvSpPr>
        <p:spPr>
          <a:xfrm>
            <a:off x="640080" y="2872899"/>
            <a:ext cx="4243589" cy="3320668"/>
          </a:xfrm>
        </p:spPr>
        <p:txBody>
          <a:bodyPr>
            <a:normAutofit/>
          </a:bodyPr>
          <a:lstStyle/>
          <a:p>
            <a:r>
              <a:rPr lang="en-US" sz="2200"/>
              <a:t>S&amp;P 500:</a:t>
            </a:r>
          </a:p>
          <a:p>
            <a:pPr lvl="1"/>
            <a:r>
              <a:rPr lang="en-US" sz="2200"/>
              <a:t>Average return of 9.26%</a:t>
            </a:r>
          </a:p>
        </p:txBody>
      </p:sp>
      <p:pic>
        <p:nvPicPr>
          <p:cNvPr id="5" name="Picture 4" descr="Graph on document with pen">
            <a:extLst>
              <a:ext uri="{FF2B5EF4-FFF2-40B4-BE49-F238E27FC236}">
                <a16:creationId xmlns:a16="http://schemas.microsoft.com/office/drawing/2014/main" id="{E1CBC084-81FE-B418-55C2-B6B703CBA909}"/>
              </a:ext>
            </a:extLst>
          </p:cNvPr>
          <p:cNvPicPr>
            <a:picLocks noChangeAspect="1"/>
          </p:cNvPicPr>
          <p:nvPr/>
        </p:nvPicPr>
        <p:blipFill rotWithShape="1">
          <a:blip r:embed="rId3"/>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10633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FADAD-FEB4-5873-C80D-75A823EFC4AD}"/>
              </a:ext>
            </a:extLst>
          </p:cNvPr>
          <p:cNvSpPr>
            <a:spLocks noGrp="1"/>
          </p:cNvSpPr>
          <p:nvPr>
            <p:ph type="title"/>
          </p:nvPr>
        </p:nvSpPr>
        <p:spPr>
          <a:xfrm>
            <a:off x="640080" y="325369"/>
            <a:ext cx="4368602" cy="1956841"/>
          </a:xfrm>
        </p:spPr>
        <p:txBody>
          <a:bodyPr anchor="b">
            <a:normAutofit/>
          </a:bodyPr>
          <a:lstStyle/>
          <a:p>
            <a:r>
              <a:rPr lang="en-US" sz="4600"/>
              <a:t>Some Alternative Options…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66AE39-6161-3A51-2BA2-80CC418526BA}"/>
              </a:ext>
            </a:extLst>
          </p:cNvPr>
          <p:cNvSpPr>
            <a:spLocks noGrp="1"/>
          </p:cNvSpPr>
          <p:nvPr>
            <p:ph idx="1"/>
          </p:nvPr>
        </p:nvSpPr>
        <p:spPr>
          <a:xfrm>
            <a:off x="640080" y="2872899"/>
            <a:ext cx="4243589" cy="3320668"/>
          </a:xfrm>
        </p:spPr>
        <p:txBody>
          <a:bodyPr>
            <a:normAutofit/>
          </a:bodyPr>
          <a:lstStyle/>
          <a:p>
            <a:r>
              <a:rPr lang="en-US" sz="2200" dirty="0"/>
              <a:t>S&amp;P 500:</a:t>
            </a:r>
          </a:p>
          <a:p>
            <a:pPr lvl="1"/>
            <a:r>
              <a:rPr lang="en-US" sz="2200" dirty="0"/>
              <a:t>Average return of 9.26%</a:t>
            </a:r>
          </a:p>
          <a:p>
            <a:r>
              <a:rPr lang="en-US" sz="2200" dirty="0"/>
              <a:t>US 2-year bond:</a:t>
            </a:r>
          </a:p>
          <a:p>
            <a:pPr lvl="1"/>
            <a:r>
              <a:rPr lang="en-US" sz="2200" dirty="0"/>
              <a:t>4.64%</a:t>
            </a:r>
          </a:p>
        </p:txBody>
      </p:sp>
      <p:pic>
        <p:nvPicPr>
          <p:cNvPr id="5" name="Picture 4" descr="Graph on document with pen">
            <a:extLst>
              <a:ext uri="{FF2B5EF4-FFF2-40B4-BE49-F238E27FC236}">
                <a16:creationId xmlns:a16="http://schemas.microsoft.com/office/drawing/2014/main" id="{E1CBC084-81FE-B418-55C2-B6B703CBA909}"/>
              </a:ext>
            </a:extLst>
          </p:cNvPr>
          <p:cNvPicPr>
            <a:picLocks noChangeAspect="1"/>
          </p:cNvPicPr>
          <p:nvPr/>
        </p:nvPicPr>
        <p:blipFill rotWithShape="1">
          <a:blip r:embed="rId3"/>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64755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FADAD-FEB4-5873-C80D-75A823EFC4AD}"/>
              </a:ext>
            </a:extLst>
          </p:cNvPr>
          <p:cNvSpPr>
            <a:spLocks noGrp="1"/>
          </p:cNvSpPr>
          <p:nvPr>
            <p:ph type="title"/>
          </p:nvPr>
        </p:nvSpPr>
        <p:spPr>
          <a:xfrm>
            <a:off x="640080" y="325369"/>
            <a:ext cx="4368602" cy="1956841"/>
          </a:xfrm>
        </p:spPr>
        <p:txBody>
          <a:bodyPr anchor="b">
            <a:normAutofit/>
          </a:bodyPr>
          <a:lstStyle/>
          <a:p>
            <a:r>
              <a:rPr lang="en-US" sz="4600"/>
              <a:t>Some Alternative Options…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66AE39-6161-3A51-2BA2-80CC418526BA}"/>
              </a:ext>
            </a:extLst>
          </p:cNvPr>
          <p:cNvSpPr>
            <a:spLocks noGrp="1"/>
          </p:cNvSpPr>
          <p:nvPr>
            <p:ph idx="1"/>
          </p:nvPr>
        </p:nvSpPr>
        <p:spPr>
          <a:xfrm>
            <a:off x="640080" y="2872899"/>
            <a:ext cx="4243589" cy="3320668"/>
          </a:xfrm>
        </p:spPr>
        <p:txBody>
          <a:bodyPr>
            <a:normAutofit/>
          </a:bodyPr>
          <a:lstStyle/>
          <a:p>
            <a:r>
              <a:rPr lang="en-US" sz="2200" dirty="0"/>
              <a:t>S&amp;P 500:</a:t>
            </a:r>
          </a:p>
          <a:p>
            <a:pPr lvl="1"/>
            <a:r>
              <a:rPr lang="en-US" sz="2200" dirty="0"/>
              <a:t>Average return of 9.26%</a:t>
            </a:r>
          </a:p>
          <a:p>
            <a:r>
              <a:rPr lang="en-US" sz="2200" dirty="0"/>
              <a:t>US 2-year bond:</a:t>
            </a:r>
          </a:p>
          <a:p>
            <a:pPr lvl="1"/>
            <a:r>
              <a:rPr lang="en-US" sz="2200" dirty="0"/>
              <a:t>4.64%</a:t>
            </a:r>
          </a:p>
          <a:p>
            <a:r>
              <a:rPr lang="en-US" sz="2200" dirty="0"/>
              <a:t>AMEX Savings Account:</a:t>
            </a:r>
          </a:p>
          <a:p>
            <a:pPr lvl="1"/>
            <a:r>
              <a:rPr lang="en-US" sz="2200" dirty="0"/>
              <a:t>APY 4.35%</a:t>
            </a:r>
          </a:p>
        </p:txBody>
      </p:sp>
      <p:pic>
        <p:nvPicPr>
          <p:cNvPr id="5" name="Picture 4" descr="Graph on document with pen">
            <a:extLst>
              <a:ext uri="{FF2B5EF4-FFF2-40B4-BE49-F238E27FC236}">
                <a16:creationId xmlns:a16="http://schemas.microsoft.com/office/drawing/2014/main" id="{E1CBC084-81FE-B418-55C2-B6B703CBA909}"/>
              </a:ext>
            </a:extLst>
          </p:cNvPr>
          <p:cNvPicPr>
            <a:picLocks noChangeAspect="1"/>
          </p:cNvPicPr>
          <p:nvPr/>
        </p:nvPicPr>
        <p:blipFill rotWithShape="1">
          <a:blip r:embed="rId3"/>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4606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FADAD-FEB4-5873-C80D-75A823EFC4AD}"/>
              </a:ext>
            </a:extLst>
          </p:cNvPr>
          <p:cNvSpPr>
            <a:spLocks noGrp="1"/>
          </p:cNvSpPr>
          <p:nvPr>
            <p:ph type="title"/>
          </p:nvPr>
        </p:nvSpPr>
        <p:spPr>
          <a:xfrm>
            <a:off x="640080" y="325369"/>
            <a:ext cx="4368602" cy="1956841"/>
          </a:xfrm>
        </p:spPr>
        <p:txBody>
          <a:bodyPr anchor="b">
            <a:normAutofit/>
          </a:bodyPr>
          <a:lstStyle/>
          <a:p>
            <a:r>
              <a:rPr lang="en-US" sz="4200"/>
              <a:t>Why Did My Models Perform Poorly?</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66AE39-6161-3A51-2BA2-80CC418526BA}"/>
              </a:ext>
            </a:extLst>
          </p:cNvPr>
          <p:cNvSpPr>
            <a:spLocks noGrp="1"/>
          </p:cNvSpPr>
          <p:nvPr>
            <p:ph idx="1"/>
          </p:nvPr>
        </p:nvSpPr>
        <p:spPr>
          <a:xfrm>
            <a:off x="640080" y="2872899"/>
            <a:ext cx="4243589" cy="3320668"/>
          </a:xfrm>
        </p:spPr>
        <p:txBody>
          <a:bodyPr>
            <a:normAutofit/>
          </a:bodyPr>
          <a:lstStyle/>
          <a:p>
            <a:r>
              <a:rPr lang="en-US" sz="2200" dirty="0"/>
              <a:t>Overambitious Target</a:t>
            </a:r>
          </a:p>
          <a:p>
            <a:r>
              <a:rPr lang="en-US" sz="2200" dirty="0"/>
              <a:t>Model Complexity/Computational Limits</a:t>
            </a:r>
          </a:p>
          <a:p>
            <a:r>
              <a:rPr lang="en-US" sz="2200" dirty="0"/>
              <a:t>Noisy Data/Nature of cryptocurrencies</a:t>
            </a:r>
          </a:p>
          <a:p>
            <a:r>
              <a:rPr lang="en-US" sz="2200" dirty="0"/>
              <a:t>Lack of outside data</a:t>
            </a:r>
          </a:p>
          <a:p>
            <a:r>
              <a:rPr lang="en-US" sz="2200" dirty="0"/>
              <a:t>Market manipulation</a:t>
            </a:r>
          </a:p>
        </p:txBody>
      </p:sp>
      <p:pic>
        <p:nvPicPr>
          <p:cNvPr id="5" name="Picture 4" descr="Magnifying glass showing decling performance">
            <a:extLst>
              <a:ext uri="{FF2B5EF4-FFF2-40B4-BE49-F238E27FC236}">
                <a16:creationId xmlns:a16="http://schemas.microsoft.com/office/drawing/2014/main" id="{D45E7C6A-499F-4C34-C78D-59FBA46DC856}"/>
              </a:ext>
            </a:extLst>
          </p:cNvPr>
          <p:cNvPicPr>
            <a:picLocks noChangeAspect="1"/>
          </p:cNvPicPr>
          <p:nvPr/>
        </p:nvPicPr>
        <p:blipFill rotWithShape="1">
          <a:blip r:embed="rId3"/>
          <a:srcRect l="55" r="3299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9851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C144C-4D26-FC91-C32A-F03437A9FDE3}"/>
              </a:ext>
            </a:extLst>
          </p:cNvPr>
          <p:cNvSpPr>
            <a:spLocks noGrp="1"/>
          </p:cNvSpPr>
          <p:nvPr>
            <p:ph type="title"/>
          </p:nvPr>
        </p:nvSpPr>
        <p:spPr>
          <a:xfrm>
            <a:off x="640080" y="325369"/>
            <a:ext cx="4368602" cy="1956841"/>
          </a:xfrm>
        </p:spPr>
        <p:txBody>
          <a:bodyPr anchor="b">
            <a:normAutofit/>
          </a:bodyPr>
          <a:lstStyle/>
          <a:p>
            <a:r>
              <a:rPr lang="en-US" sz="5400" dirty="0">
                <a:latin typeface="Arial" panose="020B0604020202020204" pitchFamily="34" charset="0"/>
                <a:cs typeface="Arial" panose="020B0604020202020204" pitchFamily="34" charset="0"/>
              </a:rPr>
              <a:t>Problem</a:t>
            </a:r>
            <a:r>
              <a:rPr lang="en-US" sz="5400" dirty="0"/>
              <a:t> </a:t>
            </a:r>
            <a:r>
              <a:rPr lang="en-US" sz="5400" dirty="0">
                <a:latin typeface="Arial" panose="020B0604020202020204" pitchFamily="34" charset="0"/>
                <a:cs typeface="Arial" panose="020B0604020202020204" pitchFamily="34" charset="0"/>
              </a:rPr>
              <a:t>Statement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C36BFE-96B2-4F0D-1803-D25A394A52B9}"/>
              </a:ext>
            </a:extLst>
          </p:cNvPr>
          <p:cNvSpPr>
            <a:spLocks noGrp="1"/>
          </p:cNvSpPr>
          <p:nvPr>
            <p:ph idx="1"/>
          </p:nvPr>
        </p:nvSpPr>
        <p:spPr>
          <a:xfrm>
            <a:off x="640080" y="2872899"/>
            <a:ext cx="4243589" cy="3320668"/>
          </a:xfrm>
        </p:spPr>
        <p:txBody>
          <a:bodyPr>
            <a:normAutofit/>
          </a:bodyPr>
          <a:lstStyle/>
          <a:p>
            <a:r>
              <a:rPr lang="en-US" sz="2200" dirty="0">
                <a:latin typeface="Arial" panose="020B0604020202020204" pitchFamily="34" charset="0"/>
                <a:cs typeface="Arial" panose="020B0604020202020204" pitchFamily="34" charset="0"/>
              </a:rPr>
              <a:t>In the volatile market that is cryptocurrency, can we accurately predict Bitcoin prices on a minute-by-minute basis and then turn those predictions into actual profits?</a:t>
            </a:r>
          </a:p>
          <a:p>
            <a:r>
              <a:rPr lang="en-US" sz="2200" dirty="0">
                <a:latin typeface="Arial" panose="020B0604020202020204" pitchFamily="34" charset="0"/>
                <a:cs typeface="Arial" panose="020B0604020202020204" pitchFamily="34" charset="0"/>
              </a:rPr>
              <a:t>Goal: Make as much money as possible</a:t>
            </a:r>
          </a:p>
          <a:p>
            <a:endParaRPr lang="en-US" sz="2200" dirty="0"/>
          </a:p>
        </p:txBody>
      </p:sp>
      <p:pic>
        <p:nvPicPr>
          <p:cNvPr id="5" name="Picture 4" descr="Stock exchange numbers">
            <a:extLst>
              <a:ext uri="{FF2B5EF4-FFF2-40B4-BE49-F238E27FC236}">
                <a16:creationId xmlns:a16="http://schemas.microsoft.com/office/drawing/2014/main" id="{076573D0-4FF2-868D-418F-8EEA96008F4C}"/>
              </a:ext>
            </a:extLst>
          </p:cNvPr>
          <p:cNvPicPr>
            <a:picLocks noChangeAspect="1"/>
          </p:cNvPicPr>
          <p:nvPr/>
        </p:nvPicPr>
        <p:blipFill rotWithShape="1">
          <a:blip r:embed="rId2"/>
          <a:srcRect l="17264" r="1578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459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7585-17EE-761D-56B7-AF4A7B21D86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Dataset</a:t>
            </a:r>
          </a:p>
        </p:txBody>
      </p:sp>
      <p:sp>
        <p:nvSpPr>
          <p:cNvPr id="3" name="Content Placeholder 2">
            <a:extLst>
              <a:ext uri="{FF2B5EF4-FFF2-40B4-BE49-F238E27FC236}">
                <a16:creationId xmlns:a16="http://schemas.microsoft.com/office/drawing/2014/main" id="{09001198-F91E-306D-E91A-CC273909FA94}"/>
              </a:ext>
            </a:extLst>
          </p:cNvPr>
          <p:cNvSpPr>
            <a:spLocks noGrp="1"/>
          </p:cNvSpPr>
          <p:nvPr>
            <p:ph idx="1"/>
          </p:nvPr>
        </p:nvSpPr>
        <p:spPr>
          <a:xfrm>
            <a:off x="838200" y="1567545"/>
            <a:ext cx="10515600" cy="4351338"/>
          </a:xfrm>
        </p:spPr>
        <p:txBody>
          <a:bodyPr/>
          <a:lstStyle/>
          <a:p>
            <a:r>
              <a:rPr lang="en-US" dirty="0">
                <a:latin typeface="Arial" panose="020B0604020202020204" pitchFamily="34" charset="0"/>
                <a:cs typeface="Arial" panose="020B0604020202020204" pitchFamily="34" charset="0"/>
              </a:rPr>
              <a:t>From Kaggle: G-Research Crypto Forecasting Competition</a:t>
            </a:r>
          </a:p>
          <a:p>
            <a:pPr lvl="1"/>
            <a:r>
              <a:rPr lang="en-US" dirty="0">
                <a:latin typeface="Arial" panose="020B0604020202020204" pitchFamily="34" charset="0"/>
                <a:cs typeface="Arial" panose="020B0604020202020204" pitchFamily="34" charset="0"/>
              </a:rPr>
              <a:t>Provided two training datasets, which I combined into one</a:t>
            </a:r>
          </a:p>
          <a:p>
            <a:r>
              <a:rPr lang="en-US" dirty="0">
                <a:latin typeface="Arial" panose="020B0604020202020204" pitchFamily="34" charset="0"/>
                <a:cs typeface="Arial" panose="020B0604020202020204" pitchFamily="34" charset="0"/>
              </a:rPr>
              <a:t>Added additional Fear Greed Index Dataset</a:t>
            </a:r>
          </a:p>
        </p:txBody>
      </p:sp>
      <p:sp>
        <p:nvSpPr>
          <p:cNvPr id="4" name="Flowchart: Connector 3">
            <a:extLst>
              <a:ext uri="{FF2B5EF4-FFF2-40B4-BE49-F238E27FC236}">
                <a16:creationId xmlns:a16="http://schemas.microsoft.com/office/drawing/2014/main" id="{F026FC8D-70D0-0E06-7EDE-42B832A5BCFB}"/>
              </a:ext>
            </a:extLst>
          </p:cNvPr>
          <p:cNvSpPr>
            <a:spLocks/>
          </p:cNvSpPr>
          <p:nvPr/>
        </p:nvSpPr>
        <p:spPr>
          <a:xfrm>
            <a:off x="7403592" y="2944368"/>
            <a:ext cx="3657600" cy="3657600"/>
          </a:xfrm>
          <a:prstGeom prst="flowChartConnector">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rPr>
              <a:t>Original Dataset:</a:t>
            </a:r>
          </a:p>
          <a:p>
            <a:pPr marL="285750" indent="-285750" algn="ctr">
              <a:buFont typeface="Arial" panose="020B0604020202020204" pitchFamily="34" charset="0"/>
              <a:buChar char="•"/>
            </a:pPr>
            <a:r>
              <a:rPr lang="en-US" sz="2000" dirty="0">
                <a:solidFill>
                  <a:schemeClr val="tx1"/>
                </a:solidFill>
              </a:rPr>
              <a:t>4 years of price data</a:t>
            </a:r>
          </a:p>
          <a:p>
            <a:pPr marL="285750" indent="-285750" algn="ctr">
              <a:buFont typeface="Arial" panose="020B0604020202020204" pitchFamily="34" charset="0"/>
              <a:buChar char="•"/>
            </a:pPr>
            <a:r>
              <a:rPr lang="en-US" sz="2000" dirty="0">
                <a:solidFill>
                  <a:schemeClr val="tx1"/>
                </a:solidFill>
              </a:rPr>
              <a:t>14 popular cryptocurrencies</a:t>
            </a:r>
          </a:p>
          <a:p>
            <a:pPr marL="285750" indent="-285750" algn="ctr">
              <a:buFont typeface="Arial" panose="020B0604020202020204" pitchFamily="34" charset="0"/>
              <a:buChar char="•"/>
            </a:pPr>
            <a:r>
              <a:rPr lang="en-US" sz="2000" dirty="0">
                <a:solidFill>
                  <a:schemeClr val="tx1"/>
                </a:solidFill>
              </a:rPr>
              <a:t>Nearly 27 million rows of data</a:t>
            </a:r>
          </a:p>
          <a:p>
            <a:pPr algn="ctr"/>
            <a:endParaRPr lang="en-US" dirty="0">
              <a:solidFill>
                <a:schemeClr val="tx1"/>
              </a:solidFill>
            </a:endParaRPr>
          </a:p>
        </p:txBody>
      </p:sp>
      <p:sp>
        <p:nvSpPr>
          <p:cNvPr id="6" name="Flowchart: Connector 5">
            <a:extLst>
              <a:ext uri="{FF2B5EF4-FFF2-40B4-BE49-F238E27FC236}">
                <a16:creationId xmlns:a16="http://schemas.microsoft.com/office/drawing/2014/main" id="{07544EC0-EBD9-31B3-2C1A-CD21F9EC4BD8}"/>
              </a:ext>
            </a:extLst>
          </p:cNvPr>
          <p:cNvSpPr>
            <a:spLocks/>
          </p:cNvSpPr>
          <p:nvPr/>
        </p:nvSpPr>
        <p:spPr>
          <a:xfrm>
            <a:off x="1130809" y="2944368"/>
            <a:ext cx="3657600" cy="3657600"/>
          </a:xfrm>
          <a:prstGeom prst="flowChartConnector">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rPr>
              <a:t>Additional Dataset:</a:t>
            </a:r>
          </a:p>
          <a:p>
            <a:pPr marL="285750" indent="-285750" algn="ctr">
              <a:buFont typeface="Arial" panose="020B0604020202020204" pitchFamily="34" charset="0"/>
              <a:buChar char="•"/>
            </a:pPr>
            <a:r>
              <a:rPr lang="en-US" sz="2000" dirty="0">
                <a:solidFill>
                  <a:schemeClr val="tx1"/>
                </a:solidFill>
              </a:rPr>
              <a:t>Bitcoin Fear and Greed Index</a:t>
            </a:r>
          </a:p>
          <a:p>
            <a:pPr marL="285750" indent="-285750" algn="ctr">
              <a:buFont typeface="Arial" panose="020B0604020202020204" pitchFamily="34" charset="0"/>
              <a:buChar char="•"/>
            </a:pPr>
            <a:r>
              <a:rPr lang="en-US" sz="2000" dirty="0">
                <a:solidFill>
                  <a:schemeClr val="tx1"/>
                </a:solidFill>
              </a:rPr>
              <a:t>4 years of Index Data per day</a:t>
            </a:r>
          </a:p>
          <a:p>
            <a:pPr marL="285750" indent="-285750" algn="ctr">
              <a:buFont typeface="Arial" panose="020B0604020202020204" pitchFamily="34" charset="0"/>
              <a:buChar char="•"/>
            </a:pPr>
            <a:r>
              <a:rPr lang="en-US" sz="2000" dirty="0">
                <a:solidFill>
                  <a:schemeClr val="tx1"/>
                </a:solidFill>
              </a:rPr>
              <a:t>From Kaggle:</a:t>
            </a:r>
          </a:p>
          <a:p>
            <a:pPr algn="ctr"/>
            <a:r>
              <a:rPr lang="en-US" sz="2000" dirty="0">
                <a:solidFill>
                  <a:schemeClr val="tx1"/>
                </a:solidFill>
                <a:hlinkClick r:id="rId3"/>
              </a:rPr>
              <a:t>Bitcoin Fear and Greed Dataset</a:t>
            </a:r>
            <a:endParaRPr lang="en-US" sz="2000" dirty="0">
              <a:solidFill>
                <a:schemeClr val="tx1"/>
              </a:solidFill>
            </a:endParaRPr>
          </a:p>
          <a:p>
            <a:pPr algn="ctr"/>
            <a:endParaRPr lang="en-US" dirty="0">
              <a:solidFill>
                <a:schemeClr val="tx1"/>
              </a:solidFill>
            </a:endParaRPr>
          </a:p>
        </p:txBody>
      </p:sp>
      <p:sp>
        <p:nvSpPr>
          <p:cNvPr id="10" name="Arrow: Right 9">
            <a:extLst>
              <a:ext uri="{FF2B5EF4-FFF2-40B4-BE49-F238E27FC236}">
                <a16:creationId xmlns:a16="http://schemas.microsoft.com/office/drawing/2014/main" id="{43E40FB9-A17C-38C0-F484-A7994C935A06}"/>
              </a:ext>
            </a:extLst>
          </p:cNvPr>
          <p:cNvSpPr/>
          <p:nvPr/>
        </p:nvSpPr>
        <p:spPr>
          <a:xfrm>
            <a:off x="4788409" y="4553712"/>
            <a:ext cx="2615183" cy="43891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15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FF8A9-C682-AC98-9198-EDC6AC79BEEC}"/>
              </a:ext>
            </a:extLst>
          </p:cNvPr>
          <p:cNvSpPr>
            <a:spLocks noGrp="1"/>
          </p:cNvSpPr>
          <p:nvPr>
            <p:ph type="title"/>
          </p:nvPr>
        </p:nvSpPr>
        <p:spPr>
          <a:xfrm>
            <a:off x="640080" y="325369"/>
            <a:ext cx="4368602" cy="1956841"/>
          </a:xfrm>
        </p:spPr>
        <p:txBody>
          <a:bodyPr anchor="b">
            <a:normAutofit/>
          </a:bodyPr>
          <a:lstStyle/>
          <a:p>
            <a:r>
              <a:rPr lang="en-US" sz="5000" dirty="0">
                <a:latin typeface="Arial" panose="020B0604020202020204" pitchFamily="34" charset="0"/>
                <a:cs typeface="Arial" panose="020B0604020202020204" pitchFamily="34" charset="0"/>
              </a:rPr>
              <a:t>Preprocessing</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2B90B9-A55E-7DF5-BACD-65EE5070EFC4}"/>
              </a:ext>
            </a:extLst>
          </p:cNvPr>
          <p:cNvSpPr>
            <a:spLocks noGrp="1"/>
          </p:cNvSpPr>
          <p:nvPr>
            <p:ph idx="1"/>
          </p:nvPr>
        </p:nvSpPr>
        <p:spPr>
          <a:xfrm>
            <a:off x="640080" y="2872899"/>
            <a:ext cx="4243589" cy="3320668"/>
          </a:xfrm>
        </p:spPr>
        <p:txBody>
          <a:bodyPr>
            <a:normAutofit lnSpcReduction="10000"/>
          </a:bodyPr>
          <a:lstStyle/>
          <a:p>
            <a:r>
              <a:rPr lang="en-US" sz="2200" dirty="0">
                <a:latin typeface="Arial" panose="020B0604020202020204" pitchFamily="34" charset="0"/>
                <a:cs typeface="Arial" panose="020B0604020202020204" pitchFamily="34" charset="0"/>
              </a:rPr>
              <a:t>Filtered to just Bitcoin</a:t>
            </a:r>
          </a:p>
          <a:p>
            <a:pPr lvl="1"/>
            <a:r>
              <a:rPr lang="en-US" sz="2200" dirty="0">
                <a:latin typeface="Arial" panose="020B0604020202020204" pitchFamily="34" charset="0"/>
                <a:cs typeface="Arial" panose="020B0604020202020204" pitchFamily="34" charset="0"/>
              </a:rPr>
              <a:t>Most popular and most data</a:t>
            </a:r>
          </a:p>
          <a:p>
            <a:r>
              <a:rPr lang="en-US" sz="2200" dirty="0">
                <a:latin typeface="Arial" panose="020B0604020202020204" pitchFamily="34" charset="0"/>
                <a:cs typeface="Arial" panose="020B0604020202020204" pitchFamily="34" charset="0"/>
              </a:rPr>
              <a:t>Redefined Target Variable</a:t>
            </a:r>
          </a:p>
          <a:p>
            <a:pPr lvl="1"/>
            <a:r>
              <a:rPr lang="en-US" sz="2200" dirty="0">
                <a:latin typeface="Arial" panose="020B0604020202020204" pitchFamily="34" charset="0"/>
                <a:cs typeface="Arial" panose="020B0604020202020204" pitchFamily="34" charset="0"/>
              </a:rPr>
              <a:t>Open – Close by minute</a:t>
            </a:r>
          </a:p>
          <a:p>
            <a:r>
              <a:rPr lang="en-US" sz="2200" dirty="0">
                <a:latin typeface="Arial" panose="020B0604020202020204" pitchFamily="34" charset="0"/>
                <a:cs typeface="Arial" panose="020B0604020202020204" pitchFamily="34" charset="0"/>
              </a:rPr>
              <a:t>Handle missing values in VWAP</a:t>
            </a:r>
          </a:p>
          <a:p>
            <a:r>
              <a:rPr lang="en-US" sz="2200" dirty="0">
                <a:latin typeface="Arial" panose="020B0604020202020204" pitchFamily="34" charset="0"/>
                <a:cs typeface="Arial" panose="020B0604020202020204" pitchFamily="34" charset="0"/>
              </a:rPr>
              <a:t>Train Test Validation Split</a:t>
            </a:r>
          </a:p>
          <a:p>
            <a:pPr lvl="1"/>
            <a:r>
              <a:rPr lang="en-US" sz="1800" dirty="0">
                <a:latin typeface="Arial" panose="020B0604020202020204" pitchFamily="34" charset="0"/>
                <a:cs typeface="Arial" panose="020B0604020202020204" pitchFamily="34" charset="0"/>
              </a:rPr>
              <a:t>70%, 20%, 10%</a:t>
            </a:r>
          </a:p>
        </p:txBody>
      </p:sp>
      <p:pic>
        <p:nvPicPr>
          <p:cNvPr id="4" name="Picture 3">
            <a:extLst>
              <a:ext uri="{FF2B5EF4-FFF2-40B4-BE49-F238E27FC236}">
                <a16:creationId xmlns:a16="http://schemas.microsoft.com/office/drawing/2014/main" id="{FB413F40-678F-FD22-06AF-2DD9CC25D24B}"/>
              </a:ext>
            </a:extLst>
          </p:cNvPr>
          <p:cNvPicPr>
            <a:picLocks noChangeAspect="1"/>
          </p:cNvPicPr>
          <p:nvPr/>
        </p:nvPicPr>
        <p:blipFill rotWithShape="1">
          <a:blip r:embed="rId3"/>
          <a:srcRect l="21854" t="18963" r="21726"/>
          <a:stretch/>
        </p:blipFill>
        <p:spPr>
          <a:xfrm>
            <a:off x="5311702" y="1300480"/>
            <a:ext cx="6878775" cy="555752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7073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746AE-2E9D-24E8-5201-B3FD33E5FBB6}"/>
              </a:ext>
            </a:extLst>
          </p:cNvPr>
          <p:cNvSpPr>
            <a:spLocks noGrp="1"/>
          </p:cNvSpPr>
          <p:nvPr>
            <p:ph type="title"/>
          </p:nvPr>
        </p:nvSpPr>
        <p:spPr>
          <a:xfrm>
            <a:off x="572493" y="238539"/>
            <a:ext cx="11018520" cy="1434415"/>
          </a:xfrm>
        </p:spPr>
        <p:txBody>
          <a:bodyPr anchor="b">
            <a:normAutofit/>
          </a:bodyPr>
          <a:lstStyle/>
          <a:p>
            <a:r>
              <a:rPr lang="en-US" sz="4600" dirty="0">
                <a:latin typeface="Arial" panose="020B0604020202020204" pitchFamily="34" charset="0"/>
                <a:cs typeface="Arial" panose="020B0604020202020204" pitchFamily="34" charset="0"/>
              </a:rPr>
              <a:t>Handling Outliers: Drop vs. Manipulate</a:t>
            </a:r>
          </a:p>
        </p:txBody>
      </p:sp>
      <p:sp>
        <p:nvSpPr>
          <p:cNvPr id="10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8A238DED-ADBD-AE4E-3782-4316AF158A4F}"/>
              </a:ext>
            </a:extLst>
          </p:cNvPr>
          <p:cNvSpPr>
            <a:spLocks noGrp="1"/>
          </p:cNvSpPr>
          <p:nvPr>
            <p:ph idx="1"/>
          </p:nvPr>
        </p:nvSpPr>
        <p:spPr>
          <a:xfrm>
            <a:off x="572493" y="2071316"/>
            <a:ext cx="6713552" cy="4119172"/>
          </a:xfrm>
        </p:spPr>
        <p:txBody>
          <a:bodyPr anchor="t">
            <a:normAutofit/>
          </a:bodyPr>
          <a:lstStyle/>
          <a:p>
            <a:r>
              <a:rPr lang="en-US" sz="2200" dirty="0"/>
              <a:t>Target centered around $0.00</a:t>
            </a:r>
          </a:p>
          <a:p>
            <a:r>
              <a:rPr lang="en-US" sz="2200" dirty="0"/>
              <a:t>Range from -$1842.88 to $2616.55</a:t>
            </a:r>
          </a:p>
          <a:p>
            <a:pPr lvl="1"/>
            <a:r>
              <a:rPr lang="en-US" sz="1800" dirty="0"/>
              <a:t>Too large</a:t>
            </a:r>
          </a:p>
          <a:p>
            <a:r>
              <a:rPr lang="en-US" sz="2200" dirty="0"/>
              <a:t>Solution: Drop or Manipulate outliers</a:t>
            </a:r>
          </a:p>
        </p:txBody>
      </p:sp>
      <p:pic>
        <p:nvPicPr>
          <p:cNvPr id="1026" name="Picture 2">
            <a:extLst>
              <a:ext uri="{FF2B5EF4-FFF2-40B4-BE49-F238E27FC236}">
                <a16:creationId xmlns:a16="http://schemas.microsoft.com/office/drawing/2014/main" id="{6B5B708E-9D32-06AF-4EA2-57DCC724B3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111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95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746AE-2E9D-24E8-5201-B3FD33E5FBB6}"/>
              </a:ext>
            </a:extLst>
          </p:cNvPr>
          <p:cNvSpPr>
            <a:spLocks noGrp="1"/>
          </p:cNvSpPr>
          <p:nvPr>
            <p:ph type="title"/>
          </p:nvPr>
        </p:nvSpPr>
        <p:spPr>
          <a:xfrm>
            <a:off x="572493" y="238539"/>
            <a:ext cx="11018520" cy="1434415"/>
          </a:xfrm>
        </p:spPr>
        <p:txBody>
          <a:bodyPr anchor="b">
            <a:normAutofit/>
          </a:bodyPr>
          <a:lstStyle/>
          <a:p>
            <a:r>
              <a:rPr lang="en-US" sz="4600" dirty="0">
                <a:latin typeface="Arial" panose="020B0604020202020204" pitchFamily="34" charset="0"/>
                <a:cs typeface="Arial" panose="020B0604020202020204" pitchFamily="34" charset="0"/>
              </a:rPr>
              <a:t>Handling Outliers: Drop vs. Manipulate</a:t>
            </a:r>
          </a:p>
        </p:txBody>
      </p:sp>
      <p:sp>
        <p:nvSpPr>
          <p:cNvPr id="10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8A238DED-ADBD-AE4E-3782-4316AF158A4F}"/>
              </a:ext>
            </a:extLst>
          </p:cNvPr>
          <p:cNvSpPr>
            <a:spLocks noGrp="1"/>
          </p:cNvSpPr>
          <p:nvPr>
            <p:ph idx="1"/>
          </p:nvPr>
        </p:nvSpPr>
        <p:spPr>
          <a:xfrm>
            <a:off x="572493" y="2071316"/>
            <a:ext cx="6713552" cy="4119172"/>
          </a:xfrm>
        </p:spPr>
        <p:txBody>
          <a:bodyPr anchor="t">
            <a:normAutofit/>
          </a:bodyPr>
          <a:lstStyle/>
          <a:p>
            <a:r>
              <a:rPr lang="en-US" sz="2200" dirty="0"/>
              <a:t>Centered around $0.00</a:t>
            </a:r>
          </a:p>
          <a:p>
            <a:r>
              <a:rPr lang="en-US" sz="2200" dirty="0"/>
              <a:t>Range from -$1842.88 to $2616.55</a:t>
            </a:r>
          </a:p>
          <a:p>
            <a:pPr lvl="1"/>
            <a:r>
              <a:rPr lang="en-US" sz="1800" dirty="0"/>
              <a:t>Too large</a:t>
            </a:r>
          </a:p>
          <a:p>
            <a:r>
              <a:rPr lang="en-US" sz="2200" dirty="0"/>
              <a:t>Solution: </a:t>
            </a:r>
            <a:r>
              <a:rPr lang="en-US" sz="2200" b="1" u="sng" dirty="0"/>
              <a:t>Drop</a:t>
            </a:r>
            <a:r>
              <a:rPr lang="en-US" sz="2200" dirty="0"/>
              <a:t> or Manipulate outliers</a:t>
            </a:r>
          </a:p>
          <a:p>
            <a:r>
              <a:rPr lang="en-US" sz="2200" dirty="0"/>
              <a:t>Dropped 5% of data from top and bottom of range</a:t>
            </a:r>
          </a:p>
        </p:txBody>
      </p:sp>
      <p:pic>
        <p:nvPicPr>
          <p:cNvPr id="1026" name="Picture 2">
            <a:extLst>
              <a:ext uri="{FF2B5EF4-FFF2-40B4-BE49-F238E27FC236}">
                <a16:creationId xmlns:a16="http://schemas.microsoft.com/office/drawing/2014/main" id="{6B5B708E-9D32-06AF-4EA2-57DCC724B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56" b="556"/>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0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746AE-2E9D-24E8-5201-B3FD33E5FBB6}"/>
              </a:ext>
            </a:extLst>
          </p:cNvPr>
          <p:cNvSpPr>
            <a:spLocks noGrp="1"/>
          </p:cNvSpPr>
          <p:nvPr>
            <p:ph type="title"/>
          </p:nvPr>
        </p:nvSpPr>
        <p:spPr>
          <a:xfrm>
            <a:off x="572493" y="238539"/>
            <a:ext cx="11018520" cy="1434415"/>
          </a:xfrm>
        </p:spPr>
        <p:txBody>
          <a:bodyPr anchor="b">
            <a:normAutofit/>
          </a:bodyPr>
          <a:lstStyle/>
          <a:p>
            <a:r>
              <a:rPr lang="en-US" sz="4600" dirty="0">
                <a:latin typeface="Arial" panose="020B0604020202020204" pitchFamily="34" charset="0"/>
                <a:cs typeface="Arial" panose="020B0604020202020204" pitchFamily="34" charset="0"/>
              </a:rPr>
              <a:t>Handling Outliers: Drop vs. Manipulate</a:t>
            </a:r>
          </a:p>
        </p:txBody>
      </p:sp>
      <p:sp>
        <p:nvSpPr>
          <p:cNvPr id="10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8A238DED-ADBD-AE4E-3782-4316AF158A4F}"/>
              </a:ext>
            </a:extLst>
          </p:cNvPr>
          <p:cNvSpPr>
            <a:spLocks noGrp="1"/>
          </p:cNvSpPr>
          <p:nvPr>
            <p:ph idx="1"/>
          </p:nvPr>
        </p:nvSpPr>
        <p:spPr>
          <a:xfrm>
            <a:off x="572493" y="2071316"/>
            <a:ext cx="6713552" cy="4119172"/>
          </a:xfrm>
        </p:spPr>
        <p:txBody>
          <a:bodyPr anchor="t">
            <a:normAutofit/>
          </a:bodyPr>
          <a:lstStyle/>
          <a:p>
            <a:r>
              <a:rPr lang="en-US" sz="2200" dirty="0"/>
              <a:t>Centered around $0.00</a:t>
            </a:r>
          </a:p>
          <a:p>
            <a:r>
              <a:rPr lang="en-US" sz="2200" dirty="0"/>
              <a:t>Range from -$1842.88 to $2616.55</a:t>
            </a:r>
          </a:p>
          <a:p>
            <a:pPr lvl="1"/>
            <a:r>
              <a:rPr lang="en-US" sz="1800" dirty="0"/>
              <a:t>Too large</a:t>
            </a:r>
          </a:p>
          <a:p>
            <a:r>
              <a:rPr lang="en-US" sz="2200" dirty="0"/>
              <a:t>Solution: Drop or </a:t>
            </a:r>
            <a:r>
              <a:rPr lang="en-US" sz="2200" b="1" u="sng" dirty="0"/>
              <a:t>Manipulate</a:t>
            </a:r>
            <a:r>
              <a:rPr lang="en-US" sz="2200" dirty="0"/>
              <a:t> outliers</a:t>
            </a:r>
          </a:p>
          <a:p>
            <a:r>
              <a:rPr lang="en-US" sz="2200" dirty="0"/>
              <a:t>Change top and bottom 5% to be the value of the 95th and 5th percentiles, respectively</a:t>
            </a:r>
          </a:p>
        </p:txBody>
      </p:sp>
      <p:pic>
        <p:nvPicPr>
          <p:cNvPr id="1026" name="Picture 2">
            <a:extLst>
              <a:ext uri="{FF2B5EF4-FFF2-40B4-BE49-F238E27FC236}">
                <a16:creationId xmlns:a16="http://schemas.microsoft.com/office/drawing/2014/main" id="{6B5B708E-9D32-06AF-4EA2-57DCC724B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56" b="556"/>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1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C2D38-9387-711F-4573-55D0643ADAF0}"/>
              </a:ext>
            </a:extLst>
          </p:cNvPr>
          <p:cNvSpPr>
            <a:spLocks noGrp="1"/>
          </p:cNvSpPr>
          <p:nvPr>
            <p:ph type="title"/>
          </p:nvPr>
        </p:nvSpPr>
        <p:spPr>
          <a:xfrm>
            <a:off x="640080" y="325369"/>
            <a:ext cx="4368602" cy="1956841"/>
          </a:xfrm>
        </p:spPr>
        <p:txBody>
          <a:bodyPr anchor="b">
            <a:normAutofit/>
          </a:bodyPr>
          <a:lstStyle/>
          <a:p>
            <a:r>
              <a:rPr lang="en-US" sz="5400">
                <a:latin typeface="Arial" panose="020B0604020202020204" pitchFamily="34" charset="0"/>
                <a:cs typeface="Arial" panose="020B0604020202020204" pitchFamily="34" charset="0"/>
              </a:rPr>
              <a:t>Feature Engineering:</a:t>
            </a:r>
          </a:p>
        </p:txBody>
      </p:sp>
      <p:sp>
        <p:nvSpPr>
          <p:cNvPr id="3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E23B0E-EAE9-4F90-C50B-A64A094D6324}"/>
              </a:ext>
            </a:extLst>
          </p:cNvPr>
          <p:cNvSpPr>
            <a:spLocks noGrp="1"/>
          </p:cNvSpPr>
          <p:nvPr>
            <p:ph idx="1"/>
          </p:nvPr>
        </p:nvSpPr>
        <p:spPr>
          <a:xfrm>
            <a:off x="640080" y="2872899"/>
            <a:ext cx="4243589" cy="3320668"/>
          </a:xfrm>
        </p:spPr>
        <p:txBody>
          <a:bodyPr>
            <a:normAutofit/>
          </a:bodyPr>
          <a:lstStyle/>
          <a:p>
            <a:r>
              <a:rPr lang="en-US" sz="1700">
                <a:latin typeface="Arial" panose="020B0604020202020204" pitchFamily="34" charset="0"/>
                <a:cs typeface="Arial" panose="020B0604020202020204" pitchFamily="34" charset="0"/>
              </a:rPr>
              <a:t>Create Historic Asset Returns</a:t>
            </a:r>
          </a:p>
          <a:p>
            <a:pPr lvl="1"/>
            <a:r>
              <a:rPr lang="en-US" sz="1700">
                <a:latin typeface="Arial" panose="020B0604020202020204" pitchFamily="34" charset="0"/>
                <a:cs typeface="Arial" panose="020B0604020202020204" pitchFamily="34" charset="0"/>
              </a:rPr>
              <a:t>Calculates % change in asset prices over different time intervals</a:t>
            </a:r>
          </a:p>
          <a:p>
            <a:pPr lvl="1"/>
            <a:r>
              <a:rPr lang="en-US" sz="1700">
                <a:latin typeface="Arial" panose="020B0604020202020204" pitchFamily="34" charset="0"/>
                <a:cs typeface="Arial" panose="020B0604020202020204" pitchFamily="34" charset="0"/>
              </a:rPr>
              <a:t>1, 2, 3, 5, 10, 15, 20, 30, 40, 50, and 60 minutes</a:t>
            </a:r>
          </a:p>
          <a:p>
            <a:r>
              <a:rPr lang="en-US" sz="1700">
                <a:latin typeface="Arial" panose="020B0604020202020204" pitchFamily="34" charset="0"/>
                <a:cs typeface="Arial" panose="020B0604020202020204" pitchFamily="34" charset="0"/>
              </a:rPr>
              <a:t>Create Moving Average</a:t>
            </a:r>
          </a:p>
          <a:p>
            <a:pPr lvl="1"/>
            <a:r>
              <a:rPr lang="en-US" sz="1700">
                <a:latin typeface="Arial" panose="020B0604020202020204" pitchFamily="34" charset="0"/>
                <a:cs typeface="Arial" panose="020B0604020202020204" pitchFamily="34" charset="0"/>
              </a:rPr>
              <a:t>Calculates the moving average of the % change over different window sizes</a:t>
            </a:r>
          </a:p>
          <a:p>
            <a:pPr lvl="1"/>
            <a:r>
              <a:rPr lang="en-US" sz="1700">
                <a:latin typeface="Arial" panose="020B0604020202020204" pitchFamily="34" charset="0"/>
                <a:cs typeface="Arial" panose="020B0604020202020204" pitchFamily="34" charset="0"/>
              </a:rPr>
              <a:t>5, 10, 15, 20, 30, 40, 50, and 60 minute windows</a:t>
            </a:r>
          </a:p>
        </p:txBody>
      </p:sp>
      <p:pic>
        <p:nvPicPr>
          <p:cNvPr id="4" name="Picture 3">
            <a:extLst>
              <a:ext uri="{FF2B5EF4-FFF2-40B4-BE49-F238E27FC236}">
                <a16:creationId xmlns:a16="http://schemas.microsoft.com/office/drawing/2014/main" id="{1CDBC5F8-A041-FD80-27EA-DFEBBEE20698}"/>
              </a:ext>
            </a:extLst>
          </p:cNvPr>
          <p:cNvPicPr>
            <a:picLocks noChangeAspect="1"/>
          </p:cNvPicPr>
          <p:nvPr/>
        </p:nvPicPr>
        <p:blipFill rotWithShape="1">
          <a:blip r:embed="rId3"/>
          <a:srcRect t="350" r="-2" b="74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9215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45B16A2-74F1-FD31-B366-5DE918605E70}"/>
              </a:ext>
            </a:extLst>
          </p:cNvPr>
          <p:cNvSpPr>
            <a:spLocks noGrp="1"/>
          </p:cNvSpPr>
          <p:nvPr>
            <p:ph type="title"/>
          </p:nvPr>
        </p:nvSpPr>
        <p:spPr>
          <a:xfrm>
            <a:off x="838201" y="3998018"/>
            <a:ext cx="3981854" cy="2216513"/>
          </a:xfrm>
        </p:spPr>
        <p:txBody>
          <a:bodyPr>
            <a:normAutofit/>
          </a:bodyPr>
          <a:lstStyle/>
          <a:p>
            <a:r>
              <a:rPr lang="en-US" sz="4100">
                <a:latin typeface="Arial" panose="020B0604020202020204" pitchFamily="34" charset="0"/>
                <a:cs typeface="Arial" panose="020B0604020202020204" pitchFamily="34" charset="0"/>
              </a:rPr>
              <a:t>Model 1 – DNN w/ outliers removed</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06EC737-76B6-9F13-2137-D70C2A7306A5}"/>
              </a:ext>
            </a:extLst>
          </p:cNvPr>
          <p:cNvPicPr>
            <a:picLocks noChangeAspect="1"/>
          </p:cNvPicPr>
          <p:nvPr/>
        </p:nvPicPr>
        <p:blipFill>
          <a:blip r:embed="rId3"/>
          <a:stretch>
            <a:fillRect/>
          </a:stretch>
        </p:blipFill>
        <p:spPr>
          <a:xfrm>
            <a:off x="659914" y="1299876"/>
            <a:ext cx="10872172" cy="176672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3FFAD8C1-9415-D49E-FC4C-052078DFD3E6}"/>
              </a:ext>
            </a:extLst>
          </p:cNvPr>
          <p:cNvSpPr>
            <a:spLocks noGrp="1"/>
          </p:cNvSpPr>
          <p:nvPr>
            <p:ph idx="1"/>
          </p:nvPr>
        </p:nvSpPr>
        <p:spPr>
          <a:xfrm>
            <a:off x="4970835" y="3998019"/>
            <a:ext cx="6382966" cy="2216512"/>
          </a:xfrm>
        </p:spPr>
        <p:txBody>
          <a:bodyPr>
            <a:normAutofit/>
          </a:bodyPr>
          <a:lstStyle/>
          <a:p>
            <a:r>
              <a:rPr lang="en-US">
                <a:latin typeface="Arial" panose="020B0604020202020204" pitchFamily="34" charset="0"/>
                <a:cs typeface="Arial" panose="020B0604020202020204" pitchFamily="34" charset="0"/>
              </a:rPr>
              <a:t>Dropped outside 5% of target data</a:t>
            </a:r>
          </a:p>
          <a:p>
            <a:r>
              <a:rPr lang="en-US">
                <a:latin typeface="Arial" panose="020B0604020202020204" pitchFamily="34" charset="0"/>
                <a:cs typeface="Arial" panose="020B0604020202020204" pitchFamily="34" charset="0"/>
              </a:rPr>
              <a:t>4 fully connected dense layers</a:t>
            </a:r>
          </a:p>
          <a:p>
            <a:r>
              <a:rPr lang="en-US">
                <a:latin typeface="Arial" panose="020B0604020202020204" pitchFamily="34" charset="0"/>
                <a:cs typeface="Arial" panose="020B0604020202020204" pitchFamily="34" charset="0"/>
              </a:rPr>
              <a:t>584,065 trainable parameters</a:t>
            </a:r>
          </a:p>
          <a:p>
            <a:r>
              <a:rPr lang="en-US">
                <a:latin typeface="Arial" panose="020B0604020202020204" pitchFamily="34" charset="0"/>
                <a:cs typeface="Arial" panose="020B0604020202020204" pitchFamily="34" charset="0"/>
              </a:rPr>
              <a:t>Run time: 30 minutes</a:t>
            </a:r>
          </a:p>
          <a:p>
            <a:endParaRPr lang="en-US"/>
          </a:p>
        </p:txBody>
      </p:sp>
    </p:spTree>
    <p:extLst>
      <p:ext uri="{BB962C8B-B14F-4D97-AF65-F5344CB8AC3E}">
        <p14:creationId xmlns:p14="http://schemas.microsoft.com/office/powerpoint/2010/main" val="3519626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1809</Words>
  <Application>Microsoft Office PowerPoint</Application>
  <PresentationFormat>Widescreen</PresentationFormat>
  <Paragraphs>137</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Inter</vt:lpstr>
      <vt:lpstr>Söhne</vt:lpstr>
      <vt:lpstr>Office Theme</vt:lpstr>
      <vt:lpstr>Predicting Changes in Bitcoin Price to Get Rich Quick</vt:lpstr>
      <vt:lpstr>Problem Statement</vt:lpstr>
      <vt:lpstr>Dataset</vt:lpstr>
      <vt:lpstr>Preprocessing</vt:lpstr>
      <vt:lpstr>Handling Outliers: Drop vs. Manipulate</vt:lpstr>
      <vt:lpstr>Handling Outliers: Drop vs. Manipulate</vt:lpstr>
      <vt:lpstr>Handling Outliers: Drop vs. Manipulate</vt:lpstr>
      <vt:lpstr>Feature Engineering:</vt:lpstr>
      <vt:lpstr>Model 1 – DNN w/ outliers removed</vt:lpstr>
      <vt:lpstr>Model 2 – DNN w/ outliers scaled down</vt:lpstr>
      <vt:lpstr>Model 3 – XGBoost </vt:lpstr>
      <vt:lpstr>Model Comparison</vt:lpstr>
      <vt:lpstr>Model Comparison</vt:lpstr>
      <vt:lpstr>Create Trading Logic:</vt:lpstr>
      <vt:lpstr>Model Comparison in Real Dollars</vt:lpstr>
      <vt:lpstr>Some Alternative Options…</vt:lpstr>
      <vt:lpstr>Some Alternative Options…</vt:lpstr>
      <vt:lpstr>Some Alternative Options…</vt:lpstr>
      <vt:lpstr>Why Did My Models Perform Poorly?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Forecasting</dc:title>
  <dc:creator>Jacob Kenneth Shaw</dc:creator>
  <cp:lastModifiedBy>Jacob Kenneth Shaw</cp:lastModifiedBy>
  <cp:revision>22</cp:revision>
  <dcterms:created xsi:type="dcterms:W3CDTF">2024-02-18T20:34:56Z</dcterms:created>
  <dcterms:modified xsi:type="dcterms:W3CDTF">2024-02-20T20:22:06Z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2024-02-19T20:48:15Z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3e70600b-7b0c-4c2a-a2cc-4351e3cdc055</vt:lpwstr>
  </property>
  <property fmtid="{D5CDD505-2E9C-101B-9397-08002B2CF9AE}" pid="8" name="MSIP_Label_4044bd30-2ed7-4c9d-9d12-46200872a97b_ContentBits">
    <vt:lpwstr>0</vt:lpwstr>
  </property>
</Properties>
</file>