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5" r:id="rId2"/>
    <p:sldId id="263" r:id="rId3"/>
    <p:sldId id="267" r:id="rId4"/>
    <p:sldId id="268" r:id="rId5"/>
    <p:sldId id="303" r:id="rId6"/>
    <p:sldId id="281" r:id="rId7"/>
    <p:sldId id="271" r:id="rId8"/>
    <p:sldId id="273" r:id="rId9"/>
    <p:sldId id="274" r:id="rId10"/>
    <p:sldId id="282" r:id="rId11"/>
    <p:sldId id="283" r:id="rId12"/>
    <p:sldId id="284" r:id="rId13"/>
    <p:sldId id="275" r:id="rId14"/>
    <p:sldId id="276" r:id="rId15"/>
    <p:sldId id="277" r:id="rId16"/>
    <p:sldId id="278" r:id="rId17"/>
    <p:sldId id="286" r:id="rId18"/>
    <p:sldId id="287" r:id="rId19"/>
    <p:sldId id="290" r:id="rId20"/>
    <p:sldId id="291" r:id="rId21"/>
    <p:sldId id="292" r:id="rId22"/>
    <p:sldId id="293" r:id="rId23"/>
    <p:sldId id="304" r:id="rId24"/>
    <p:sldId id="294" r:id="rId25"/>
    <p:sldId id="305" r:id="rId26"/>
    <p:sldId id="295" r:id="rId27"/>
    <p:sldId id="296" r:id="rId28"/>
    <p:sldId id="297" r:id="rId29"/>
    <p:sldId id="298" r:id="rId30"/>
    <p:sldId id="302" r:id="rId31"/>
    <p:sldId id="299" r:id="rId32"/>
    <p:sldId id="316" r:id="rId33"/>
    <p:sldId id="317" r:id="rId34"/>
    <p:sldId id="318" r:id="rId35"/>
    <p:sldId id="288" r:id="rId36"/>
    <p:sldId id="306" r:id="rId37"/>
    <p:sldId id="307" r:id="rId38"/>
    <p:sldId id="308" r:id="rId39"/>
    <p:sldId id="309" r:id="rId40"/>
    <p:sldId id="310" r:id="rId41"/>
    <p:sldId id="311" r:id="rId42"/>
    <p:sldId id="314" r:id="rId43"/>
    <p:sldId id="312" r:id="rId44"/>
    <p:sldId id="31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53C0"/>
    <a:srgbClr val="BDB7EB"/>
    <a:srgbClr val="C5CEF1"/>
    <a:srgbClr val="D0D8F4"/>
    <a:srgbClr val="CDC8F0"/>
    <a:srgbClr val="E7EBF9"/>
    <a:srgbClr val="3B2F95"/>
    <a:srgbClr val="AFA7E7"/>
    <a:srgbClr val="ECECF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74810" autoAdjust="0"/>
  </p:normalViewPr>
  <p:slideViewPr>
    <p:cSldViewPr snapToGrid="0">
      <p:cViewPr varScale="1">
        <p:scale>
          <a:sx n="79" d="100"/>
          <a:sy n="79" d="100"/>
        </p:scale>
        <p:origin x="1956" y="84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7F7E5-6036-4E3D-837E-4C307214DE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A35C5C-94A7-4AA3-95A6-AD6237909474}">
      <dgm:prSet phldrT="[텍스트]" custT="1"/>
      <dgm:spPr>
        <a:solidFill>
          <a:srgbClr val="BDB7EB"/>
        </a:solidFill>
        <a:ln>
          <a:noFill/>
        </a:ln>
      </dgm:spPr>
      <dgm:t>
        <a:bodyPr/>
        <a:lstStyle/>
        <a:p>
          <a:pPr latinLnBrk="1"/>
          <a:r>
            <a:rPr lang="en-US" altLang="ko-KR" sz="15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GRU4Rec</a:t>
          </a:r>
          <a:endParaRPr lang="ko-KR" altLang="en-US" sz="15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gm:t>
    </dgm:pt>
    <dgm:pt modelId="{87644317-610E-4205-9008-24F5071B0083}" type="parTrans" cxnId="{CE0F4E37-9360-4645-ADB3-6AAAD08B9DCE}">
      <dgm:prSet/>
      <dgm:spPr/>
      <dgm:t>
        <a:bodyPr/>
        <a:lstStyle/>
        <a:p>
          <a:pPr latinLnBrk="1"/>
          <a:endParaRPr lang="ko-KR" altLang="en-US"/>
        </a:p>
      </dgm:t>
    </dgm:pt>
    <dgm:pt modelId="{4570A1FA-2B39-4D67-85B1-D6B8DB3E02B1}" type="sibTrans" cxnId="{CE0F4E37-9360-4645-ADB3-6AAAD08B9DCE}">
      <dgm:prSet/>
      <dgm:spPr/>
      <dgm:t>
        <a:bodyPr/>
        <a:lstStyle/>
        <a:p>
          <a:pPr latinLnBrk="1"/>
          <a:endParaRPr lang="ko-KR" altLang="en-US"/>
        </a:p>
      </dgm:t>
    </dgm:pt>
    <dgm:pt modelId="{EEB68FD6-42B6-4D51-92B9-107ABC5A155B}">
      <dgm:prSet phldrT="[텍스트]" custT="1"/>
      <dgm:spPr>
        <a:solidFill>
          <a:srgbClr val="BDB7EB"/>
        </a:solidFill>
        <a:ln>
          <a:noFill/>
        </a:ln>
      </dgm:spPr>
      <dgm:t>
        <a:bodyPr/>
        <a:lstStyle/>
        <a:p>
          <a:pPr latinLnBrk="1"/>
          <a:r>
            <a:rPr lang="en-US" altLang="ko-KR" sz="15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GRU4Rec+</a:t>
          </a:r>
          <a:endParaRPr lang="ko-KR" altLang="en-US" sz="15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gm:t>
    </dgm:pt>
    <dgm:pt modelId="{A5D78146-7368-4B60-9232-2CD419EFA490}" type="parTrans" cxnId="{82440296-2924-429D-BCDE-DF89FA78B50B}">
      <dgm:prSet/>
      <dgm:spPr/>
      <dgm:t>
        <a:bodyPr/>
        <a:lstStyle/>
        <a:p>
          <a:pPr latinLnBrk="1"/>
          <a:endParaRPr lang="ko-KR" altLang="en-US"/>
        </a:p>
      </dgm:t>
    </dgm:pt>
    <dgm:pt modelId="{9135796C-BD7D-4776-864A-FC47C07B8A0D}" type="sibTrans" cxnId="{82440296-2924-429D-BCDE-DF89FA78B50B}">
      <dgm:prSet/>
      <dgm:spPr/>
      <dgm:t>
        <a:bodyPr/>
        <a:lstStyle/>
        <a:p>
          <a:pPr latinLnBrk="1"/>
          <a:endParaRPr lang="ko-KR" altLang="en-US"/>
        </a:p>
      </dgm:t>
    </dgm:pt>
    <dgm:pt modelId="{76317241-F036-4A31-9D77-D00A1E61BD32}">
      <dgm:prSet phldrT="[텍스트]" custT="1"/>
      <dgm:spPr>
        <a:solidFill>
          <a:srgbClr val="BDB7EB"/>
        </a:solidFill>
        <a:ln>
          <a:noFill/>
        </a:ln>
      </dgm:spPr>
      <dgm:t>
        <a:bodyPr/>
        <a:lstStyle/>
        <a:p>
          <a:pPr latinLnBrk="1"/>
          <a:r>
            <a:rPr lang="en-US" altLang="ko-KR" sz="1500" b="1" dirty="0" err="1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SASRec</a:t>
          </a:r>
          <a:endParaRPr lang="en-US" altLang="ko-KR" sz="1500" b="1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  <a:p>
          <a:pPr latinLnBrk="1"/>
          <a:r>
            <a:rPr lang="en-US" altLang="ko-KR" sz="1500" b="1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(2018)</a:t>
          </a:r>
          <a:endParaRPr lang="ko-KR" altLang="en-US" sz="1500" b="1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gm:t>
    </dgm:pt>
    <dgm:pt modelId="{B36E7E25-2C8C-496B-9F28-0D1FE1103808}" type="parTrans" cxnId="{D78FC5E3-E544-4958-9211-12B3C5859C1E}">
      <dgm:prSet/>
      <dgm:spPr/>
      <dgm:t>
        <a:bodyPr/>
        <a:lstStyle/>
        <a:p>
          <a:pPr latinLnBrk="1"/>
          <a:endParaRPr lang="ko-KR" altLang="en-US"/>
        </a:p>
      </dgm:t>
    </dgm:pt>
    <dgm:pt modelId="{50AB8F11-5C76-4AF1-A64B-B60B84AA0B88}" type="sibTrans" cxnId="{D78FC5E3-E544-4958-9211-12B3C5859C1E}">
      <dgm:prSet/>
      <dgm:spPr/>
      <dgm:t>
        <a:bodyPr/>
        <a:lstStyle/>
        <a:p>
          <a:pPr latinLnBrk="1"/>
          <a:endParaRPr lang="ko-KR" altLang="en-US"/>
        </a:p>
      </dgm:t>
    </dgm:pt>
    <dgm:pt modelId="{247A23D6-D12D-4927-8543-186D01FA9C7D}">
      <dgm:prSet phldrT="[텍스트]" custT="1"/>
      <dgm:spPr>
        <a:solidFill>
          <a:srgbClr val="BDB7EB"/>
        </a:solidFill>
        <a:ln>
          <a:noFill/>
        </a:ln>
      </dgm:spPr>
      <dgm:t>
        <a:bodyPr/>
        <a:lstStyle/>
        <a:p>
          <a:pPr latinLnBrk="1"/>
          <a:r>
            <a:rPr lang="en-US" altLang="ko-KR" sz="1500" b="1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BERT4Rec</a:t>
          </a:r>
        </a:p>
        <a:p>
          <a:pPr latinLnBrk="1"/>
          <a:r>
            <a:rPr lang="en-US" altLang="ko-KR" sz="1500" b="1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(2019)</a:t>
          </a:r>
          <a:endParaRPr lang="ko-KR" altLang="en-US" sz="1500" b="1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gm:t>
    </dgm:pt>
    <dgm:pt modelId="{8D89B9DD-AD7B-4AD7-B5C8-86602272A2CD}" type="parTrans" cxnId="{B10469B9-DD5D-4A44-92FD-944AE056D8A4}">
      <dgm:prSet/>
      <dgm:spPr/>
      <dgm:t>
        <a:bodyPr/>
        <a:lstStyle/>
        <a:p>
          <a:pPr latinLnBrk="1"/>
          <a:endParaRPr lang="ko-KR" altLang="en-US"/>
        </a:p>
      </dgm:t>
    </dgm:pt>
    <dgm:pt modelId="{82731804-9C8B-4F61-B9B7-E4FE9CDF3F20}" type="sibTrans" cxnId="{B10469B9-DD5D-4A44-92FD-944AE056D8A4}">
      <dgm:prSet/>
      <dgm:spPr/>
      <dgm:t>
        <a:bodyPr/>
        <a:lstStyle/>
        <a:p>
          <a:pPr latinLnBrk="1"/>
          <a:endParaRPr lang="ko-KR" altLang="en-US"/>
        </a:p>
      </dgm:t>
    </dgm:pt>
    <dgm:pt modelId="{25051DD1-04E6-467F-9EBC-FA68203DD30E}">
      <dgm:prSet phldrT="[텍스트]"/>
      <dgm:spPr>
        <a:solidFill>
          <a:srgbClr val="BDB7EB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…</a:t>
          </a:r>
          <a:endParaRPr lang="ko-KR" altLang="en-US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gm:t>
    </dgm:pt>
    <dgm:pt modelId="{A2CCDFD8-B875-48EF-A31E-B74D86E2270B}" type="parTrans" cxnId="{C4BB81CA-B14A-42B6-BA1D-5A1E763B156B}">
      <dgm:prSet/>
      <dgm:spPr/>
      <dgm:t>
        <a:bodyPr/>
        <a:lstStyle/>
        <a:p>
          <a:pPr latinLnBrk="1"/>
          <a:endParaRPr lang="ko-KR" altLang="en-US"/>
        </a:p>
      </dgm:t>
    </dgm:pt>
    <dgm:pt modelId="{B1516117-19FA-4B0B-BBFE-CEB9260E6A49}" type="sibTrans" cxnId="{C4BB81CA-B14A-42B6-BA1D-5A1E763B156B}">
      <dgm:prSet/>
      <dgm:spPr/>
      <dgm:t>
        <a:bodyPr/>
        <a:lstStyle/>
        <a:p>
          <a:pPr latinLnBrk="1"/>
          <a:endParaRPr lang="ko-KR" altLang="en-US"/>
        </a:p>
      </dgm:t>
    </dgm:pt>
    <dgm:pt modelId="{CB9C7083-5720-49EF-AC55-EF987759BFF5}" type="pres">
      <dgm:prSet presAssocID="{F657F7E5-6036-4E3D-837E-4C307214DE65}" presName="Name0" presStyleCnt="0">
        <dgm:presLayoutVars>
          <dgm:dir/>
          <dgm:animLvl val="lvl"/>
          <dgm:resizeHandles val="exact"/>
        </dgm:presLayoutVars>
      </dgm:prSet>
      <dgm:spPr/>
    </dgm:pt>
    <dgm:pt modelId="{66EFA9A1-B131-455A-B619-BA9BF141DF08}" type="pres">
      <dgm:prSet presAssocID="{85A35C5C-94A7-4AA3-95A6-AD6237909474}" presName="parTxOnly" presStyleLbl="node1" presStyleIdx="0" presStyleCnt="5" custLinFactNeighborY="3479">
        <dgm:presLayoutVars>
          <dgm:chMax val="0"/>
          <dgm:chPref val="0"/>
          <dgm:bulletEnabled val="1"/>
        </dgm:presLayoutVars>
      </dgm:prSet>
      <dgm:spPr/>
    </dgm:pt>
    <dgm:pt modelId="{3E736DF9-3727-409F-931E-DBF3C9209BE2}" type="pres">
      <dgm:prSet presAssocID="{4570A1FA-2B39-4D67-85B1-D6B8DB3E02B1}" presName="parTxOnlySpace" presStyleCnt="0"/>
      <dgm:spPr/>
    </dgm:pt>
    <dgm:pt modelId="{D7EAAEEB-D29E-4A9B-83BD-6DD56B4FB487}" type="pres">
      <dgm:prSet presAssocID="{EEB68FD6-42B6-4D51-92B9-107ABC5A15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4D55F02-DA39-4F21-8DA0-2524C6F5530D}" type="pres">
      <dgm:prSet presAssocID="{9135796C-BD7D-4776-864A-FC47C07B8A0D}" presName="parTxOnlySpace" presStyleCnt="0"/>
      <dgm:spPr/>
    </dgm:pt>
    <dgm:pt modelId="{827C4EBE-B317-45CF-A590-BFC912E15740}" type="pres">
      <dgm:prSet presAssocID="{76317241-F036-4A31-9D77-D00A1E61BD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1C8B987-DD29-4A0A-8A8B-650140540F1B}" type="pres">
      <dgm:prSet presAssocID="{50AB8F11-5C76-4AF1-A64B-B60B84AA0B88}" presName="parTxOnlySpace" presStyleCnt="0"/>
      <dgm:spPr/>
    </dgm:pt>
    <dgm:pt modelId="{D5F3D6AD-D477-4BA0-9670-62775367FDF5}" type="pres">
      <dgm:prSet presAssocID="{247A23D6-D12D-4927-8543-186D01FA9C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928CF95-0A06-4A5E-85A2-4149F245830D}" type="pres">
      <dgm:prSet presAssocID="{82731804-9C8B-4F61-B9B7-E4FE9CDF3F20}" presName="parTxOnlySpace" presStyleCnt="0"/>
      <dgm:spPr/>
    </dgm:pt>
    <dgm:pt modelId="{484A8693-9D98-4B14-9AE0-2F862226C771}" type="pres">
      <dgm:prSet presAssocID="{25051DD1-04E6-467F-9EBC-FA68203DD30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E0F4E37-9360-4645-ADB3-6AAAD08B9DCE}" srcId="{F657F7E5-6036-4E3D-837E-4C307214DE65}" destId="{85A35C5C-94A7-4AA3-95A6-AD6237909474}" srcOrd="0" destOrd="0" parTransId="{87644317-610E-4205-9008-24F5071B0083}" sibTransId="{4570A1FA-2B39-4D67-85B1-D6B8DB3E02B1}"/>
    <dgm:cxn modelId="{29D2A351-39DC-44D2-9B63-FDFB7A3CB862}" type="presOf" srcId="{25051DD1-04E6-467F-9EBC-FA68203DD30E}" destId="{484A8693-9D98-4B14-9AE0-2F862226C771}" srcOrd="0" destOrd="0" presId="urn:microsoft.com/office/officeart/2005/8/layout/chevron1"/>
    <dgm:cxn modelId="{4471B679-BED9-460D-B774-E2A23313E4F3}" type="presOf" srcId="{85A35C5C-94A7-4AA3-95A6-AD6237909474}" destId="{66EFA9A1-B131-455A-B619-BA9BF141DF08}" srcOrd="0" destOrd="0" presId="urn:microsoft.com/office/officeart/2005/8/layout/chevron1"/>
    <dgm:cxn modelId="{A9A0CC91-9497-4D09-88CF-EDF81F1CF4DD}" type="presOf" srcId="{F657F7E5-6036-4E3D-837E-4C307214DE65}" destId="{CB9C7083-5720-49EF-AC55-EF987759BFF5}" srcOrd="0" destOrd="0" presId="urn:microsoft.com/office/officeart/2005/8/layout/chevron1"/>
    <dgm:cxn modelId="{82440296-2924-429D-BCDE-DF89FA78B50B}" srcId="{F657F7E5-6036-4E3D-837E-4C307214DE65}" destId="{EEB68FD6-42B6-4D51-92B9-107ABC5A155B}" srcOrd="1" destOrd="0" parTransId="{A5D78146-7368-4B60-9232-2CD419EFA490}" sibTransId="{9135796C-BD7D-4776-864A-FC47C07B8A0D}"/>
    <dgm:cxn modelId="{4AD242A9-93E3-49BE-A870-2B15F6AA4FC0}" type="presOf" srcId="{76317241-F036-4A31-9D77-D00A1E61BD32}" destId="{827C4EBE-B317-45CF-A590-BFC912E15740}" srcOrd="0" destOrd="0" presId="urn:microsoft.com/office/officeart/2005/8/layout/chevron1"/>
    <dgm:cxn modelId="{2706B4B0-CFE8-4F8C-A621-DB14F6E9A328}" type="presOf" srcId="{EEB68FD6-42B6-4D51-92B9-107ABC5A155B}" destId="{D7EAAEEB-D29E-4A9B-83BD-6DD56B4FB487}" srcOrd="0" destOrd="0" presId="urn:microsoft.com/office/officeart/2005/8/layout/chevron1"/>
    <dgm:cxn modelId="{B10469B9-DD5D-4A44-92FD-944AE056D8A4}" srcId="{F657F7E5-6036-4E3D-837E-4C307214DE65}" destId="{247A23D6-D12D-4927-8543-186D01FA9C7D}" srcOrd="3" destOrd="0" parTransId="{8D89B9DD-AD7B-4AD7-B5C8-86602272A2CD}" sibTransId="{82731804-9C8B-4F61-B9B7-E4FE9CDF3F20}"/>
    <dgm:cxn modelId="{FDCBF8C9-EE0E-4B80-A301-48B7A7E805AF}" type="presOf" srcId="{247A23D6-D12D-4927-8543-186D01FA9C7D}" destId="{D5F3D6AD-D477-4BA0-9670-62775367FDF5}" srcOrd="0" destOrd="0" presId="urn:microsoft.com/office/officeart/2005/8/layout/chevron1"/>
    <dgm:cxn modelId="{C4BB81CA-B14A-42B6-BA1D-5A1E763B156B}" srcId="{F657F7E5-6036-4E3D-837E-4C307214DE65}" destId="{25051DD1-04E6-467F-9EBC-FA68203DD30E}" srcOrd="4" destOrd="0" parTransId="{A2CCDFD8-B875-48EF-A31E-B74D86E2270B}" sibTransId="{B1516117-19FA-4B0B-BBFE-CEB9260E6A49}"/>
    <dgm:cxn modelId="{D78FC5E3-E544-4958-9211-12B3C5859C1E}" srcId="{F657F7E5-6036-4E3D-837E-4C307214DE65}" destId="{76317241-F036-4A31-9D77-D00A1E61BD32}" srcOrd="2" destOrd="0" parTransId="{B36E7E25-2C8C-496B-9F28-0D1FE1103808}" sibTransId="{50AB8F11-5C76-4AF1-A64B-B60B84AA0B88}"/>
    <dgm:cxn modelId="{3E0EDCBA-BFF1-48FF-ACAD-F803A82487E5}" type="presParOf" srcId="{CB9C7083-5720-49EF-AC55-EF987759BFF5}" destId="{66EFA9A1-B131-455A-B619-BA9BF141DF08}" srcOrd="0" destOrd="0" presId="urn:microsoft.com/office/officeart/2005/8/layout/chevron1"/>
    <dgm:cxn modelId="{A1265C0D-B074-436D-B3CE-3075AFA4258F}" type="presParOf" srcId="{CB9C7083-5720-49EF-AC55-EF987759BFF5}" destId="{3E736DF9-3727-409F-931E-DBF3C9209BE2}" srcOrd="1" destOrd="0" presId="urn:microsoft.com/office/officeart/2005/8/layout/chevron1"/>
    <dgm:cxn modelId="{77AA1535-EE30-4D95-B58A-4B51B166A904}" type="presParOf" srcId="{CB9C7083-5720-49EF-AC55-EF987759BFF5}" destId="{D7EAAEEB-D29E-4A9B-83BD-6DD56B4FB487}" srcOrd="2" destOrd="0" presId="urn:microsoft.com/office/officeart/2005/8/layout/chevron1"/>
    <dgm:cxn modelId="{DA961D66-248C-4306-9EF1-E5368B08C9A0}" type="presParOf" srcId="{CB9C7083-5720-49EF-AC55-EF987759BFF5}" destId="{34D55F02-DA39-4F21-8DA0-2524C6F5530D}" srcOrd="3" destOrd="0" presId="urn:microsoft.com/office/officeart/2005/8/layout/chevron1"/>
    <dgm:cxn modelId="{FD50C8B2-A27E-4778-9766-BAF6893FD878}" type="presParOf" srcId="{CB9C7083-5720-49EF-AC55-EF987759BFF5}" destId="{827C4EBE-B317-45CF-A590-BFC912E15740}" srcOrd="4" destOrd="0" presId="urn:microsoft.com/office/officeart/2005/8/layout/chevron1"/>
    <dgm:cxn modelId="{A4ED7183-032B-48DE-BE1B-1706F5E1DE10}" type="presParOf" srcId="{CB9C7083-5720-49EF-AC55-EF987759BFF5}" destId="{F1C8B987-DD29-4A0A-8A8B-650140540F1B}" srcOrd="5" destOrd="0" presId="urn:microsoft.com/office/officeart/2005/8/layout/chevron1"/>
    <dgm:cxn modelId="{A4E438F4-9692-4D63-A773-3AFD55735966}" type="presParOf" srcId="{CB9C7083-5720-49EF-AC55-EF987759BFF5}" destId="{D5F3D6AD-D477-4BA0-9670-62775367FDF5}" srcOrd="6" destOrd="0" presId="urn:microsoft.com/office/officeart/2005/8/layout/chevron1"/>
    <dgm:cxn modelId="{47197AA4-9952-413B-8B31-6F54EE0C59B5}" type="presParOf" srcId="{CB9C7083-5720-49EF-AC55-EF987759BFF5}" destId="{B928CF95-0A06-4A5E-85A2-4149F245830D}" srcOrd="7" destOrd="0" presId="urn:microsoft.com/office/officeart/2005/8/layout/chevron1"/>
    <dgm:cxn modelId="{CD942E51-F871-4A8B-9B22-C93CED3F942C}" type="presParOf" srcId="{CB9C7083-5720-49EF-AC55-EF987759BFF5}" destId="{484A8693-9D98-4B14-9AE0-2F862226C77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FA9A1-B131-455A-B619-BA9BF141DF08}">
      <dsp:nvSpPr>
        <dsp:cNvPr id="0" name=""/>
        <dsp:cNvSpPr/>
      </dsp:nvSpPr>
      <dsp:spPr>
        <a:xfrm>
          <a:off x="2283" y="1520924"/>
          <a:ext cx="2032432" cy="812972"/>
        </a:xfrm>
        <a:prstGeom prst="chevron">
          <a:avLst/>
        </a:prstGeom>
        <a:solidFill>
          <a:srgbClr val="BDB7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GRU4Rec</a:t>
          </a:r>
          <a:endParaRPr lang="ko-KR" altLang="en-US" sz="1500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sp:txBody>
      <dsp:txXfrm>
        <a:off x="408769" y="1520924"/>
        <a:ext cx="1219460" cy="812972"/>
      </dsp:txXfrm>
    </dsp:sp>
    <dsp:sp modelId="{D7EAAEEB-D29E-4A9B-83BD-6DD56B4FB487}">
      <dsp:nvSpPr>
        <dsp:cNvPr id="0" name=""/>
        <dsp:cNvSpPr/>
      </dsp:nvSpPr>
      <dsp:spPr>
        <a:xfrm>
          <a:off x="1831472" y="1492641"/>
          <a:ext cx="2032432" cy="812972"/>
        </a:xfrm>
        <a:prstGeom prst="chevron">
          <a:avLst/>
        </a:prstGeom>
        <a:solidFill>
          <a:srgbClr val="BDB7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GRU4Rec+</a:t>
          </a:r>
          <a:endParaRPr lang="ko-KR" altLang="en-US" sz="1500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sp:txBody>
      <dsp:txXfrm>
        <a:off x="2237958" y="1492641"/>
        <a:ext cx="1219460" cy="812972"/>
      </dsp:txXfrm>
    </dsp:sp>
    <dsp:sp modelId="{827C4EBE-B317-45CF-A590-BFC912E15740}">
      <dsp:nvSpPr>
        <dsp:cNvPr id="0" name=""/>
        <dsp:cNvSpPr/>
      </dsp:nvSpPr>
      <dsp:spPr>
        <a:xfrm>
          <a:off x="3660661" y="1492641"/>
          <a:ext cx="2032432" cy="812972"/>
        </a:xfrm>
        <a:prstGeom prst="chevron">
          <a:avLst/>
        </a:prstGeom>
        <a:solidFill>
          <a:srgbClr val="BDB7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 err="1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SASRec</a:t>
          </a:r>
          <a:endParaRPr lang="en-US" altLang="ko-KR" sz="1500" b="1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(2018)</a:t>
          </a:r>
          <a:endParaRPr lang="ko-KR" altLang="en-US" sz="1500" b="1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sp:txBody>
      <dsp:txXfrm>
        <a:off x="4067147" y="1492641"/>
        <a:ext cx="1219460" cy="812972"/>
      </dsp:txXfrm>
    </dsp:sp>
    <dsp:sp modelId="{D5F3D6AD-D477-4BA0-9670-62775367FDF5}">
      <dsp:nvSpPr>
        <dsp:cNvPr id="0" name=""/>
        <dsp:cNvSpPr/>
      </dsp:nvSpPr>
      <dsp:spPr>
        <a:xfrm>
          <a:off x="5489850" y="1492641"/>
          <a:ext cx="2032432" cy="812972"/>
        </a:xfrm>
        <a:prstGeom prst="chevron">
          <a:avLst/>
        </a:prstGeom>
        <a:solidFill>
          <a:srgbClr val="BDB7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BERT4Rec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(2019)</a:t>
          </a:r>
          <a:endParaRPr lang="ko-KR" altLang="en-US" sz="1500" b="1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sp:txBody>
      <dsp:txXfrm>
        <a:off x="5896336" y="1492641"/>
        <a:ext cx="1219460" cy="812972"/>
      </dsp:txXfrm>
    </dsp:sp>
    <dsp:sp modelId="{484A8693-9D98-4B14-9AE0-2F862226C771}">
      <dsp:nvSpPr>
        <dsp:cNvPr id="0" name=""/>
        <dsp:cNvSpPr/>
      </dsp:nvSpPr>
      <dsp:spPr>
        <a:xfrm>
          <a:off x="7319039" y="1492641"/>
          <a:ext cx="2032432" cy="812972"/>
        </a:xfrm>
        <a:prstGeom prst="chevron">
          <a:avLst/>
        </a:prstGeom>
        <a:solidFill>
          <a:srgbClr val="BDB7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rPr>
            <a:t>…</a:t>
          </a:r>
          <a:endParaRPr lang="ko-KR" altLang="en-US" sz="3900" kern="1200" dirty="0">
            <a:solidFill>
              <a:schemeClr val="bg2">
                <a:lumMod val="25000"/>
              </a:schemeClr>
            </a:solidFill>
            <a:latin typeface="카페24 써라운드 에어 " pitchFamily="2" charset="-127"/>
            <a:ea typeface="카페24 써라운드 에어 " pitchFamily="2" charset="-127"/>
            <a:cs typeface="카페24 써라운드 에어 " pitchFamily="2" charset="-127"/>
          </a:endParaRPr>
        </a:p>
      </dsp:txBody>
      <dsp:txXfrm>
        <a:off x="7725525" y="1492641"/>
        <a:ext cx="1219460" cy="812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BEC5F-B21D-49C0-AB34-E3B17B6697E5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A470F-ED0D-4FC8-B360-9FD03686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</a:t>
            </a:r>
            <a:r>
              <a:rPr lang="en-US" altLang="ko-KR" dirty="0"/>
              <a:t>gru4rec</a:t>
            </a:r>
            <a:r>
              <a:rPr lang="ko-KR" altLang="en-US" dirty="0"/>
              <a:t>의 발표를 맡은 </a:t>
            </a:r>
            <a:r>
              <a:rPr lang="en-US" altLang="ko-KR" dirty="0"/>
              <a:t>[</a:t>
            </a:r>
            <a:r>
              <a:rPr lang="ko-KR" altLang="en-US" dirty="0"/>
              <a:t>우리 대체 </a:t>
            </a:r>
            <a:r>
              <a:rPr lang="ko-KR" altLang="en-US" dirty="0" err="1"/>
              <a:t>몇조조</a:t>
            </a:r>
            <a:r>
              <a:rPr lang="en-US" altLang="ko-KR" dirty="0"/>
              <a:t>]</a:t>
            </a:r>
            <a:r>
              <a:rPr lang="ko-KR" altLang="en-US" dirty="0"/>
              <a:t>의 장성현 김정하 </a:t>
            </a:r>
            <a:r>
              <a:rPr lang="ko-KR" altLang="en-US" dirty="0" err="1"/>
              <a:t>이지평입니다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70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게이트는 </a:t>
            </a:r>
            <a:r>
              <a:rPr lang="en-US" altLang="ko-KR" dirty="0"/>
              <a:t>update gate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여기에서는 과거와 현재의 정보의 최신화 비율을 결정합니다</a:t>
            </a:r>
            <a:r>
              <a:rPr lang="en-US" altLang="ko-KR" dirty="0"/>
              <a:t>. </a:t>
            </a:r>
            <a:r>
              <a:rPr lang="ko-KR" altLang="en-US" dirty="0"/>
              <a:t>수식으로 나타내면 다음과 같은데</a:t>
            </a:r>
            <a:r>
              <a:rPr lang="en-US" altLang="ko-KR" dirty="0"/>
              <a:t>, </a:t>
            </a:r>
            <a:r>
              <a:rPr lang="ko-KR" altLang="en-US" dirty="0" err="1"/>
              <a:t>시그모이드를</a:t>
            </a:r>
            <a:r>
              <a:rPr lang="ko-KR" altLang="en-US" dirty="0"/>
              <a:t> 통해 나온 값으로 현시점의 정보량을 결정하고 </a:t>
            </a:r>
            <a:r>
              <a:rPr lang="ko-KR" altLang="en-US" dirty="0" err="1"/>
              <a:t>그값을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뺀 값으로 직전 시점의 은닉층의 정보에 곱해줍니다</a:t>
            </a:r>
            <a:r>
              <a:rPr lang="en-US" altLang="ko-KR" dirty="0"/>
              <a:t>. </a:t>
            </a:r>
            <a:r>
              <a:rPr lang="ko-KR" altLang="en-US" dirty="0"/>
              <a:t>이는 각각 </a:t>
            </a: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와 </a:t>
            </a:r>
            <a:r>
              <a:rPr lang="en-US" altLang="ko-KR" dirty="0"/>
              <a:t>forget gate</a:t>
            </a:r>
            <a:r>
              <a:rPr lang="ko-KR" altLang="en-US" dirty="0"/>
              <a:t>와 유사하다고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현 시점의 정보 후보군을 계산하는 단계입니다</a:t>
            </a:r>
            <a:r>
              <a:rPr lang="en-US" altLang="ko-KR" dirty="0"/>
              <a:t>. </a:t>
            </a:r>
            <a:r>
              <a:rPr lang="ko-KR" altLang="en-US" dirty="0"/>
              <a:t>과거 은닉층의 정보를 그대로 이용하지 않고 리셋 게이트의 결과를 곱하여 이용한다는 점이 핵심입니다</a:t>
            </a:r>
            <a:r>
              <a:rPr lang="en-US" altLang="ko-KR" dirty="0"/>
              <a:t>. T</a:t>
            </a:r>
            <a:r>
              <a:rPr lang="ko-KR" altLang="en-US" dirty="0"/>
              <a:t>는 </a:t>
            </a:r>
            <a:r>
              <a:rPr lang="en-US" altLang="ko-KR" dirty="0"/>
              <a:t>tanh</a:t>
            </a:r>
            <a:r>
              <a:rPr lang="ko-KR" altLang="en-US" dirty="0"/>
              <a:t>이고</a:t>
            </a:r>
            <a:r>
              <a:rPr lang="en-US" altLang="ko-KR" dirty="0"/>
              <a:t>, *</a:t>
            </a:r>
            <a:r>
              <a:rPr lang="ko-KR" altLang="en-US" dirty="0"/>
              <a:t>은</a:t>
            </a:r>
            <a:r>
              <a:rPr lang="en-US" altLang="ko-KR" dirty="0"/>
              <a:t> pointwise operation</a:t>
            </a:r>
            <a:r>
              <a:rPr lang="ko-KR" altLang="en-US" dirty="0"/>
              <a:t>라는 점을 알아주시면 될 것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1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update gate </a:t>
            </a:r>
            <a:r>
              <a:rPr lang="ko-KR" altLang="en-US" dirty="0"/>
              <a:t>결과와 </a:t>
            </a:r>
            <a:r>
              <a:rPr lang="en-US" altLang="ko-KR" dirty="0"/>
              <a:t>candidate</a:t>
            </a:r>
            <a:r>
              <a:rPr lang="ko-KR" altLang="en-US" dirty="0"/>
              <a:t>를 결합해서 현시점의 은닉층을 계산하는 단계입니다</a:t>
            </a:r>
            <a:r>
              <a:rPr lang="en-US" altLang="ko-KR" dirty="0"/>
              <a:t>. </a:t>
            </a:r>
            <a:r>
              <a:rPr lang="ko-KR" altLang="en-US" dirty="0"/>
              <a:t>앞에서 언급했던 것처럼 </a:t>
            </a:r>
            <a:r>
              <a:rPr lang="en-US" altLang="ko-KR" dirty="0"/>
              <a:t>update gate </a:t>
            </a:r>
            <a:r>
              <a:rPr lang="ko-KR" altLang="en-US" dirty="0"/>
              <a:t>결과 값은 현시점 정보의 양을 결정하고 </a:t>
            </a:r>
            <a:r>
              <a:rPr lang="en-US" altLang="ko-KR" dirty="0"/>
              <a:t>1</a:t>
            </a:r>
            <a:r>
              <a:rPr lang="ko-KR" altLang="en-US" dirty="0"/>
              <a:t>에서 뺀 값은 과거시점의 정보의 양을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LSTM</a:t>
            </a:r>
            <a:r>
              <a:rPr lang="ko-KR" altLang="en-US" dirty="0"/>
              <a:t>과 별 차이가 없지만 상대적으로 학습할 가중치가 적다는 점에서 이점이 있는 모델이라고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92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negative sampling</a:t>
            </a:r>
            <a:r>
              <a:rPr lang="ko-KR" altLang="en-US" dirty="0"/>
              <a:t>에 대해서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학습을 할 때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아이템의 수가 너무 많다는 것을 고려하면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매번 각 스텝에서 모든 아이템에 대한 선호 확률을 계산하는 것은 계산비용이 너무나 큰 일입니다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따라서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output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으로 나올 아이템을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sampling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하고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아이템에 대한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small subset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을 구성함으로써 선호 확률을 구해야 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Negative sampling</a:t>
            </a:r>
            <a:r>
              <a:rPr lang="ko-KR" altLang="en-US" dirty="0"/>
              <a:t>은 하나의 </a:t>
            </a:r>
            <a:r>
              <a:rPr lang="en-US" altLang="ko-KR" dirty="0"/>
              <a:t>positive item</a:t>
            </a:r>
            <a:r>
              <a:rPr lang="ko-KR" altLang="en-US" dirty="0"/>
              <a:t>과 적은 수의 </a:t>
            </a:r>
            <a:r>
              <a:rPr lang="en-US" altLang="ko-KR" dirty="0"/>
              <a:t>negative item</a:t>
            </a:r>
            <a:r>
              <a:rPr lang="ko-KR" altLang="en-US" dirty="0"/>
              <a:t>을 임의추출 방식으로 선택해 </a:t>
            </a:r>
            <a:r>
              <a:rPr lang="en-US" altLang="ko-KR" dirty="0"/>
              <a:t>small subset</a:t>
            </a:r>
            <a:r>
              <a:rPr lang="ko-KR" altLang="en-US" dirty="0"/>
              <a:t>을 구성하고 학습에 반영하는 방식입니다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r>
              <a:rPr lang="ko-KR" altLang="en-US" dirty="0"/>
              <a:t>의 점수와 </a:t>
            </a:r>
            <a:r>
              <a:rPr lang="en-US" altLang="ko-KR" dirty="0"/>
              <a:t>negative item</a:t>
            </a:r>
            <a:r>
              <a:rPr lang="ko-KR" altLang="en-US" dirty="0"/>
              <a:t>의 점수의 차가 크도록 학습을 유도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방식이 해당 논문에서는 어떻게 쓰였는가에 대해서 생각해 보시면서 읽으시면 더욱 더 재미가 있으실 겁니다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0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여러분도 </a:t>
            </a:r>
            <a:r>
              <a:rPr lang="ko-KR" altLang="en-US" dirty="0" err="1"/>
              <a:t>아시다시피</a:t>
            </a:r>
            <a:r>
              <a:rPr lang="ko-KR" altLang="en-US" dirty="0"/>
              <a:t> </a:t>
            </a:r>
            <a:r>
              <a:rPr lang="en-US" altLang="ko-KR" dirty="0"/>
              <a:t>GRU </a:t>
            </a:r>
            <a:r>
              <a:rPr lang="ko-KR" altLang="en-US" dirty="0"/>
              <a:t>모델은 추천시스템을 주로 다루는 모델이 아닙니다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GRU </a:t>
            </a:r>
            <a:r>
              <a:rPr lang="ko-KR" altLang="en-US" dirty="0"/>
              <a:t>모델을 추천시스템에 맞게 커스텀 해야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앞에서도 설명했듯이</a:t>
            </a:r>
            <a:r>
              <a:rPr lang="en-US" altLang="ko-KR" dirty="0"/>
              <a:t>, </a:t>
            </a:r>
            <a:r>
              <a:rPr lang="ko-KR" altLang="en-US" dirty="0"/>
              <a:t>인풋은 </a:t>
            </a:r>
            <a:r>
              <a:rPr lang="en-US" altLang="ko-KR" dirty="0"/>
              <a:t>session</a:t>
            </a:r>
            <a:r>
              <a:rPr lang="ko-KR" altLang="en-US" dirty="0"/>
              <a:t>의 </a:t>
            </a:r>
            <a:r>
              <a:rPr lang="en-US" altLang="ko-KR" dirty="0"/>
              <a:t>actual state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아웃풋은 </a:t>
            </a:r>
            <a:r>
              <a:rPr lang="en-US" altLang="ko-KR" dirty="0"/>
              <a:t>the item of the next event in the session, </a:t>
            </a:r>
            <a:r>
              <a:rPr lang="ko-KR" altLang="en-US" dirty="0"/>
              <a:t>즉 각 항목의 세션에서 다음이 될 가능성입니다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2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인풋으로 들어가는 </a:t>
            </a:r>
            <a:r>
              <a:rPr lang="en-US" altLang="ko-KR" sz="1200" dirty="0"/>
              <a:t>session</a:t>
            </a:r>
            <a:r>
              <a:rPr lang="ko-KR" altLang="en-US" sz="1200" dirty="0"/>
              <a:t>의 </a:t>
            </a:r>
            <a:r>
              <a:rPr lang="en-US" altLang="ko-KR" sz="1200" dirty="0"/>
              <a:t>actual state</a:t>
            </a:r>
            <a:r>
              <a:rPr lang="ko-KR" altLang="en-US" sz="1200" dirty="0"/>
              <a:t>에는 두가지 경우가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1. </a:t>
            </a:r>
            <a:r>
              <a:rPr lang="ko-KR" altLang="en-US" sz="1200" dirty="0"/>
              <a:t>실제 이벤트의 아이템 </a:t>
            </a:r>
            <a:r>
              <a:rPr lang="en-US" altLang="ko-KR" sz="1200" dirty="0"/>
              <a:t>– </a:t>
            </a:r>
            <a:r>
              <a:rPr lang="ko-KR" altLang="en-US" sz="1200" dirty="0"/>
              <a:t>아이템을 샀는가 </a:t>
            </a:r>
            <a:r>
              <a:rPr lang="ko-KR" altLang="en-US" sz="1200" dirty="0" err="1"/>
              <a:t>안샀는가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1-of-N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 인코딩 기법 사용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</a:rPr>
              <a:t>원핫인코딩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입력 벡터의 길이는 아이템의 개수와 일치하며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, active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상태에 따라 아이템은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으로 표현합니다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사용자가 클릭했던 아이템들 중 실제 구매로 이어진 아이템을 나타내기 위해 표현됩니다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buFontTx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2.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지금까지 세션의 이벤트들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–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지금까지 어디를 클릭했는가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Weighted sum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으로 표현되어지는데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event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의 발생 시점에 따라 조정이 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사용자가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클릭했던 아이템을 고려하면서 이에 대한 시간 순서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즉 최근 클릭한 아이템이 가장 큰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weight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를 가질 수 있도록 표현하기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</a:rPr>
              <a:t>위함이며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기존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RNN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이 가지는 장기의존성 문제를 해결할 수 있다고 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buFontTx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>
              <a:buFontTx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여러가지 실험을 했지만 항상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번이 성능이 더 좋았다고 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46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r>
              <a:rPr lang="ko-KR" altLang="en-US" dirty="0"/>
              <a:t>를 추천시스템에 맞게 수정하는 첫번째 방법으로</a:t>
            </a:r>
            <a:r>
              <a:rPr lang="en-US" altLang="ko-KR" dirty="0"/>
              <a:t>, Session-parallel Mini-batches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i="0" dirty="0">
              <a:solidFill>
                <a:srgbClr val="333333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ko-KR" altLang="en-US" sz="1200" i="0" dirty="0">
                <a:solidFill>
                  <a:srgbClr val="333333"/>
                </a:solidFill>
                <a:effectLst/>
                <a:latin typeface="+mn-ea"/>
              </a:rPr>
              <a:t>기존 </a:t>
            </a:r>
            <a:r>
              <a:rPr lang="en-US" altLang="ko-KR" sz="1200" i="0" dirty="0">
                <a:solidFill>
                  <a:srgbClr val="333333"/>
                </a:solidFill>
                <a:effectLst/>
                <a:latin typeface="+mn-ea"/>
              </a:rPr>
              <a:t>RNN</a:t>
            </a:r>
            <a:r>
              <a:rPr lang="ko-KR" altLang="en-US" sz="1200" i="0" dirty="0">
                <a:solidFill>
                  <a:srgbClr val="333333"/>
                </a:solidFill>
                <a:effectLst/>
                <a:latin typeface="+mn-ea"/>
              </a:rPr>
              <a:t>이 주로 활용되던 도메인인 </a:t>
            </a:r>
            <a:r>
              <a:rPr lang="en-US" altLang="ko-KR" sz="1200" i="0" dirty="0">
                <a:solidFill>
                  <a:srgbClr val="333333"/>
                </a:solidFill>
                <a:effectLst/>
                <a:latin typeface="+mn-ea"/>
              </a:rPr>
              <a:t>NLP</a:t>
            </a:r>
            <a:r>
              <a:rPr lang="ko-KR" altLang="en-US" sz="1200" i="0" dirty="0">
                <a:solidFill>
                  <a:srgbClr val="333333"/>
                </a:solidFill>
                <a:effectLst/>
                <a:latin typeface="+mn-ea"/>
              </a:rPr>
              <a:t>영역에서는 문장 내 단어들의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window-size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를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이동하면서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sequential mini-batch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기법을 주로 사용했습니다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고정된 길이의 입력을 받고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모자라는 부분은 패딩을 통해 채우는 방식을 사용했습니다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1200" i="0" dirty="0">
                <a:solidFill>
                  <a:srgbClr val="333333"/>
                </a:solidFill>
                <a:effectLst/>
                <a:latin typeface="+mn-ea"/>
              </a:rPr>
              <a:t>즉</a:t>
            </a:r>
            <a:r>
              <a:rPr lang="en-US" altLang="ko-KR" sz="120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200" i="0" dirty="0">
                <a:solidFill>
                  <a:srgbClr val="333333"/>
                </a:solidFill>
                <a:effectLst/>
                <a:latin typeface="+mn-ea"/>
              </a:rPr>
              <a:t>설정 사이즈에 맞춰서 부분적으로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예측하는 방법을 사용했습니다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하지만 이러한 기법은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가지 이유로 추천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task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에는 적합하지 않습니다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첫번째 이유는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session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의 길이는 일반적인 문장의 길이보다 훨씬 가변적이라는 점입니다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세션에 단 한 개의 이벤트가 있을 수도 있고 수백개의 이벤트가 있을 수도 있기 때문입니다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두번째 이유는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session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이 어떻게 변화하는지를 포착하는 것이 주 목표이므로 부분마다 자르는 것은 변화를 포착하기에 합리적이지 않다는 점입니다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3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그래서 논문에서는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session-parallel mini-batches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방법을 제시합니다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화면읽기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만약 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session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종료되면 사용 가능한 다음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session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배치됩니다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여기서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Session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들은 독립적이라고 가정하기 때문에 병렬적으로 구성이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가능하다라고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생각하시면 될 것 같습니다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인풋으로 세션의 이벤트가 들어가고 아웃풋으로 그 다음 이벤트가 나오는 것을 여기서도 확인하실 수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5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두번째 수정 방법은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sampling on the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output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해당 논문에서는 누락된 이벤트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상호작용이 없는 이벤트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대해서 두 가지 경우가 있다고 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첫번째는 사용자가 아이템의 존재를 몰랐기에 상호작용이 없었다고 하는 경우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두번째는 아이템을 알지만 선호하지 않기에 상호작용 하지 않았다고 하는 경우입니다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여기에서는 두번째 경우에 집중을 하게 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인기가 높은 아이템의 경우 사용자가 알고 있을 가능성이 높습니다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하지만 이게 누락된 이벤트라면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사용자가 선호하지 않아 상호작용이 없었을 가능성이 높게 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따라서 선호도에 비례하여 아이템을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sampling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한다면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사용자의 취향차이가 더욱 더 잘 반영될 것입니다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4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따라서 선호도가 높은 아이템으로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진행해야합니다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하지만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논문에서는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방법론을 조금 다르게 적용합니다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train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데이터에 대해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을 따로 생성하는 대신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로서의 역할을 할 수 있도록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mini-batch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내의 다른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train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데이터들을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로서 활용합니다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방법론은 앞서 언급했던 선호도에 비례하여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샘플링하는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것과 비슷한 효과를 가지고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아이템이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mini-batch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포함될 확률 또한 선호도에 비례하기 때문입니다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추가로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샘플링을 따로 진행하지 않기 때문에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계산 시간을 줄일 수 있다는 장점도 가지고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8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논문순서와 같게 진행될 </a:t>
            </a:r>
            <a:r>
              <a:rPr lang="ko-KR" altLang="en-US" dirty="0" err="1"/>
              <a:t>예정이구요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7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마지막 수정 요소는 </a:t>
            </a:r>
            <a:r>
              <a:rPr lang="en-US" altLang="ko-KR" dirty="0"/>
              <a:t>ranking loss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학습에 사용할 </a:t>
            </a:r>
            <a:r>
              <a:rPr lang="en-US" altLang="ko-KR" dirty="0"/>
              <a:t>loss function</a:t>
            </a:r>
            <a:r>
              <a:rPr lang="ko-KR" altLang="en-US" dirty="0"/>
              <a:t>을 새롭게 정의했습니다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우선</a:t>
            </a:r>
            <a:r>
              <a:rPr lang="en-US" altLang="ko-KR" dirty="0"/>
              <a:t>,</a:t>
            </a:r>
            <a:r>
              <a:rPr lang="ko-KR" altLang="en-US" dirty="0"/>
              <a:t> 순위를 추정하는 방법에는 </a:t>
            </a:r>
            <a:r>
              <a:rPr lang="en-US" altLang="ko-KR" dirty="0"/>
              <a:t>3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점수나 항목의 순위를 서로 독립적으로 추정하는 </a:t>
            </a:r>
            <a:r>
              <a:rPr lang="en-US" altLang="ko-KR" dirty="0"/>
              <a:t>Pointwise Ranking.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손실은 해당 항목의 순위가 낮도록 정의됩니다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긍정적인 항목과 부정적인 항목의 쌍의 점수 또는 순위를 비교하는 </a:t>
            </a:r>
            <a:r>
              <a:rPr lang="en-US" altLang="ko-KR" dirty="0"/>
              <a:t>pairwise ranking.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손실은 긍정적인 항목의 순위가 부정적인 항목보다 낮아야 합니다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모든 항목의 점수와 순위를 사용하여 완벽한 순서와 비교하는 </a:t>
            </a:r>
            <a:r>
              <a:rPr lang="en-US" altLang="ko-KR" dirty="0"/>
              <a:t>Listwise ranking. (</a:t>
            </a:r>
            <a:r>
              <a:rPr lang="ko-KR" altLang="en-US" dirty="0"/>
              <a:t>정렬을 포함하므로 일반적으로 계산 비용이 더 많이 들고 자주 사용되지 않습니다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/>
              <a:t>많은 실험 결과 </a:t>
            </a:r>
            <a:r>
              <a:rPr lang="en-US" altLang="ko-KR" dirty="0"/>
              <a:t>pairwise ranking</a:t>
            </a:r>
            <a:r>
              <a:rPr lang="ko-KR" altLang="en-US" dirty="0"/>
              <a:t>를 활용한 것이 가장 잘 수행되었다고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2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그래서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pairwise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기반으로 하는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가지를 제안합니다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 중 첫번째는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Bayesian Personalized Ranking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줄임말로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들의 점수를 비교합니다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수식을 보시면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수식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]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이렇게 생겼습니다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 설명</a:t>
            </a: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식을 살짝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Ns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표본의 크기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r_hat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은 항목에 대한 점수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k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주어진 시점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이상적인 항목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j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을 의미합니다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그걸 감안하고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이상적인 항목의 점수와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점수의 차이가 크게 되도록 학습이 진행되는 것을 알 수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설명</a:t>
            </a: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이해하기 쉽게 그림으로 설명을 드리면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그래프그리면서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설명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~~~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25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그래서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pairwise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기반으로 하는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가지를 제안합니다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 중 첫번째는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Bayesian Personalized Ranking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줄임말로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들의 점수를 비교합니다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수식을 보시면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수식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]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이렇게 생겼습니다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 설명</a:t>
            </a: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식을 살짝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Ns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표본의 크기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r_hat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은 항목에 대한 점수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k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주어진 시점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이상적인 항목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j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을 의미합니다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그걸 감안하고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이상적인 항목의 점수와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점수의 차이가 크게 되도록 학습이 진행되는 것을 알 수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설명</a:t>
            </a: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이해하기 쉽게 그림으로 설명을 드리면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그래프그리면서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설명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~~~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2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두번째는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TOP1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이라는 함수로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논문의 저자들이 새롭게 고안한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식을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요로코롬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생겼는데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앞에서 보신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이랑 굉장히 비슷해 보입니다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하지만 뒤에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점수에 대해 규제항이 붙었고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앞의 식의 괄호안에 앞 뒤 순서가 바뀌었습니다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앞서 나온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희망사항인 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 차가 큰 것과 거기에 더해서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가까워지도록 바라는 점이 추가된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이라고 보시면 될 것 같습니다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자세히 살펴보자면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저희는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값이 작아지는 것을 원하고 앞뒤 식 모두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시그모이드로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이루어져 있기 때문에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시그모이드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내부의 값은 작은 값일수록 좋습니다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첫번쨰 식을 보면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점수와 긍정적인 항목점수와의 차인데 긍정적인 항목의 점수가 크고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점수가 작을 때 계산한 값이 음의 값으로 가장 작게 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또한 뒤에 있는 규제항의 경우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값이 작을수록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즉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가까울수록 작은 값을 가지게 됩니다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결국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함수로 학습되는 방향은 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 차가 크도록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또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가까워지도록 학습한다는 것을 알 수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1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두번째는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TOP1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이라는 함수로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논문의 저자들이 새롭게 고안한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식을 보시면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요로코롬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생겼는데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앞에서 보신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이랑 굉장히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비슷해보입니다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하지만 뒤에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점수에 대해 규제항이 붙었고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앞의 식의 괄호안에 앞 뒤 순서가 바뀌었습니다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두 개의 항 모두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시그모이드가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붙어 있으므로 </a:t>
            </a:r>
            <a:r>
              <a:rPr lang="ko-KR" altLang="en-US" sz="1200" dirty="0" err="1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시그모이드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 함수를 그려서 이해해보자면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 함수로 학습되는 방향은 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 차가 크도록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또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가까워지도록 학습한다는 것을 알 수 있습니다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앞서 나온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BPR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희망사항인 긍정적인 항목과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 차가 큰 것과 거기에 더해서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negative sample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의 점수가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에 가까워지도록 바라는 점이 추가된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loss function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이라고 보시면 될 것 같습니다</a:t>
            </a:r>
            <a:r>
              <a:rPr lang="en-US" altLang="ko-KR" sz="1200" dirty="0">
                <a:solidFill>
                  <a:srgbClr val="333333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333333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Experiments </a:t>
            </a:r>
            <a:r>
              <a:rPr lang="ko-KR" altLang="en-US" dirty="0"/>
              <a:t>파트입니다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데이터 셋에 자세한 설명은 </a:t>
            </a:r>
            <a:r>
              <a:rPr lang="en-US" altLang="ko-KR" dirty="0"/>
              <a:t>appendix</a:t>
            </a:r>
            <a:r>
              <a:rPr lang="ko-KR" altLang="en-US" dirty="0"/>
              <a:t>에 </a:t>
            </a:r>
            <a:r>
              <a:rPr lang="ko-KR" altLang="en-US" dirty="0" err="1"/>
              <a:t>추가해두었으니</a:t>
            </a:r>
            <a:r>
              <a:rPr lang="en-US" altLang="ko-KR" dirty="0"/>
              <a:t>, </a:t>
            </a:r>
            <a:r>
              <a:rPr lang="ko-KR" altLang="en-US" dirty="0"/>
              <a:t>관심있으신 분들은 </a:t>
            </a:r>
            <a:r>
              <a:rPr lang="ko-KR" altLang="en-US" dirty="0" err="1"/>
              <a:t>읽어보시면</a:t>
            </a:r>
            <a:r>
              <a:rPr lang="ko-KR" altLang="en-US" dirty="0"/>
              <a:t> 좋을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RSC15</a:t>
            </a:r>
            <a:r>
              <a:rPr lang="ko-KR" altLang="en-US" dirty="0"/>
              <a:t>는 </a:t>
            </a:r>
            <a:r>
              <a:rPr lang="en-US" altLang="ko-KR" dirty="0"/>
              <a:t>e-commerce</a:t>
            </a:r>
            <a:r>
              <a:rPr lang="ko-KR" altLang="en-US" dirty="0"/>
              <a:t>의 </a:t>
            </a:r>
            <a:r>
              <a:rPr lang="ko-KR" altLang="en-US" dirty="0" err="1"/>
              <a:t>클릭스트림이</a:t>
            </a:r>
            <a:r>
              <a:rPr lang="ko-KR" altLang="en-US" dirty="0"/>
              <a:t> 담겨있는 데이터이고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VIDEO</a:t>
            </a:r>
            <a:r>
              <a:rPr lang="ko-KR" altLang="en-US" dirty="0"/>
              <a:t>는 </a:t>
            </a:r>
            <a:r>
              <a:rPr lang="en-US" altLang="ko-KR" dirty="0"/>
              <a:t>OTT</a:t>
            </a:r>
            <a:r>
              <a:rPr lang="ko-KR" altLang="en-US" dirty="0"/>
              <a:t> 서비스플랫폼에서 수집된</a:t>
            </a:r>
            <a:r>
              <a:rPr lang="en-US" altLang="ko-KR" dirty="0"/>
              <a:t>, </a:t>
            </a:r>
            <a:r>
              <a:rPr lang="ko-KR" altLang="en-US" dirty="0"/>
              <a:t>일정 시간 이상 동영상시청한 이벤트를 수집한 데이터입니다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평가지표로는 </a:t>
            </a:r>
            <a:r>
              <a:rPr lang="en-US" altLang="ko-KR" dirty="0"/>
              <a:t>recall@20, MRR@20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>
              <a:buFontTx/>
              <a:buNone/>
            </a:pPr>
            <a:r>
              <a:rPr lang="en-US" altLang="ko-KR" sz="1200" dirty="0"/>
              <a:t>Recall</a:t>
            </a:r>
            <a:r>
              <a:rPr lang="ko-KR" altLang="en-US" sz="1200" dirty="0"/>
              <a:t>은 상위 </a:t>
            </a:r>
            <a:r>
              <a:rPr lang="en-US" altLang="ko-KR" sz="1200" dirty="0"/>
              <a:t>N</a:t>
            </a:r>
            <a:r>
              <a:rPr lang="ko-KR" altLang="en-US" sz="1200" dirty="0"/>
              <a:t>개 항목에 포함된 항목의 </a:t>
            </a:r>
            <a:r>
              <a:rPr lang="ko-KR" altLang="en-US" sz="1200" dirty="0">
                <a:solidFill>
                  <a:srgbClr val="FF0000"/>
                </a:solidFill>
              </a:rPr>
              <a:t>실제 순위를 고려하지 않음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ko-KR" altLang="en-US" sz="1200" dirty="0"/>
              <a:t>이는 추천을 강조하지 않고 절대 순서가 중요하지 않은 특정 실제 시나리오를 잘 모델링 함</a:t>
            </a:r>
            <a:endParaRPr lang="en-US" altLang="ko-KR" sz="1200" dirty="0"/>
          </a:p>
          <a:p>
            <a:pPr lvl="1">
              <a:buFontTx/>
              <a:buNone/>
            </a:pPr>
            <a:endParaRPr lang="en-US" altLang="ko-KR" sz="1200" dirty="0"/>
          </a:p>
          <a:p>
            <a:pPr lvl="1">
              <a:buFontTx/>
              <a:buNone/>
            </a:pPr>
            <a:r>
              <a:rPr lang="ko-KR" altLang="en-US" sz="1200" dirty="0"/>
              <a:t>원하는 항목의 역수 순위의 평균</a:t>
            </a:r>
            <a:endParaRPr lang="en-US" altLang="ko-KR" sz="1200" dirty="0"/>
          </a:p>
          <a:p>
            <a:pPr lvl="1">
              <a:buFontTx/>
              <a:buNone/>
            </a:pPr>
            <a:r>
              <a:rPr lang="ko-KR" altLang="en-US" sz="1200" dirty="0"/>
              <a:t>순위가 </a:t>
            </a:r>
            <a:r>
              <a:rPr lang="en-US" altLang="ko-KR" sz="1200" dirty="0"/>
              <a:t>20</a:t>
            </a:r>
            <a:r>
              <a:rPr lang="ko-KR" altLang="en-US" sz="1200" dirty="0"/>
              <a:t>이상이면 역순위는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설정</a:t>
            </a:r>
            <a:endParaRPr lang="en-US" altLang="ko-KR" sz="1200" dirty="0"/>
          </a:p>
          <a:p>
            <a:pPr lvl="1">
              <a:buFontTx/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항목의 순위를 고려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ko-KR" altLang="en-US" sz="1200" dirty="0"/>
              <a:t>추천 순서가 중요한 경우에 사용</a:t>
            </a:r>
            <a:endParaRPr lang="en-US" altLang="ko-KR" sz="1200" dirty="0"/>
          </a:p>
          <a:p>
            <a:pPr lvl="1">
              <a:buFontTx/>
              <a:buNone/>
            </a:pPr>
            <a:endParaRPr lang="en-US" altLang="ko-KR" sz="1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43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POP : </a:t>
            </a:r>
            <a:r>
              <a:rPr lang="ko-KR" altLang="en-US" dirty="0"/>
              <a:t>가장 인기 있는 항목을 항상 추천</a:t>
            </a:r>
            <a:endParaRPr lang="en-US" altLang="ko-KR" dirty="0"/>
          </a:p>
          <a:p>
            <a:r>
              <a:rPr lang="en-US" altLang="ko-KR" dirty="0"/>
              <a:t>S-POP : </a:t>
            </a:r>
            <a:r>
              <a:rPr lang="ko-KR" altLang="en-US" dirty="0"/>
              <a:t>현재 세션의 가장 인기있는 항목 추천</a:t>
            </a:r>
            <a:r>
              <a:rPr lang="en-US" altLang="ko-KR" dirty="0"/>
              <a:t>. </a:t>
            </a:r>
            <a:r>
              <a:rPr lang="ko-KR" altLang="en-US" dirty="0"/>
              <a:t>항목이 더 많은 이벤트를 얻으면 세션동안 추천 목록이 변경됨</a:t>
            </a:r>
            <a:r>
              <a:rPr lang="en-US" altLang="ko-KR" dirty="0"/>
              <a:t>.(</a:t>
            </a:r>
            <a:r>
              <a:rPr lang="ko-KR" altLang="en-US" dirty="0"/>
              <a:t>유행반영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Item-KNN : </a:t>
            </a:r>
            <a:r>
              <a:rPr lang="ko-KR" altLang="en-US" dirty="0"/>
              <a:t>실제 항목과 유사한 항목 추천</a:t>
            </a:r>
            <a:r>
              <a:rPr lang="en-US" altLang="ko-KR" dirty="0"/>
              <a:t>. </a:t>
            </a:r>
            <a:r>
              <a:rPr lang="ko-KR" altLang="en-US" dirty="0"/>
              <a:t>코사인 유사성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BPR-MF : BPR </a:t>
            </a:r>
            <a:r>
              <a:rPr lang="ko-KR" altLang="en-US" dirty="0"/>
              <a:t>사용</a:t>
            </a:r>
            <a:r>
              <a:rPr lang="en-US" altLang="ko-KR" dirty="0"/>
              <a:t>, SGD</a:t>
            </a:r>
            <a:r>
              <a:rPr lang="ko-KR" altLang="en-US" dirty="0"/>
              <a:t>를 통해 </a:t>
            </a:r>
            <a:r>
              <a:rPr lang="en-US" altLang="ko-KR" dirty="0"/>
              <a:t>pairwise </a:t>
            </a:r>
            <a:r>
              <a:rPr lang="ko-KR" altLang="en-US" dirty="0"/>
              <a:t>활용 </a:t>
            </a:r>
            <a:r>
              <a:rPr lang="en-US" altLang="ko-KR" dirty="0"/>
              <a:t>loss function </a:t>
            </a:r>
            <a:r>
              <a:rPr lang="ko-KR" altLang="en-US" dirty="0"/>
              <a:t>사용 최적화</a:t>
            </a:r>
            <a:r>
              <a:rPr lang="en-US" altLang="ko-KR" dirty="0"/>
              <a:t>. </a:t>
            </a:r>
            <a:r>
              <a:rPr lang="ko-KR" altLang="en-US" dirty="0"/>
              <a:t>추천 항목과 지금까지 세션 항목 간의 특징 벡터 유사도를 </a:t>
            </a:r>
            <a:r>
              <a:rPr lang="ko-KR" altLang="en-US" dirty="0" err="1"/>
              <a:t>평균화함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결과를 보시면 </a:t>
            </a:r>
            <a:r>
              <a:rPr lang="en-US" altLang="ko-KR" dirty="0"/>
              <a:t>Item-KNN</a:t>
            </a:r>
            <a:r>
              <a:rPr lang="ko-KR" altLang="en-US" dirty="0"/>
              <a:t>이 제일 성능이 좋은 것을 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80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모델들 간단히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다음은 </a:t>
            </a:r>
            <a:r>
              <a:rPr lang="en-US" altLang="ko-KR" sz="1200" dirty="0"/>
              <a:t>100</a:t>
            </a:r>
            <a:r>
              <a:rPr lang="ko-KR" altLang="en-US" sz="1200" dirty="0"/>
              <a:t>개와 </a:t>
            </a:r>
            <a:r>
              <a:rPr lang="en-US" altLang="ko-KR" sz="1200" dirty="0"/>
              <a:t>1000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hidden units</a:t>
            </a:r>
            <a:r>
              <a:rPr lang="ko-KR" altLang="en-US" sz="1200" dirty="0"/>
              <a:t>에 따른 결과를 보여줍니다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Cross-entropy </a:t>
            </a:r>
            <a:r>
              <a:rPr lang="ko-KR" altLang="en-US" sz="1200" dirty="0"/>
              <a:t>기반 손실은 네트워크가 개별적으로 대상 항목에 대해 점수를 높이려고 시도한 결과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ko-KR" altLang="en-US" sz="1200" dirty="0"/>
              <a:t>수치적으로 불안정한 반면</a:t>
            </a:r>
            <a:r>
              <a:rPr lang="en-US" altLang="ko-KR" sz="1200" dirty="0"/>
              <a:t>, </a:t>
            </a:r>
            <a:r>
              <a:rPr lang="ko-KR" altLang="en-US" sz="1200" dirty="0"/>
              <a:t>다른 항목에 대해서는 부정적인 </a:t>
            </a:r>
            <a:r>
              <a:rPr lang="ko-KR" altLang="en-US" sz="1200" dirty="0" err="1"/>
              <a:t>푸시가</a:t>
            </a:r>
            <a:r>
              <a:rPr lang="ko-KR" altLang="en-US" sz="1200" dirty="0"/>
              <a:t> 상대적으로 작은 것으로 나타났다고 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TOP1 </a:t>
            </a:r>
            <a:r>
              <a:rPr lang="ko-KR" altLang="en-US" sz="1200" dirty="0"/>
              <a:t>손실은 이 두 데이터 세트에서 잘 수행되므로 최상의 성능 베이스라인에 비해 정확도가 최대 </a:t>
            </a:r>
            <a:r>
              <a:rPr lang="en-US" altLang="ko-KR" sz="1200" dirty="0"/>
              <a:t>20-30% </a:t>
            </a:r>
            <a:r>
              <a:rPr lang="ko-KR" altLang="en-US" sz="1200" dirty="0"/>
              <a:t>향상됨을 알 수 있습니다</a:t>
            </a:r>
            <a:r>
              <a:rPr lang="en-US" altLang="ko-KR" sz="1200" dirty="0"/>
              <a:t>.</a:t>
            </a: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앞서 논문에서 주의 깊게 보아야 할 점에 대해 말씀드렸습니다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추천 </a:t>
            </a:r>
            <a:r>
              <a:rPr lang="en-US" altLang="ko-KR" dirty="0"/>
              <a:t>Task</a:t>
            </a:r>
            <a:r>
              <a:rPr lang="ko-KR" altLang="en-US" dirty="0"/>
              <a:t>를 위해 도입한 </a:t>
            </a:r>
            <a:r>
              <a:rPr lang="en-US" altLang="ko-KR" dirty="0"/>
              <a:t>Ranking Loss</a:t>
            </a:r>
            <a:r>
              <a:rPr lang="ko-KR" altLang="en-US" dirty="0"/>
              <a:t>는 무엇을 사용하였는지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-&gt; BPR</a:t>
            </a:r>
            <a:r>
              <a:rPr lang="ko-KR" altLang="en-US" dirty="0"/>
              <a:t>과 </a:t>
            </a:r>
            <a:r>
              <a:rPr lang="en-US" altLang="ko-KR" dirty="0"/>
              <a:t>TOP1 loss function</a:t>
            </a:r>
            <a:r>
              <a:rPr lang="ko-KR" altLang="en-US" dirty="0"/>
              <a:t>을 도입함으로써 긍정적인 항목과 부정적인 항목의 점수차가 크게 되도록 학습하였고</a:t>
            </a:r>
            <a:r>
              <a:rPr lang="en-US" altLang="ko-KR" dirty="0"/>
              <a:t>, top1</a:t>
            </a:r>
            <a:r>
              <a:rPr lang="ko-KR" altLang="en-US" dirty="0"/>
              <a:t>은 거기에 추가로 부정적인 항목의 점수가 </a:t>
            </a:r>
            <a:r>
              <a:rPr lang="en-US" altLang="ko-KR" dirty="0"/>
              <a:t>0</a:t>
            </a:r>
            <a:r>
              <a:rPr lang="ko-KR" altLang="en-US" dirty="0"/>
              <a:t>에 가까워지도록 학습했습니다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Click-stream </a:t>
            </a:r>
            <a:r>
              <a:rPr lang="ko-KR" altLang="en-US" dirty="0"/>
              <a:t>데이터 같은 상당히 큰 데이터에서 훈련 시간과 확장성을 어떻게 고려하였는지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--&gt; Negative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을 따로 하지 않고 같은 미니배치 내의 다른 데이터를 </a:t>
            </a:r>
            <a:r>
              <a:rPr lang="en-US" altLang="ko-KR" dirty="0"/>
              <a:t>negative sample</a:t>
            </a:r>
            <a:r>
              <a:rPr lang="ko-KR" altLang="en-US" dirty="0"/>
              <a:t>로 사용하여 계산 과정을 줄임으로써 훈련시간과 확장성을 고려하였다고 볼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0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 </a:t>
            </a:r>
            <a:r>
              <a:rPr lang="ko-KR" altLang="en-US" dirty="0" err="1"/>
              <a:t>쿠팡을</a:t>
            </a:r>
            <a:r>
              <a:rPr lang="ko-KR" altLang="en-US" dirty="0"/>
              <a:t> </a:t>
            </a:r>
            <a:r>
              <a:rPr lang="ko-KR" altLang="en-US" dirty="0" err="1"/>
              <a:t>써보신</a:t>
            </a:r>
            <a:r>
              <a:rPr lang="ko-KR" altLang="en-US" dirty="0"/>
              <a:t> 적이 있으실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e-commerce </a:t>
            </a:r>
            <a:r>
              <a:rPr lang="ko-KR" altLang="en-US" dirty="0"/>
              <a:t>환경에서는 사용자의 프로파일 대신에 짧은 세션 기반의 데이터를 사용해서 추천을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여기서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 세션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(session)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이란 웹 사이트의 여러 페이지에 걸쳐 사용되는 사용자 정보를 저장하는 방법을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사용자가 브라우저를 닫아 서버와의 연결을 끝내는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시점까지를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세션이라고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세션에 포함되는 이벤트는 클릭과 같이 상호작용하는 거라고 보시면 될 것 같습니다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세션을 이용하는 추천의 경우</a:t>
            </a:r>
            <a:r>
              <a:rPr lang="en-US" altLang="ko-KR" dirty="0"/>
              <a:t>,</a:t>
            </a:r>
            <a:r>
              <a:rPr lang="ko-KR" altLang="en-US" dirty="0"/>
              <a:t> 기존의 잘 쓰이던 방법인 </a:t>
            </a:r>
            <a:r>
              <a:rPr lang="en-US" altLang="ko-KR" dirty="0"/>
              <a:t>MF, matrix factorization</a:t>
            </a:r>
            <a:r>
              <a:rPr lang="ko-KR" altLang="en-US" dirty="0"/>
              <a:t>같은 접근법은 정확하지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사용자의 프로파일을 사용하는 방법이기 때문입니다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대한 해결법으로 이 논문에서는 </a:t>
            </a:r>
            <a:r>
              <a:rPr lang="en-US" altLang="ko-KR" dirty="0"/>
              <a:t>RNN</a:t>
            </a:r>
            <a:r>
              <a:rPr lang="ko-KR" altLang="en-US" dirty="0"/>
              <a:t>기반의 </a:t>
            </a:r>
            <a:r>
              <a:rPr lang="en-US" altLang="ko-KR" dirty="0"/>
              <a:t>session-based recommendation</a:t>
            </a:r>
            <a:r>
              <a:rPr lang="ko-KR" altLang="en-US" dirty="0"/>
              <a:t>을 제안합니다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9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세션기반 추천 작업은 실질적으로 중요한 영역이지만</a:t>
            </a:r>
            <a:r>
              <a:rPr lang="en-US" altLang="ko-KR" dirty="0"/>
              <a:t>, RNN </a:t>
            </a:r>
            <a:r>
              <a:rPr lang="ko-KR" altLang="en-US" dirty="0"/>
              <a:t>계열에서는 잘 연구 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정보를 반영할 수 있는 </a:t>
            </a:r>
            <a:r>
              <a:rPr lang="en-US" altLang="ko-KR" dirty="0"/>
              <a:t>RNN</a:t>
            </a:r>
            <a:r>
              <a:rPr lang="ko-KR" altLang="en-US" dirty="0"/>
              <a:t>계열의 장점을 활용하고자 추천시스템에 </a:t>
            </a:r>
            <a:r>
              <a:rPr lang="en-US" altLang="ko-KR" dirty="0"/>
              <a:t>GRU</a:t>
            </a:r>
            <a:r>
              <a:rPr lang="ko-KR" altLang="en-US" dirty="0"/>
              <a:t>모델을 사용하였고</a:t>
            </a:r>
            <a:r>
              <a:rPr lang="en-US" altLang="ko-KR" dirty="0"/>
              <a:t>,</a:t>
            </a:r>
            <a:r>
              <a:rPr lang="ko-KR" altLang="en-US" dirty="0"/>
              <a:t> 이를 추천시스템에 맞게 수정한 결과</a:t>
            </a:r>
            <a:r>
              <a:rPr lang="en-US" altLang="ko-KR" dirty="0"/>
              <a:t>, </a:t>
            </a:r>
            <a:r>
              <a:rPr lang="ko-KR" altLang="en-US" dirty="0"/>
              <a:t>효과가 있었음을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69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모델에도 단점이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희소한 데이터에서는 좋은 성능을 보여주기 어렵다는 점과</a:t>
            </a:r>
            <a:r>
              <a:rPr lang="en-US" altLang="ko-KR" dirty="0"/>
              <a:t> Long term</a:t>
            </a:r>
            <a:r>
              <a:rPr lang="ko-KR" altLang="en-US" dirty="0"/>
              <a:t>의 정보를 반영하기 힘들다는 점이었습니다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 문제가 현재는 어떤 방식으로 개선이 되었는지 궁금하여 추가적으로 조사를 진행해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9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조사를 해보니</a:t>
            </a:r>
            <a:r>
              <a:rPr lang="en-US" altLang="ko-KR" dirty="0"/>
              <a:t>, 2017</a:t>
            </a:r>
            <a:r>
              <a:rPr lang="ko-KR" altLang="en-US" dirty="0"/>
              <a:t>년 </a:t>
            </a:r>
            <a:r>
              <a:rPr lang="en-US" altLang="ko-KR" dirty="0"/>
              <a:t>transformer</a:t>
            </a:r>
            <a:r>
              <a:rPr lang="ko-KR" altLang="en-US" dirty="0"/>
              <a:t>의 등장 이후로 이를 추천시스템에 적용한 모델에서는 해당 문제가 상당 수준 개선되었다는 것을 알게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년에 발표된 </a:t>
            </a:r>
            <a:r>
              <a:rPr lang="en-US" altLang="ko-KR" dirty="0" err="1"/>
              <a:t>SASRec</a:t>
            </a:r>
            <a:r>
              <a:rPr lang="ko-KR" altLang="en-US" dirty="0"/>
              <a:t>에서는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self-attention </a:t>
            </a:r>
            <a:r>
              <a:rPr lang="ko-KR" altLang="en-US" dirty="0"/>
              <a:t>구조를 사용했고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년에 발표된 </a:t>
            </a:r>
            <a:r>
              <a:rPr lang="en-US" altLang="ko-KR" dirty="0"/>
              <a:t>BERT4Rec</a:t>
            </a:r>
            <a:r>
              <a:rPr lang="ko-KR" altLang="en-US" dirty="0"/>
              <a:t>은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encoder</a:t>
            </a:r>
            <a:r>
              <a:rPr lang="ko-KR" altLang="en-US" dirty="0"/>
              <a:t>구조를 이용해서 만든 </a:t>
            </a:r>
            <a:r>
              <a:rPr lang="en-US" altLang="ko-KR" dirty="0"/>
              <a:t>BERT</a:t>
            </a:r>
            <a:r>
              <a:rPr lang="ko-KR" altLang="en-US" dirty="0"/>
              <a:t>를 추천시스템에 적용했습니다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60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두가지를 간단히 비교해보자면</a:t>
            </a:r>
            <a:r>
              <a:rPr lang="en-US" altLang="ko-KR" dirty="0"/>
              <a:t>, ~~~~</a:t>
            </a:r>
          </a:p>
          <a:p>
            <a:endParaRPr lang="en-US" altLang="ko-KR" dirty="0"/>
          </a:p>
          <a:p>
            <a:r>
              <a:rPr lang="ko-KR" altLang="en-US" dirty="0"/>
              <a:t>이렇습니다</a:t>
            </a:r>
            <a:r>
              <a:rPr lang="en-US" altLang="ko-KR" dirty="0"/>
              <a:t>. </a:t>
            </a:r>
            <a:r>
              <a:rPr lang="ko-KR" altLang="en-US" dirty="0"/>
              <a:t>추가적으로 궁금한 점이 있으시면 개인적으로 연구를 해보시면 앞으로 논문을 쓰는데 있어서 도움이 되실 것 같습니다</a:t>
            </a:r>
            <a:r>
              <a:rPr lang="en-US" altLang="ko-KR" dirty="0"/>
              <a:t>. </a:t>
            </a:r>
            <a:r>
              <a:rPr lang="ko-KR" altLang="en-US" dirty="0"/>
              <a:t>앞에서 </a:t>
            </a:r>
            <a:r>
              <a:rPr lang="en-US" altLang="ko-KR" dirty="0"/>
              <a:t>appendix</a:t>
            </a:r>
            <a:r>
              <a:rPr lang="ko-KR" altLang="en-US" dirty="0"/>
              <a:t>에 </a:t>
            </a:r>
            <a:r>
              <a:rPr lang="ko-KR" altLang="en-US" dirty="0" err="1"/>
              <a:t>넣어놨다고</a:t>
            </a:r>
            <a:r>
              <a:rPr lang="ko-KR" altLang="en-US" dirty="0"/>
              <a:t> 했던 내용들은 </a:t>
            </a:r>
            <a:r>
              <a:rPr lang="ko-KR" altLang="en-US" dirty="0" err="1"/>
              <a:t>뒷</a:t>
            </a:r>
            <a:r>
              <a:rPr lang="ko-KR" altLang="en-US" dirty="0"/>
              <a:t> 페이지를 보시면 잘 나와있습니다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88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9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07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68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49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88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당시 추천시스템에서 사용되었던 기본적인 방법들은 </a:t>
            </a:r>
            <a:r>
              <a:rPr lang="en-US" altLang="ko-KR" sz="1200" dirty="0"/>
              <a:t>Factor models </a:t>
            </a:r>
            <a:r>
              <a:rPr lang="ko-KR" altLang="en-US" sz="1200" dirty="0"/>
              <a:t>방법과 </a:t>
            </a:r>
            <a:r>
              <a:rPr lang="en-US" altLang="ko-KR" sz="1200" dirty="0"/>
              <a:t>Neighborhood methods</a:t>
            </a:r>
            <a:r>
              <a:rPr lang="ko-KR" altLang="en-US" sz="1200" dirty="0"/>
              <a:t>가 있었습니다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1. Factor Models</a:t>
            </a:r>
          </a:p>
          <a:p>
            <a:pPr marL="0" indent="0">
              <a:buNone/>
            </a:pPr>
            <a:r>
              <a:rPr lang="en-US" altLang="ko-KR" sz="1200" dirty="0"/>
              <a:t>   Matrix Completion </a:t>
            </a:r>
            <a:r>
              <a:rPr lang="ko-KR" altLang="en-US" sz="1200" dirty="0"/>
              <a:t>문제로 유저와 아이템의 </a:t>
            </a:r>
            <a:r>
              <a:rPr lang="en-US" altLang="ko-KR" sz="1200" dirty="0"/>
              <a:t>Latent vector</a:t>
            </a:r>
            <a:r>
              <a:rPr lang="ko-KR" altLang="en-US" sz="1200" dirty="0"/>
              <a:t>를 구해 내적 값으로 </a:t>
            </a:r>
            <a:r>
              <a:rPr lang="en-US" altLang="ko-KR" sz="1200" dirty="0"/>
              <a:t>missing value</a:t>
            </a:r>
            <a:r>
              <a:rPr lang="ko-KR" altLang="en-US" sz="1200" dirty="0"/>
              <a:t>를 채우는 방법론입니다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  <a:r>
              <a:rPr lang="ko-KR" altLang="en-US" sz="1200" dirty="0"/>
              <a:t>이 친구는 사용자프로파일을 활용하는 방법인데</a:t>
            </a:r>
            <a:r>
              <a:rPr lang="en-US" altLang="ko-KR" sz="1200" dirty="0"/>
              <a:t>, </a:t>
            </a:r>
          </a:p>
          <a:p>
            <a:pPr marL="0" indent="0">
              <a:buNone/>
            </a:pPr>
            <a:r>
              <a:rPr lang="en-US" altLang="ko-KR" sz="1200" b="1" dirty="0"/>
              <a:t>   -&gt; Session</a:t>
            </a:r>
            <a:r>
              <a:rPr lang="ko-KR" altLang="en-US" sz="1200" b="1" dirty="0"/>
              <a:t>단위에서는 사용자의 </a:t>
            </a:r>
            <a:r>
              <a:rPr lang="en-US" altLang="ko-KR" sz="1200" b="1" dirty="0"/>
              <a:t>Profile</a:t>
            </a:r>
            <a:r>
              <a:rPr lang="ko-KR" altLang="en-US" sz="1200" b="1" dirty="0"/>
              <a:t>을 이용하지 않기 때문에 접근이 어렵습니다</a:t>
            </a:r>
            <a:r>
              <a:rPr lang="en-US" altLang="ko-KR" sz="1200" b="1" dirty="0"/>
              <a:t>.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2. Neighborhood Methods</a:t>
            </a:r>
          </a:p>
          <a:p>
            <a:pPr marL="0" indent="0">
              <a:buNone/>
            </a:pPr>
            <a:r>
              <a:rPr lang="en-US" altLang="ko-KR" sz="1200" dirty="0"/>
              <a:t>   Session </a:t>
            </a:r>
            <a:r>
              <a:rPr lang="ko-KR" altLang="en-US" sz="1200" dirty="0"/>
              <a:t>내 유저 또는 아이템 간의 유사성을 계산하는 것을 목적으로 하는 방법론입니다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  <a:r>
              <a:rPr lang="ko-KR" altLang="en-US" sz="1200" dirty="0"/>
              <a:t>특히 아이템 </a:t>
            </a:r>
            <a:r>
              <a:rPr lang="en-US" altLang="ko-KR" sz="1200" dirty="0"/>
              <a:t>to </a:t>
            </a:r>
            <a:r>
              <a:rPr lang="ko-KR" altLang="en-US" sz="1200" dirty="0"/>
              <a:t>아이템으로 추천하는 방법이 </a:t>
            </a:r>
            <a:r>
              <a:rPr lang="en-US" altLang="ko-KR" sz="1200" dirty="0"/>
              <a:t>Session</a:t>
            </a:r>
            <a:r>
              <a:rPr lang="ko-KR" altLang="en-US" sz="1200" dirty="0"/>
              <a:t> 단위 접근법에서는 광범위하게 사용되어 왔습니다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그러나 이러한 방법론을 사용한 </a:t>
            </a:r>
            <a:r>
              <a:rPr lang="en-US" altLang="ko-KR" sz="1200" dirty="0"/>
              <a:t>session </a:t>
            </a:r>
            <a:r>
              <a:rPr lang="ko-KR" altLang="en-US" sz="1200" dirty="0"/>
              <a:t>단위 접근법에는 사용자의 과거 클릭정보를 무시하고 마지막 클릭에 대해서만</a:t>
            </a:r>
            <a:endParaRPr lang="en-US" altLang="ko-KR" sz="1200" dirty="0"/>
          </a:p>
          <a:p>
            <a:r>
              <a:rPr lang="ko-KR" altLang="en-US" sz="1200" dirty="0"/>
              <a:t>   고려하는 경우가 많다는 단점이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05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66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82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33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0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이러한 단점을 해결하기 위해 </a:t>
            </a:r>
            <a:r>
              <a:rPr lang="en-US" altLang="ko-KR" dirty="0"/>
              <a:t>RNN</a:t>
            </a:r>
            <a:r>
              <a:rPr lang="ko-KR" altLang="en-US" dirty="0"/>
              <a:t>을 도입했습니다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RNN</a:t>
            </a:r>
            <a:r>
              <a:rPr lang="ko-KR" altLang="en-US" dirty="0"/>
              <a:t>을 이용하여 마지막 클릭 뿐만 아니라 사용자의 과거정보를 반영한 </a:t>
            </a:r>
            <a:r>
              <a:rPr lang="en-US" altLang="ko-KR" dirty="0"/>
              <a:t>session </a:t>
            </a:r>
            <a:r>
              <a:rPr lang="ko-KR" altLang="en-US" dirty="0"/>
              <a:t>단위의 추천시스템을 생성할 수 있게 되는 것입니다</a:t>
            </a:r>
            <a:r>
              <a:rPr lang="en-US" altLang="ko-KR" dirty="0"/>
              <a:t>.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들어가기에 앞서 논문에서 주의 깊게 보아야 할 점에 대해 알려드리겠습니다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RNN</a:t>
            </a:r>
            <a:r>
              <a:rPr lang="ko-KR" altLang="en-US" dirty="0"/>
              <a:t>을 추천 </a:t>
            </a:r>
            <a:r>
              <a:rPr lang="en-US" altLang="ko-KR" dirty="0"/>
              <a:t>task</a:t>
            </a:r>
            <a:r>
              <a:rPr lang="ko-KR" altLang="en-US" dirty="0"/>
              <a:t>를 위해 수정하는 과정에서 도입한 </a:t>
            </a:r>
            <a:r>
              <a:rPr lang="en-US" altLang="ko-KR" dirty="0"/>
              <a:t>ranking loss</a:t>
            </a:r>
            <a:r>
              <a:rPr lang="ko-KR" altLang="en-US" dirty="0"/>
              <a:t>로 무엇을 사용했는지에 대해서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Click-stream </a:t>
            </a:r>
            <a:r>
              <a:rPr lang="ko-KR" altLang="en-US" dirty="0"/>
              <a:t>데이터와 같은 상당히 큰 데이터에서 훈련시간과 확장성을 어떻게 고려했는지에 대해서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생각해 보시면서 들으시면 좋을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r>
              <a:rPr lang="ko-KR" altLang="en-US" dirty="0"/>
              <a:t>는 </a:t>
            </a:r>
            <a:r>
              <a:rPr lang="en-US" altLang="ko-KR" dirty="0"/>
              <a:t>appendix</a:t>
            </a:r>
            <a:r>
              <a:rPr lang="ko-KR" altLang="en-US" dirty="0"/>
              <a:t>로 넣어두었으니 관심있는 분들은 읽어 보시면 좋을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논문을 읽는데 있어서 배경지식으로 알고 계시면 좋을 것들에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Session-based</a:t>
            </a:r>
            <a:r>
              <a:rPr lang="ko-KR" altLang="en-US" dirty="0"/>
              <a:t> </a:t>
            </a:r>
            <a:r>
              <a:rPr lang="en-US" altLang="ko-KR" dirty="0"/>
              <a:t>recommendation</a:t>
            </a:r>
            <a:r>
              <a:rPr lang="ko-KR" altLang="en-US" dirty="0"/>
              <a:t>의 대략적인 구조에 대해서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메인모델인</a:t>
            </a:r>
            <a:r>
              <a:rPr lang="ko-KR" altLang="en-US" dirty="0"/>
              <a:t> </a:t>
            </a:r>
            <a:r>
              <a:rPr lang="en-US" altLang="ko-KR" dirty="0"/>
              <a:t>GRU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Negative sampling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정도 알고 들어가시면 해당 논문을 이해하는데 도움이 되실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7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session-based recommendation</a:t>
            </a:r>
            <a:r>
              <a:rPr lang="ko-KR" altLang="en-US" dirty="0"/>
              <a:t>의 대략적인 구조에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인풋으로는 세션의 </a:t>
            </a:r>
            <a:r>
              <a:rPr lang="en-US" altLang="ko-KR" dirty="0"/>
              <a:t>actual item</a:t>
            </a:r>
            <a:r>
              <a:rPr lang="ko-KR" altLang="en-US" dirty="0"/>
              <a:t>이 들어갑니다</a:t>
            </a:r>
            <a:r>
              <a:rPr lang="en-US" altLang="ko-KR" dirty="0"/>
              <a:t>. </a:t>
            </a:r>
            <a:r>
              <a:rPr lang="ko-KR" altLang="en-US" dirty="0"/>
              <a:t>아웃풋으로는 </a:t>
            </a:r>
            <a:r>
              <a:rPr lang="en-US" altLang="ko-KR" dirty="0"/>
              <a:t>scores on items.</a:t>
            </a:r>
            <a:r>
              <a:rPr lang="ko-KR" altLang="en-US" dirty="0"/>
              <a:t> 즉 아이템의 예측된 선호도가 나오게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인풋으로 뭐가 들어가고 아웃풋으로 뭐가 나오는지에 대해서 개념을 잡고 계시면 좋을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인풋으로는 실제 행동이 들어가고</a:t>
            </a:r>
            <a:r>
              <a:rPr lang="en-US" altLang="ko-KR" dirty="0"/>
              <a:t>, </a:t>
            </a:r>
            <a:r>
              <a:rPr lang="ko-KR" altLang="en-US" dirty="0"/>
              <a:t>아웃풋으로는 다음 행동에 대한 예측된 선호도가 나오게 된다는 것</a:t>
            </a:r>
            <a:r>
              <a:rPr lang="en-US" altLang="ko-KR" dirty="0"/>
              <a:t>. </a:t>
            </a:r>
            <a:r>
              <a:rPr lang="ko-KR" altLang="en-US" dirty="0"/>
              <a:t>이것을 기억하셔야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9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메인 모델인 </a:t>
            </a:r>
            <a:r>
              <a:rPr lang="en-US" altLang="ko-KR" dirty="0"/>
              <a:t>GRU</a:t>
            </a:r>
            <a:r>
              <a:rPr lang="ko-KR" altLang="en-US" dirty="0"/>
              <a:t>에 대해서 설명 드리겠습니다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Gated</a:t>
            </a:r>
            <a:r>
              <a:rPr lang="ko-KR" altLang="en-US" dirty="0"/>
              <a:t> </a:t>
            </a:r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Units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약자로 과거의 데이터와 현재의 데이터를 언제 얼마나 학습할지에 대해서 학습하는 모델입니다</a:t>
            </a:r>
            <a:r>
              <a:rPr lang="en-US" altLang="ko-KR" dirty="0"/>
              <a:t>. </a:t>
            </a:r>
            <a:r>
              <a:rPr lang="ko-KR" altLang="en-US" dirty="0"/>
              <a:t>우리나라 분이 제안한 모델이라는 사실로도 유명하죠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에서 영감을 받았으며</a:t>
            </a:r>
            <a:r>
              <a:rPr lang="en-US" altLang="ko-KR" dirty="0"/>
              <a:t>,</a:t>
            </a:r>
            <a:r>
              <a:rPr lang="ko-KR" altLang="en-US" dirty="0"/>
              <a:t> 비슷하지만 상대적으로 더 간단한 구조를 띄고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총 </a:t>
            </a:r>
            <a:r>
              <a:rPr lang="en-US" altLang="ko-KR" dirty="0"/>
              <a:t>2</a:t>
            </a:r>
            <a:r>
              <a:rPr lang="ko-KR" altLang="en-US" dirty="0"/>
              <a:t>개의 게이트로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중 첫번째 게이트는 </a:t>
            </a:r>
            <a:r>
              <a:rPr lang="en-US" altLang="ko-KR" dirty="0"/>
              <a:t>Reset gate</a:t>
            </a:r>
            <a:r>
              <a:rPr lang="ko-KR" altLang="en-US" dirty="0"/>
              <a:t>로 과거의 정보를 적당히 </a:t>
            </a:r>
            <a:r>
              <a:rPr lang="en-US" altLang="ko-KR" dirty="0"/>
              <a:t>reset</a:t>
            </a:r>
            <a:r>
              <a:rPr lang="ko-KR" altLang="en-US" dirty="0"/>
              <a:t> 시키는 것이 목적인 게이트입니다</a:t>
            </a:r>
            <a:r>
              <a:rPr lang="en-US" altLang="ko-KR" dirty="0"/>
              <a:t>. </a:t>
            </a:r>
            <a:r>
              <a:rPr lang="ko-KR" altLang="en-US" dirty="0"/>
              <a:t>이는 직전 시점의 은닉층의 값과 현시점의 정보에 가중치를 곱하여 얻을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A470F-ED0D-4FC8-B360-9FD03686BA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8D0C2-F40D-4E16-ABF6-D9F697972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50D04-B9C1-4D7F-B8C3-1C6B2CF2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EABE0-21C1-4A84-B32D-7825187E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F0516-70C9-4DF7-B7D5-299BEDF8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05C29-9C09-45FF-8467-076871A0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7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DF69-D022-48C3-B4F1-D20A080D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C0021-7967-4094-B96A-10654A8D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B191F-9318-4884-9C31-C7D45B0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70005-81C7-4D78-9D89-64F84EE1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4A35-FB9B-4217-A6F5-9B79FF72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13A6C-93FF-4EEB-8B98-1732F0D30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7D668-2C8F-4CCB-B2FC-1BB09002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B413A-CCB5-4664-9287-1B950616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4109E-C198-4E31-8443-6B4F9588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F9EE-1A4D-44B5-BDDA-B46EC2E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9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94C7-E87D-4E00-AD80-8576150F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B0F78-A518-42BB-B11E-7CD360B0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545A2-FF65-4954-A04A-7C18FC7C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97B7D-7CCC-4F39-A0B3-71106559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4CEF1-1E0A-4B83-9095-2AE45DFB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D93B9-AA9A-467F-B6BB-2EC52A0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DBE7B-B59C-4CF4-A6FD-CF1941B1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25E5C-9AD0-4697-8B52-A074B09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5744-BCB9-4420-AE62-C001B93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FED9-868E-4202-A285-9489F564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3963B-75D2-44AE-B7A8-31A26C3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66005-A88B-4976-971E-85F69EBED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E455E-FE4F-4B95-AECC-F0DF08EC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3F186-8B77-4E09-9310-2A6DA5B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41555-103D-4A62-B176-141EB78B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E519A-DBFE-4369-A3CD-A04E3026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9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7761-FB24-4517-867D-3E7FC7D2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77F97-35D7-4B8F-BA7E-0CBDBC48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A4057-5819-4CD1-8AAB-3B6E26D3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7253CB-7FD6-4AF3-9095-F960799F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E0ACB6-0EBD-44CC-A982-DB2809122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9ABF6-40CB-48EA-A7A2-07CE437A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B80CA-072E-4323-BF23-2555ADEB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9A2F89-1BA1-48A4-B24C-FE963C4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0100-0400-423B-864D-74DFCE3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7A2C8-CF50-4654-A827-A328EDF5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C1098-68D9-43FC-B36E-34CF262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0D497-B497-42F6-ABD1-CF8C47AF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3A2F6-E348-4CED-8661-B27E1B6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1F262-6379-4BC0-A34F-26D4EEF0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A7F16-7066-40B5-8F86-3DF659FB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6A16-D488-43DB-A649-B648559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44E35-D49D-45D4-80CE-1E602A05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46CEB-56B6-4BF2-8F7F-2D296FD5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CAE5D-CA0B-45E0-91F0-04ACE184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1C8F4-80CE-4E34-8484-AFA1217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9B2E0-87DB-46C4-A2D2-D3B6C329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2DAE-F14C-47A9-86AC-08D4DD2A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D895C-F598-4EE0-9F70-7897B6E6E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D8C44-AC2C-406F-98F0-7C46FBD6F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AE2C8-14CE-4818-B6BD-32672779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7BBA3-01E3-48E3-BE98-1B9C9471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B8CF0-615E-4034-ABAC-169D63D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1F64C-2CA8-4842-8E69-02511FB0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73625-854F-4B35-9347-AF4EA40D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0A59-3D34-426C-A61D-E25EEB7D1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ADAF-3C62-4DB4-B28F-230E10CC0FF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E305B-D587-4403-92E0-ACD54E38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D4FE2-5AB7-4DD9-B216-F5A6A14D2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946D-4AAE-49E6-B89B-25DBF1EE1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AE09C-D2F4-48B4-B991-7A46CC050857}"/>
              </a:ext>
            </a:extLst>
          </p:cNvPr>
          <p:cNvSpPr txBox="1"/>
          <p:nvPr/>
        </p:nvSpPr>
        <p:spPr>
          <a:xfrm>
            <a:off x="1519516" y="1804396"/>
            <a:ext cx="9152967" cy="27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um" panose="02000800000000000000" pitchFamily="2" charset="0"/>
                <a:ea typeface="08서울남산체 EB" panose="02020603020101020101" pitchFamily="18" charset="-127"/>
              </a:rPr>
              <a:t>GRU4Rec</a:t>
            </a:r>
            <a:endParaRPr lang="en-US" altLang="ko-KR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um" panose="02000800000000000000" pitchFamily="2" charset="0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um" panose="02000800000000000000" pitchFamily="2" charset="0"/>
                <a:ea typeface="카페24 아네모네에어" pitchFamily="2" charset="-127"/>
              </a:rPr>
              <a:t>SESSION-BASED RECOMMENDATIONS WITH RECURRENT NEURAL NETWORKS</a:t>
            </a:r>
            <a:endParaRPr lang="ko-KR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um" panose="02000800000000000000" pitchFamily="2" charset="0"/>
              <a:ea typeface="카페24 아네모네에어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28CB3-8525-4664-97E9-A45931643510}"/>
              </a:ext>
            </a:extLst>
          </p:cNvPr>
          <p:cNvSpPr txBox="1"/>
          <p:nvPr/>
        </p:nvSpPr>
        <p:spPr>
          <a:xfrm>
            <a:off x="2534489" y="5194255"/>
            <a:ext cx="7123022" cy="75790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우리 대체 </a:t>
            </a:r>
            <a:r>
              <a:rPr lang="ko-KR" altLang="en-US" sz="1600" dirty="0" err="1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몇조조</a:t>
            </a:r>
            <a:endParaRPr lang="en-US" altLang="ko-KR" sz="16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20172848 </a:t>
            </a:r>
            <a:r>
              <a:rPr lang="ko-KR" altLang="en-US" sz="1400" dirty="0" err="1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이지평</a:t>
            </a:r>
            <a:r>
              <a:rPr lang="en-US" altLang="ko-KR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20172853 </a:t>
            </a:r>
            <a:r>
              <a:rPr lang="ko-KR" altLang="en-US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장성현</a:t>
            </a:r>
            <a:r>
              <a:rPr lang="en-US" altLang="ko-KR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20192761 </a:t>
            </a:r>
            <a:r>
              <a:rPr lang="ko-KR" altLang="en-US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김정하</a:t>
            </a:r>
            <a:endParaRPr lang="en-US" altLang="ko-KR" sz="14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F739A-56C3-4D2F-875E-32F7043AE8D5}"/>
              </a:ext>
            </a:extLst>
          </p:cNvPr>
          <p:cNvSpPr/>
          <p:nvPr/>
        </p:nvSpPr>
        <p:spPr>
          <a:xfrm>
            <a:off x="696000" y="959223"/>
            <a:ext cx="1080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E86DD-330C-434C-9093-E082A9A49F37}"/>
              </a:ext>
            </a:extLst>
          </p:cNvPr>
          <p:cNvSpPr txBox="1"/>
          <p:nvPr/>
        </p:nvSpPr>
        <p:spPr>
          <a:xfrm>
            <a:off x="5353167" y="796968"/>
            <a:ext cx="1486905" cy="307777"/>
          </a:xfrm>
          <a:prstGeom prst="rect">
            <a:avLst/>
          </a:prstGeom>
          <a:solidFill>
            <a:srgbClr val="3B2F95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캡스톤</a:t>
            </a:r>
            <a:r>
              <a:rPr lang="ko-KR" altLang="en-US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디자인 </a:t>
            </a:r>
            <a:r>
              <a:rPr lang="en-US" altLang="ko-KR" sz="14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07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) GRU">
            <a:extLst>
              <a:ext uri="{FF2B5EF4-FFF2-40B4-BE49-F238E27FC236}">
                <a16:creationId xmlns:a16="http://schemas.microsoft.com/office/drawing/2014/main" id="{58DF299A-C870-4CEC-AB3C-AD498F4B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9" y="3025279"/>
            <a:ext cx="4471737" cy="32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18C018-0728-4F97-AD75-EB2F407DA16B}"/>
              </a:ext>
            </a:extLst>
          </p:cNvPr>
          <p:cNvSpPr/>
          <p:nvPr/>
        </p:nvSpPr>
        <p:spPr>
          <a:xfrm>
            <a:off x="2925326" y="3838782"/>
            <a:ext cx="1053116" cy="156740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9764-A30F-4B18-B110-1AB8BFE077C1}"/>
              </a:ext>
            </a:extLst>
          </p:cNvPr>
          <p:cNvSpPr txBox="1"/>
          <p:nvPr/>
        </p:nvSpPr>
        <p:spPr>
          <a:xfrm>
            <a:off x="6254719" y="3366245"/>
            <a:ext cx="51428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2. Update Gate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과거와 현재의 정보의 최신화 비율을 결정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9E3D4F-6026-499D-AECE-0A698096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81" y="4521222"/>
            <a:ext cx="3964223" cy="71375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0574356-55EB-44FA-A82C-CC0A5F11D009}"/>
              </a:ext>
            </a:extLst>
          </p:cNvPr>
          <p:cNvSpPr/>
          <p:nvPr/>
        </p:nvSpPr>
        <p:spPr>
          <a:xfrm>
            <a:off x="517409" y="1998721"/>
            <a:ext cx="468000" cy="468000"/>
          </a:xfrm>
          <a:prstGeom prst="ellipse">
            <a:avLst/>
          </a:prstGeom>
          <a:solidFill>
            <a:srgbClr val="EC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2A47A-6FC5-49E5-8C21-2214CA3D803C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589C7-08CB-43E4-9913-D41EFBA70134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ED4FF-822A-48A2-9462-116AC911E8D4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3.0.2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GRU ( Gated Recurrent Units )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) GRU">
            <a:extLst>
              <a:ext uri="{FF2B5EF4-FFF2-40B4-BE49-F238E27FC236}">
                <a16:creationId xmlns:a16="http://schemas.microsoft.com/office/drawing/2014/main" id="{58DF299A-C870-4CEC-AB3C-AD498F4B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9" y="3025279"/>
            <a:ext cx="4471737" cy="32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18C018-0728-4F97-AD75-EB2F407DA16B}"/>
              </a:ext>
            </a:extLst>
          </p:cNvPr>
          <p:cNvSpPr/>
          <p:nvPr/>
        </p:nvSpPr>
        <p:spPr>
          <a:xfrm>
            <a:off x="3791600" y="4432341"/>
            <a:ext cx="844568" cy="132677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9764-A30F-4B18-B110-1AB8BFE077C1}"/>
              </a:ext>
            </a:extLst>
          </p:cNvPr>
          <p:cNvSpPr txBox="1"/>
          <p:nvPr/>
        </p:nvSpPr>
        <p:spPr>
          <a:xfrm>
            <a:off x="6254719" y="3366245"/>
            <a:ext cx="51428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3. Candidate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현 시점의 정보 후보군을 계산하는 단계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65E882-49EB-4E6C-8B3E-B067678B5BAB}"/>
              </a:ext>
            </a:extLst>
          </p:cNvPr>
          <p:cNvSpPr/>
          <p:nvPr/>
        </p:nvSpPr>
        <p:spPr>
          <a:xfrm>
            <a:off x="2034989" y="5386846"/>
            <a:ext cx="2617221" cy="3722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B95A94-B21C-4E4C-9E3C-33324EBA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30" y="4365367"/>
            <a:ext cx="4120625" cy="67042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6E93F48-4AD0-4CFE-95E8-5B98C7A9D232}"/>
              </a:ext>
            </a:extLst>
          </p:cNvPr>
          <p:cNvSpPr/>
          <p:nvPr/>
        </p:nvSpPr>
        <p:spPr>
          <a:xfrm>
            <a:off x="517409" y="1998721"/>
            <a:ext cx="468000" cy="468000"/>
          </a:xfrm>
          <a:prstGeom prst="ellipse">
            <a:avLst/>
          </a:prstGeom>
          <a:solidFill>
            <a:srgbClr val="EC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2A274-9A5E-4C5F-81D6-96663D40EEC0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4DFE1-C5A7-4194-B4A8-BC8861460C9E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275D3-CC30-45EF-8F0F-EB19226AE6C8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3.0.2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GRU ( Gated Recurrent Units )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4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E4621A23-AD1E-49CF-9AC8-2FDDCB9D0F80}"/>
              </a:ext>
            </a:extLst>
          </p:cNvPr>
          <p:cNvSpPr/>
          <p:nvPr/>
        </p:nvSpPr>
        <p:spPr>
          <a:xfrm>
            <a:off x="517409" y="1998721"/>
            <a:ext cx="468000" cy="468000"/>
          </a:xfrm>
          <a:prstGeom prst="ellipse">
            <a:avLst/>
          </a:prstGeom>
          <a:solidFill>
            <a:srgbClr val="EC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4) GRU">
            <a:extLst>
              <a:ext uri="{FF2B5EF4-FFF2-40B4-BE49-F238E27FC236}">
                <a16:creationId xmlns:a16="http://schemas.microsoft.com/office/drawing/2014/main" id="{58DF299A-C870-4CEC-AB3C-AD498F4B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9" y="3025279"/>
            <a:ext cx="4471737" cy="32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18C018-0728-4F97-AD75-EB2F407DA16B}"/>
              </a:ext>
            </a:extLst>
          </p:cNvPr>
          <p:cNvSpPr/>
          <p:nvPr/>
        </p:nvSpPr>
        <p:spPr>
          <a:xfrm>
            <a:off x="3037620" y="3806699"/>
            <a:ext cx="1518337" cy="132677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9764-A30F-4B18-B110-1AB8BFE077C1}"/>
              </a:ext>
            </a:extLst>
          </p:cNvPr>
          <p:cNvSpPr txBox="1"/>
          <p:nvPr/>
        </p:nvSpPr>
        <p:spPr>
          <a:xfrm>
            <a:off x="6254719" y="3366245"/>
            <a:ext cx="51428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4. </a:t>
            </a:r>
            <a:r>
              <a:rPr lang="ko-KR" altLang="en-US" b="1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은닉층</a:t>
            </a:r>
            <a:r>
              <a:rPr lang="ko-KR" altLang="en-US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계산</a:t>
            </a:r>
            <a:endParaRPr lang="en-US" altLang="ko-KR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update gate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결과와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candidate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결과를 결합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A1EBF-1C8A-4A7C-B3D4-1FD9396A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435" y="4333283"/>
            <a:ext cx="5046770" cy="6704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0F6C4A-F051-4D86-A06F-E41B134FA14B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AE12E-3C90-4015-8ECD-CBC0CD7FF47D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FDFEC-AA3A-4AAF-BE3B-88A686E1F5C2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3.0.2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GRU ( Gated Recurrent Units )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4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86D15B3A-AEF6-44A9-8205-37BD8358171C}"/>
              </a:ext>
            </a:extLst>
          </p:cNvPr>
          <p:cNvSpPr/>
          <p:nvPr/>
        </p:nvSpPr>
        <p:spPr>
          <a:xfrm>
            <a:off x="526135" y="1998721"/>
            <a:ext cx="468000" cy="468000"/>
          </a:xfrm>
          <a:prstGeom prst="ellipse">
            <a:avLst/>
          </a:prstGeom>
          <a:solidFill>
            <a:srgbClr val="CD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4E13A-A0DE-4798-9FAA-26D97B15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32" y="2770644"/>
            <a:ext cx="9626708" cy="358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88BCD-D4DD-4789-9679-0744D869D8CE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FA0-214E-47F5-8E55-7F188F31C8E9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78BA9-B13F-4BF3-987C-20522A6815CA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3.0.3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Negative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Sampling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22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1F5E4A-EAFD-4456-B1B8-49CF0C42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51" y="2764619"/>
            <a:ext cx="5253790" cy="352798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7344825-4F2A-4E4D-B28A-308EE1F591C3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835F2-4839-4D1F-A044-8C139FFDBBB4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C5621-9210-4CB2-8200-00B54263F4D4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A43A7-D9AA-4EDC-B4F3-D6571AC15F33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 Customizing the GRU Model</a:t>
            </a:r>
          </a:p>
        </p:txBody>
      </p:sp>
    </p:spTree>
    <p:extLst>
      <p:ext uri="{BB962C8B-B14F-4D97-AF65-F5344CB8AC3E}">
        <p14:creationId xmlns:p14="http://schemas.microsoft.com/office/powerpoint/2010/main" val="80621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E3587-EBFC-4D3F-9AE4-EEBAF3DD428E}"/>
              </a:ext>
            </a:extLst>
          </p:cNvPr>
          <p:cNvSpPr txBox="1"/>
          <p:nvPr/>
        </p:nvSpPr>
        <p:spPr>
          <a:xfrm>
            <a:off x="1557867" y="2811449"/>
            <a:ext cx="6096000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1. the item of the actual event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</a:t>
            </a:r>
            <a:r>
              <a:rPr lang="en-US" altLang="ko-KR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1-of-N </a:t>
            </a:r>
            <a:r>
              <a:rPr lang="ko-KR" altLang="en-US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인코딩 </a:t>
            </a:r>
            <a:r>
              <a:rPr lang="en-US" altLang="ko-KR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( </a:t>
            </a:r>
            <a:r>
              <a:rPr lang="ko-KR" altLang="en-US" sz="16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원핫인코딩</a:t>
            </a:r>
            <a:r>
              <a:rPr lang="ko-KR" altLang="en-US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  <a:endParaRPr lang="en-US" altLang="ko-KR" sz="1800" i="0" dirty="0">
              <a:effectLst/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DF229-38A1-4C91-BEF7-F002D710FEFB}"/>
              </a:ext>
            </a:extLst>
          </p:cNvPr>
          <p:cNvSpPr txBox="1"/>
          <p:nvPr/>
        </p:nvSpPr>
        <p:spPr>
          <a:xfrm>
            <a:off x="1557867" y="4571197"/>
            <a:ext cx="6096000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b="1" i="0" dirty="0">
                <a:solidFill>
                  <a:srgbClr val="333333"/>
                </a:solidFill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the events in the session</a:t>
            </a:r>
            <a:endParaRPr lang="en-US" altLang="ko-KR" sz="1800" b="1" i="0" dirty="0">
              <a:solidFill>
                <a:srgbClr val="333333"/>
              </a:solidFill>
              <a:effectLst/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</a:t>
            </a:r>
            <a:r>
              <a:rPr lang="ko-KR" altLang="en-US" sz="16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가중합</a:t>
            </a:r>
            <a:r>
              <a:rPr lang="ko-KR" altLang="en-US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( </a:t>
            </a:r>
            <a:r>
              <a:rPr lang="ko-KR" altLang="en-US" sz="16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최근꺼에</a:t>
            </a:r>
            <a:r>
              <a:rPr lang="ko-KR" altLang="en-US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더 많은 가중치 </a:t>
            </a:r>
            <a:r>
              <a:rPr lang="en-US" altLang="ko-KR" sz="1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BB5E1-13EF-4D7D-87C1-C1CED09C4B0F}"/>
              </a:ext>
            </a:extLst>
          </p:cNvPr>
          <p:cNvGrpSpPr/>
          <p:nvPr/>
        </p:nvGrpSpPr>
        <p:grpSpPr>
          <a:xfrm>
            <a:off x="6451601" y="1998721"/>
            <a:ext cx="4419597" cy="3765110"/>
            <a:chOff x="9454524" y="502327"/>
            <a:chExt cx="2301994" cy="15804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4E932B5-BFE3-46E0-A820-7A6812FE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4525" y="502327"/>
              <a:ext cx="2301993" cy="158047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9F53F2F-11D2-488B-8907-77098C506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157"/>
            <a:stretch/>
          </p:blipFill>
          <p:spPr>
            <a:xfrm>
              <a:off x="9454524" y="502327"/>
              <a:ext cx="617949" cy="1580473"/>
            </a:xfrm>
            <a:prstGeom prst="rect">
              <a:avLst/>
            </a:prstGeom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4A63C7-5333-491C-8E31-C18DE4182480}"/>
              </a:ext>
            </a:extLst>
          </p:cNvPr>
          <p:cNvCxnSpPr>
            <a:cxnSpLocks/>
          </p:cNvCxnSpPr>
          <p:nvPr/>
        </p:nvCxnSpPr>
        <p:spPr>
          <a:xfrm>
            <a:off x="1032047" y="3213073"/>
            <a:ext cx="0" cy="1768637"/>
          </a:xfrm>
          <a:prstGeom prst="line">
            <a:avLst/>
          </a:prstGeom>
          <a:ln>
            <a:solidFill>
              <a:srgbClr val="241C4E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3ECA4B-4C86-4932-9FE4-2B5A4C5E2E9E}"/>
              </a:ext>
            </a:extLst>
          </p:cNvPr>
          <p:cNvCxnSpPr/>
          <p:nvPr/>
        </p:nvCxnSpPr>
        <p:spPr>
          <a:xfrm>
            <a:off x="1032047" y="3213073"/>
            <a:ext cx="469228" cy="0"/>
          </a:xfrm>
          <a:prstGeom prst="line">
            <a:avLst/>
          </a:prstGeom>
          <a:ln>
            <a:solidFill>
              <a:srgbClr val="241C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8553CE-2B2F-4743-AE15-97ED353EDA14}"/>
              </a:ext>
            </a:extLst>
          </p:cNvPr>
          <p:cNvCxnSpPr/>
          <p:nvPr/>
        </p:nvCxnSpPr>
        <p:spPr>
          <a:xfrm>
            <a:off x="1032047" y="4981710"/>
            <a:ext cx="469228" cy="0"/>
          </a:xfrm>
          <a:prstGeom prst="line">
            <a:avLst/>
          </a:prstGeom>
          <a:ln>
            <a:solidFill>
              <a:srgbClr val="241C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36D6A2F-BB12-43F8-86B5-3E848394AA48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29E12B-353C-4EFB-8CDF-8505B995ABBA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8B999-BAB9-49B4-A16A-3CB96A79B9C4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E85A92-47F9-4EC4-B131-9361BF3C5986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 Customizing the GRU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7E4E47-2E93-4253-82D3-8679364F7104}"/>
              </a:ext>
            </a:extLst>
          </p:cNvPr>
          <p:cNvSpPr/>
          <p:nvPr/>
        </p:nvSpPr>
        <p:spPr>
          <a:xfrm>
            <a:off x="6489514" y="2968481"/>
            <a:ext cx="507140" cy="24671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6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E3587-EBFC-4D3F-9AE4-EEBAF3DD428E}"/>
              </a:ext>
            </a:extLst>
          </p:cNvPr>
          <p:cNvSpPr txBox="1"/>
          <p:nvPr/>
        </p:nvSpPr>
        <p:spPr>
          <a:xfrm>
            <a:off x="337171" y="2486434"/>
            <a:ext cx="6096000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모델 구조의 핵심은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GRU + FFL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GRU layer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쌓을수록 성능 향상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5DDFA9-C644-4205-9C0E-BE21E0420E16}"/>
              </a:ext>
            </a:extLst>
          </p:cNvPr>
          <p:cNvGrpSpPr/>
          <p:nvPr/>
        </p:nvGrpSpPr>
        <p:grpSpPr>
          <a:xfrm>
            <a:off x="6453641" y="2049544"/>
            <a:ext cx="4699912" cy="3706165"/>
            <a:chOff x="9454525" y="502327"/>
            <a:chExt cx="2301993" cy="15804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935DE3-ADD9-4607-A155-165D7965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4525" y="502327"/>
              <a:ext cx="2301993" cy="158047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573020-6312-41C0-BAA7-D376C8764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050" r="13761"/>
            <a:stretch/>
          </p:blipFill>
          <p:spPr>
            <a:xfrm>
              <a:off x="10100240" y="502327"/>
              <a:ext cx="1339581" cy="15804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45254A-6454-4917-9B4F-3A9D1EFDD11D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FECD8-21AB-4A54-852D-67D8CDCED8DC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94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8B99E3-81C1-4DA5-85C7-721FA5B0B26B}"/>
              </a:ext>
            </a:extLst>
          </p:cNvPr>
          <p:cNvSpPr txBox="1">
            <a:spLocks/>
          </p:cNvSpPr>
          <p:nvPr/>
        </p:nvSpPr>
        <p:spPr>
          <a:xfrm>
            <a:off x="3285878" y="2953492"/>
            <a:ext cx="8906122" cy="322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ko-KR" altLang="en-US" sz="1800" b="1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하지만 이러한 기법은 추천 </a:t>
            </a:r>
            <a:r>
              <a:rPr lang="en-US" altLang="ko-KR" sz="1800" b="1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Task</a:t>
            </a:r>
            <a:r>
              <a:rPr lang="ko-KR" altLang="en-US" sz="1800" b="1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에는 적합하지 않음</a:t>
            </a:r>
            <a:endParaRPr lang="en-US" altLang="ko-KR" sz="1800" b="1" dirty="0">
              <a:solidFill>
                <a:srgbClr val="3B2F95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7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Session</a:t>
            </a: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</a:t>
            </a:r>
            <a:r>
              <a:rPr lang="en-US" altLang="ko-KR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길이가</a:t>
            </a:r>
            <a:r>
              <a:rPr lang="en-US" altLang="ko-KR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일반적인 문장보다 훨씬 다양</a:t>
            </a:r>
            <a:endParaRPr lang="en-US" altLang="ko-KR" sz="16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7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목표는 </a:t>
            </a:r>
            <a:r>
              <a:rPr lang="en-US" altLang="ko-KR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</a:t>
            </a: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어떻게 변화하는지 포착하는 것이므로 </a:t>
            </a:r>
            <a:r>
              <a:rPr lang="ko-KR" altLang="en-US" sz="16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부분마다 자르는 것은 합리적이지 않음</a:t>
            </a:r>
            <a:endParaRPr lang="en-US" altLang="ko-KR" sz="16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8F2C9F-FC05-4B22-8B94-801E1448A728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FD0C-93BE-4457-9C69-991E22E8EE04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DDB5D-65F6-477D-81D4-84F3B12946C8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3989-F39D-41F7-8469-7D62274E0579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3.1.1 Session-Parallel Mini-Batches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FFC1C-5D26-40E0-BEAE-D38CED39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3" y="2722979"/>
            <a:ext cx="2353003" cy="3004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1D347C-FE3C-4ACC-B677-08B2AA283182}"/>
              </a:ext>
            </a:extLst>
          </p:cNvPr>
          <p:cNvSpPr txBox="1"/>
          <p:nvPr/>
        </p:nvSpPr>
        <p:spPr>
          <a:xfrm>
            <a:off x="600093" y="5917721"/>
            <a:ext cx="2353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기존 </a:t>
            </a:r>
            <a:r>
              <a:rPr lang="en-US" altLang="ko-KR" sz="1600" dirty="0"/>
              <a:t>NLP</a:t>
            </a:r>
            <a:r>
              <a:rPr lang="ko-KR" altLang="en-US" sz="1600" dirty="0"/>
              <a:t>의 배치방식</a:t>
            </a:r>
            <a:r>
              <a:rPr lang="en-US" altLang="ko-KR" sz="1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53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750428A0-62EC-4087-B627-A8DF2D04759C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8B99E3-81C1-4DA5-85C7-721FA5B0B26B}"/>
              </a:ext>
            </a:extLst>
          </p:cNvPr>
          <p:cNvSpPr txBox="1">
            <a:spLocks/>
          </p:cNvSpPr>
          <p:nvPr/>
        </p:nvSpPr>
        <p:spPr>
          <a:xfrm>
            <a:off x="578120" y="2939750"/>
            <a:ext cx="10515600" cy="322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대안으로 </a:t>
            </a:r>
            <a:r>
              <a:rPr lang="en-US" altLang="ko-KR" sz="1800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session-parallel mini-batches</a:t>
            </a:r>
            <a:r>
              <a:rPr lang="ko-KR" altLang="en-US" sz="1800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를 사용함</a:t>
            </a:r>
            <a:endParaRPr lang="en-US" altLang="ko-KR" sz="1800" dirty="0">
              <a:solidFill>
                <a:srgbClr val="3B2F95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각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session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들을 정렬시킴</a:t>
            </a:r>
            <a:endParaRPr lang="en-US" altLang="ko-KR" sz="18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2. 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다음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mini-batch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의 형태를 구성하기 위해 </a:t>
            </a:r>
            <a:endParaRPr lang="en-US" altLang="ko-KR" sz="18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    X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개의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session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에서 첫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event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만을 사용</a:t>
            </a:r>
            <a:endParaRPr lang="en-US" altLang="ko-KR" sz="18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3. 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다음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event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들로  </a:t>
            </a:r>
            <a:r>
              <a:rPr lang="en-US" altLang="ko-KR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mini-batch</a:t>
            </a:r>
            <a:r>
              <a:rPr lang="ko-KR" altLang="en-US" sz="1800" dirty="0">
                <a:solidFill>
                  <a:srgbClr val="333333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를 구성</a:t>
            </a:r>
            <a:endParaRPr lang="en-US" altLang="ko-KR" sz="1800" dirty="0">
              <a:solidFill>
                <a:srgbClr val="333333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CA8F0-7B32-4073-BB33-88FF10A3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07" y="2364598"/>
            <a:ext cx="4922798" cy="3909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FDE27-8EF7-4CE7-8C2B-8539417961A4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8FF1C-5F70-4B40-91EE-7EEA271B8C6B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88D96-7590-41F8-B703-B92F2714F5C0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3.1.1 Session-Parallel Mini-Batches</a:t>
            </a:r>
          </a:p>
        </p:txBody>
      </p:sp>
    </p:spTree>
    <p:extLst>
      <p:ext uri="{BB962C8B-B14F-4D97-AF65-F5344CB8AC3E}">
        <p14:creationId xmlns:p14="http://schemas.microsoft.com/office/powerpoint/2010/main" val="407330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56844C-2344-4380-8BA8-AA5B68029EA0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CF736-A9A8-4726-9C57-F5C6C1CFDFE2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7E2D0F-FB81-479E-8C6A-079F84D48AB0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756C7-A755-45F7-8AAC-8F1D70142635}"/>
              </a:ext>
            </a:extLst>
          </p:cNvPr>
          <p:cNvSpPr txBox="1"/>
          <p:nvPr/>
        </p:nvSpPr>
        <p:spPr>
          <a:xfrm>
            <a:off x="600093" y="1998721"/>
            <a:ext cx="10982307" cy="453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3.1.2 Sampling on the Output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인기가 높은 아이템의 경우 사용자가 알고 있을 가능성이 높음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허나</a:t>
            </a:r>
            <a:r>
              <a:rPr lang="en-US" altLang="ko-KR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Missing event</a:t>
            </a:r>
            <a:r>
              <a:rPr lang="ko-KR" altLang="en-US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라면 선호하지 않아 상호작용이 없었던 것일 가능성이 높음</a:t>
            </a:r>
          </a:p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따라서 선호도에 비례하여 아이템을 </a:t>
            </a:r>
            <a:r>
              <a:rPr lang="en-US" altLang="ko-KR" sz="2000" b="1" dirty="0">
                <a:solidFill>
                  <a:srgbClr val="C0000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sampling</a:t>
            </a:r>
            <a:r>
              <a:rPr lang="ko-KR" altLang="en-US" sz="2000" b="1" dirty="0">
                <a:solidFill>
                  <a:srgbClr val="C0000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할 필요가 있음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D75CBAE-F4F3-4855-A062-F65A5C55BA2B}"/>
              </a:ext>
            </a:extLst>
          </p:cNvPr>
          <p:cNvSpPr/>
          <p:nvPr/>
        </p:nvSpPr>
        <p:spPr>
          <a:xfrm>
            <a:off x="1137428" y="3135937"/>
            <a:ext cx="9977595" cy="1363579"/>
          </a:xfrm>
          <a:prstGeom prst="roundRect">
            <a:avLst/>
          </a:prstGeom>
          <a:solidFill>
            <a:srgbClr val="DF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사용자가 아이템의 존재를 몰랐기 때문에 상호작용이 없었던 것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아이템을 알지만 선호하지 않기에 상호작용 하지 않았던 것</a:t>
            </a:r>
            <a:r>
              <a:rPr lang="en-US" altLang="ko-KR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</a:t>
            </a:r>
            <a:r>
              <a:rPr lang="ko-KR" altLang="en-US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낮은 가능성</a:t>
            </a:r>
            <a:r>
              <a:rPr lang="en-US" altLang="ko-KR" dirty="0">
                <a:solidFill>
                  <a:srgbClr val="27225A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BEE8-1B6D-43DC-BC25-890477B5EBD5}"/>
              </a:ext>
            </a:extLst>
          </p:cNvPr>
          <p:cNvSpPr txBox="1"/>
          <p:nvPr/>
        </p:nvSpPr>
        <p:spPr>
          <a:xfrm>
            <a:off x="317649" y="2518057"/>
            <a:ext cx="2592138" cy="494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Missing</a:t>
            </a:r>
            <a:r>
              <a:rPr lang="ko-KR" altLang="en-US" sz="19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19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61899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52C498B-1F01-4F7D-A1D3-21DA7A59EE2C}"/>
              </a:ext>
            </a:extLst>
          </p:cNvPr>
          <p:cNvSpPr txBox="1"/>
          <p:nvPr/>
        </p:nvSpPr>
        <p:spPr>
          <a:xfrm>
            <a:off x="3048000" y="211247"/>
            <a:ext cx="6096000" cy="119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rgbClr val="3B2F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um" panose="02000800000000000000" pitchFamily="2" charset="0"/>
                <a:ea typeface="08서울남산체 EB" panose="02020603020101020101" pitchFamily="18" charset="-127"/>
              </a:rPr>
              <a:t>CONTENTS</a:t>
            </a:r>
            <a:endParaRPr lang="en-US" altLang="ko-KR" sz="5400" dirty="0">
              <a:solidFill>
                <a:srgbClr val="3B2F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um" panose="02000800000000000000" pitchFamily="2" charset="0"/>
              <a:ea typeface="08서울남산체 EB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0610866-65B9-4D15-A0DA-357913167C9B}"/>
              </a:ext>
            </a:extLst>
          </p:cNvPr>
          <p:cNvCxnSpPr/>
          <p:nvPr/>
        </p:nvCxnSpPr>
        <p:spPr>
          <a:xfrm>
            <a:off x="939202" y="6470128"/>
            <a:ext cx="10354236" cy="0"/>
          </a:xfrm>
          <a:prstGeom prst="line">
            <a:avLst/>
          </a:prstGeom>
          <a:ln w="19050">
            <a:solidFill>
              <a:srgbClr val="3B2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488C35-C950-4207-8CC1-F01E49B223D9}"/>
              </a:ext>
            </a:extLst>
          </p:cNvPr>
          <p:cNvGrpSpPr/>
          <p:nvPr/>
        </p:nvGrpSpPr>
        <p:grpSpPr>
          <a:xfrm>
            <a:off x="1618341" y="1779581"/>
            <a:ext cx="8955317" cy="4280731"/>
            <a:chOff x="939202" y="1193476"/>
            <a:chExt cx="10122195" cy="48871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741BA0-A331-46C2-B9CB-67A402E8001C}"/>
                </a:ext>
              </a:extLst>
            </p:cNvPr>
            <p:cNvSpPr/>
            <p:nvPr/>
          </p:nvSpPr>
          <p:spPr>
            <a:xfrm>
              <a:off x="943124" y="1193476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01. Abstract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182F58-F48F-4A8A-A314-ED26F020C1ED}"/>
                </a:ext>
              </a:extLst>
            </p:cNvPr>
            <p:cNvSpPr/>
            <p:nvPr/>
          </p:nvSpPr>
          <p:spPr>
            <a:xfrm>
              <a:off x="939202" y="2551861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03. </a:t>
              </a:r>
              <a:r>
                <a:rPr lang="en-US" altLang="ko-KR" sz="1200" dirty="0">
                  <a:solidFill>
                    <a:srgbClr val="3B2F95"/>
                  </a:solidFill>
                  <a:latin typeface="Tium" panose="02000800000000000000" pitchFamily="2" charset="0"/>
                </a:rPr>
                <a:t>Recommendation with </a:t>
              </a:r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RNNs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23538C9-9488-427C-96A3-E7ABB7A9A9C8}"/>
                </a:ext>
              </a:extLst>
            </p:cNvPr>
            <p:cNvSpPr/>
            <p:nvPr/>
          </p:nvSpPr>
          <p:spPr>
            <a:xfrm>
              <a:off x="7042946" y="1212417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02. Introduction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FFDDC7-4B13-4033-8ACE-20111A09DE3F}"/>
                </a:ext>
              </a:extLst>
            </p:cNvPr>
            <p:cNvSpPr/>
            <p:nvPr/>
          </p:nvSpPr>
          <p:spPr>
            <a:xfrm>
              <a:off x="7023418" y="2561332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04. Experiments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2B795B2-88E3-47AF-B7C6-87662A95FF5F}"/>
                </a:ext>
              </a:extLst>
            </p:cNvPr>
            <p:cNvSpPr/>
            <p:nvPr/>
          </p:nvSpPr>
          <p:spPr>
            <a:xfrm>
              <a:off x="943124" y="3912021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05. Conclusion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388C725-A7F6-41E3-B3C5-54EC002F05C5}"/>
                </a:ext>
              </a:extLst>
            </p:cNvPr>
            <p:cNvSpPr/>
            <p:nvPr/>
          </p:nvSpPr>
          <p:spPr>
            <a:xfrm>
              <a:off x="7042946" y="3867773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06. Future work 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57F649F-234C-41C9-98F7-AB518F45D7F4}"/>
                </a:ext>
              </a:extLst>
            </p:cNvPr>
            <p:cNvGrpSpPr/>
            <p:nvPr/>
          </p:nvGrpSpPr>
          <p:grpSpPr>
            <a:xfrm>
              <a:off x="4879091" y="1570330"/>
              <a:ext cx="2237103" cy="160505"/>
              <a:chOff x="5459501" y="2635625"/>
              <a:chExt cx="2053409" cy="126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E19055E-3E4C-4747-898D-739C91C7D35F}"/>
                  </a:ext>
                </a:extLst>
              </p:cNvPr>
              <p:cNvSpPr/>
              <p:nvPr/>
            </p:nvSpPr>
            <p:spPr>
              <a:xfrm>
                <a:off x="5459501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A294768-0BC1-429D-9251-996DA8C7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6014" y="2716306"/>
                <a:ext cx="1900549" cy="0"/>
              </a:xfrm>
              <a:prstGeom prst="line">
                <a:avLst/>
              </a:prstGeom>
              <a:ln w="19050">
                <a:solidFill>
                  <a:srgbClr val="3B2F9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91FD09-7552-433A-A592-DAFC73B01E07}"/>
                  </a:ext>
                </a:extLst>
              </p:cNvPr>
              <p:cNvSpPr/>
              <p:nvPr/>
            </p:nvSpPr>
            <p:spPr>
              <a:xfrm>
                <a:off x="7386910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F7D7EBD-2C64-46E5-AB4F-276F8766472E}"/>
                </a:ext>
              </a:extLst>
            </p:cNvPr>
            <p:cNvGrpSpPr/>
            <p:nvPr/>
          </p:nvGrpSpPr>
          <p:grpSpPr>
            <a:xfrm>
              <a:off x="4859564" y="2917860"/>
              <a:ext cx="2237103" cy="160505"/>
              <a:chOff x="5459501" y="2635625"/>
              <a:chExt cx="2053409" cy="12600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AF73451-17E1-4AE5-861D-217D9F3B1A5C}"/>
                  </a:ext>
                </a:extLst>
              </p:cNvPr>
              <p:cNvSpPr/>
              <p:nvPr/>
            </p:nvSpPr>
            <p:spPr>
              <a:xfrm>
                <a:off x="5459501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6C2901-67AE-479C-ACA3-6E1838BA4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6014" y="2716306"/>
                <a:ext cx="1900549" cy="0"/>
              </a:xfrm>
              <a:prstGeom prst="line">
                <a:avLst/>
              </a:prstGeom>
              <a:ln w="19050">
                <a:solidFill>
                  <a:srgbClr val="3B2F9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9A6A45D1-AB1D-47CC-9D93-0FC3640C9A27}"/>
                  </a:ext>
                </a:extLst>
              </p:cNvPr>
              <p:cNvSpPr/>
              <p:nvPr/>
            </p:nvSpPr>
            <p:spPr>
              <a:xfrm>
                <a:off x="7386910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DC4A3EC-564D-4C73-8AA3-BA8EEE79F504}"/>
                </a:ext>
              </a:extLst>
            </p:cNvPr>
            <p:cNvGrpSpPr/>
            <p:nvPr/>
          </p:nvGrpSpPr>
          <p:grpSpPr>
            <a:xfrm>
              <a:off x="4879090" y="4244075"/>
              <a:ext cx="2237103" cy="160505"/>
              <a:chOff x="5459501" y="2635625"/>
              <a:chExt cx="2053409" cy="12600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84B147C-885F-42A5-95A0-C6565EB35E01}"/>
                  </a:ext>
                </a:extLst>
              </p:cNvPr>
              <p:cNvSpPr/>
              <p:nvPr/>
            </p:nvSpPr>
            <p:spPr>
              <a:xfrm>
                <a:off x="5459501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E78B725-4932-41DC-AC2D-F547C1638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6014" y="2716306"/>
                <a:ext cx="1900549" cy="0"/>
              </a:xfrm>
              <a:prstGeom prst="line">
                <a:avLst/>
              </a:prstGeom>
              <a:ln w="19050">
                <a:solidFill>
                  <a:srgbClr val="3B2F95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B92CFE4-772D-4CBB-9701-D74FC0D58CB1}"/>
                  </a:ext>
                </a:extLst>
              </p:cNvPr>
              <p:cNvSpPr/>
              <p:nvPr/>
            </p:nvSpPr>
            <p:spPr>
              <a:xfrm>
                <a:off x="7386910" y="2635625"/>
                <a:ext cx="126000" cy="126000"/>
              </a:xfrm>
              <a:prstGeom prst="ellipse">
                <a:avLst/>
              </a:prstGeom>
              <a:solidFill>
                <a:srgbClr val="3B2F95"/>
              </a:solidFill>
              <a:ln>
                <a:solidFill>
                  <a:srgbClr val="3B2F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5D145EE-C77A-447B-879B-0058D83DF39F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4908251" y="1707330"/>
              <a:ext cx="2090775" cy="1296158"/>
            </a:xfrm>
            <a:prstGeom prst="line">
              <a:avLst/>
            </a:prstGeom>
            <a:ln w="19050">
              <a:solidFill>
                <a:srgbClr val="3B2F9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E8EBCA-6633-473E-BC22-779E9CF32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2552" y="3001564"/>
              <a:ext cx="2090775" cy="1296158"/>
            </a:xfrm>
            <a:prstGeom prst="line">
              <a:avLst/>
            </a:prstGeom>
            <a:ln w="19050">
              <a:solidFill>
                <a:srgbClr val="3B2F9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D81B9B4-D3F4-405D-95D4-51F4A66C34B2}"/>
                </a:ext>
              </a:extLst>
            </p:cNvPr>
            <p:cNvSpPr/>
            <p:nvPr/>
          </p:nvSpPr>
          <p:spPr>
            <a:xfrm>
              <a:off x="976772" y="5199951"/>
              <a:ext cx="4018451" cy="880710"/>
            </a:xfrm>
            <a:prstGeom prst="roundRect">
              <a:avLst/>
            </a:prstGeom>
            <a:noFill/>
            <a:ln w="28575"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rgbClr val="3B2F95"/>
                  </a:solidFill>
                  <a:latin typeface="Tium" panose="02000800000000000000" pitchFamily="2" charset="0"/>
                </a:rPr>
                <a:t>07. Appendix</a:t>
              </a:r>
              <a:endParaRPr lang="ko-KR" altLang="en-US" sz="2400" dirty="0">
                <a:solidFill>
                  <a:srgbClr val="3B2F95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931091A-D7B7-4EB6-AFE9-953A8919E218}"/>
                </a:ext>
              </a:extLst>
            </p:cNvPr>
            <p:cNvSpPr/>
            <p:nvPr/>
          </p:nvSpPr>
          <p:spPr>
            <a:xfrm>
              <a:off x="4912737" y="5518086"/>
              <a:ext cx="137272" cy="160505"/>
            </a:xfrm>
            <a:prstGeom prst="ellipse">
              <a:avLst/>
            </a:prstGeom>
            <a:solidFill>
              <a:srgbClr val="3B2F95"/>
            </a:solidFill>
            <a:ln>
              <a:solidFill>
                <a:srgbClr val="3B2F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123F5F-86DD-4431-8C03-646A7985FD69}"/>
              </a:ext>
            </a:extLst>
          </p:cNvPr>
          <p:cNvCxnSpPr>
            <a:cxnSpLocks/>
          </p:cNvCxnSpPr>
          <p:nvPr/>
        </p:nvCxnSpPr>
        <p:spPr>
          <a:xfrm flipV="1">
            <a:off x="5168603" y="4515158"/>
            <a:ext cx="1849752" cy="1135317"/>
          </a:xfrm>
          <a:prstGeom prst="line">
            <a:avLst/>
          </a:prstGeom>
          <a:ln w="19050">
            <a:solidFill>
              <a:srgbClr val="3B2F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18B2EB-69E9-4B0F-9F4D-4F2DA12A81B9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A8597-2CCE-48E5-A413-9F90136DC387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13AAD5-C6BB-4A88-B9FD-14275C5021EB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2C3A5-C2C5-4BF1-A402-5CCA3EE6A532}"/>
              </a:ext>
            </a:extLst>
          </p:cNvPr>
          <p:cNvSpPr txBox="1"/>
          <p:nvPr/>
        </p:nvSpPr>
        <p:spPr>
          <a:xfrm>
            <a:off x="600094" y="1998721"/>
            <a:ext cx="10338199" cy="330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3.1.2 Sampling on the Output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각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train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데이터에 대해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sample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따로 생성하는 대신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b="1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Negative sample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 역할을 할 수 있도록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mini-batch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내의 다른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train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데이터들을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negative sample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로 설정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  <a:sym typeface="Wingdings" panose="05000000000000000000" pitchFamily="2" charset="2"/>
              </a:rPr>
              <a:t>→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mini-batch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의 다른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train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데이터의 아이템 또한 </a:t>
            </a:r>
            <a:r>
              <a:rPr lang="ko-KR" altLang="en-US" b="1" dirty="0">
                <a:solidFill>
                  <a:srgbClr val="3B2F95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선호도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에 비례하기 때문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카페24 써라운드 에어 " pitchFamily="2" charset="-127"/>
                <a:sym typeface="Wingdings" panose="05000000000000000000" pitchFamily="2" charset="2"/>
              </a:rPr>
              <a:t>→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따로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sampling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sym typeface="Wingdings" panose="05000000000000000000" pitchFamily="2" charset="2"/>
              </a:rPr>
              <a:t>을 구하지 않기 때문에 계산 시간을 효율적으로 줄임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9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644AAD-4CAA-4393-8B75-6E0F4D304F4F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86EF-5306-4F8D-9B84-042D4540CB5C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6559B9-993D-494E-9C4D-6F51C294E0B2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D589D-65AF-4F96-A3B9-472FF0474121}"/>
              </a:ext>
            </a:extLst>
          </p:cNvPr>
          <p:cNvSpPr txBox="1"/>
          <p:nvPr/>
        </p:nvSpPr>
        <p:spPr>
          <a:xfrm>
            <a:off x="600094" y="1998721"/>
            <a:ext cx="5495906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3.1.3 Ranking Loss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학습에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Loss Function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새롭게 정의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순위를 추정하는 방법 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Pointwise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Pairwise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Listwise</a:t>
            </a:r>
          </a:p>
        </p:txBody>
      </p:sp>
    </p:spTree>
    <p:extLst>
      <p:ext uri="{BB962C8B-B14F-4D97-AF65-F5344CB8AC3E}">
        <p14:creationId xmlns:p14="http://schemas.microsoft.com/office/powerpoint/2010/main" val="77877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28A389-EB24-4071-992D-5EA5C38D994C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D6B35-B753-4A8A-82DF-8FB174BBA3F4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028CF2-32AF-4B74-9BDE-5913C052652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D3A7E-0626-4524-ACDF-ED08D5BFCBE1}"/>
              </a:ext>
            </a:extLst>
          </p:cNvPr>
          <p:cNvSpPr txBox="1"/>
          <p:nvPr/>
        </p:nvSpPr>
        <p:spPr>
          <a:xfrm>
            <a:off x="600093" y="1998721"/>
            <a:ext cx="7076054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3.1.3 Ranking Loss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Pairwise </a:t>
            </a:r>
            <a:r>
              <a:rPr lang="ko-KR" altLang="en-US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기반 </a:t>
            </a:r>
            <a:r>
              <a:rPr lang="en-US" altLang="ko-KR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Loss Function 2</a:t>
            </a:r>
            <a:r>
              <a:rPr lang="ko-KR" altLang="en-US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가지 제안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BPR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긍정적인 항목과 </a:t>
            </a:r>
            <a:r>
              <a:rPr lang="en-US" altLang="ko-KR" sz="2000" b="1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Negative Sampling</a:t>
            </a:r>
            <a:r>
              <a:rPr lang="ko-KR" altLang="en-US" sz="2000" b="1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 점수를 비교</a:t>
            </a:r>
            <a:endParaRPr lang="en-US" altLang="ko-KR" sz="2000" b="1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여기서 긍정적인 항목의 점수를 여러 샘플 항목과 비교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EFEB85-D241-48D3-A80D-D6EB7D31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10" y="4949244"/>
            <a:ext cx="5171179" cy="1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8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00F0E4-B7D6-4F66-9EF3-4D29B1680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12"/>
            <a:ext cx="12202886" cy="68518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12F6B5-EA6B-47DC-A001-136A38DB3215}"/>
              </a:ext>
            </a:extLst>
          </p:cNvPr>
          <p:cNvSpPr/>
          <p:nvPr/>
        </p:nvSpPr>
        <p:spPr>
          <a:xfrm>
            <a:off x="-128016" y="-100584"/>
            <a:ext cx="12426696" cy="70866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16AD9-EF5B-4005-BCAB-5EED2D9C5828}"/>
              </a:ext>
            </a:extLst>
          </p:cNvPr>
          <p:cNvSpPr txBox="1"/>
          <p:nvPr/>
        </p:nvSpPr>
        <p:spPr>
          <a:xfrm>
            <a:off x="1514468" y="2022584"/>
            <a:ext cx="9163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즉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BPR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은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C5CEF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긍정적인 항목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과 </a:t>
            </a:r>
            <a:r>
              <a:rPr lang="en-US" altLang="ko-KR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Negative Sample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의 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점수 차가 크길 바라는 것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33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7A27E8-26A0-4C5D-91C1-2FDB95212C76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CDD09-1D4B-4251-8308-60446C04C52F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FEDC68-A585-4C56-B93C-AFBFD3FE60DD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7F7E4-0148-490C-A9FA-DCC73519B293}"/>
              </a:ext>
            </a:extLst>
          </p:cNvPr>
          <p:cNvSpPr txBox="1"/>
          <p:nvPr/>
        </p:nvSpPr>
        <p:spPr>
          <a:xfrm>
            <a:off x="600094" y="1998721"/>
            <a:ext cx="5495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3.1.3 Ranking Loss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Pairwise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Loss Function 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가지 제안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TOP1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D96187-6DAD-457D-B226-3C799BC7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54" y="4779444"/>
            <a:ext cx="6961291" cy="791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7655B-3AF1-43EE-85D3-7F1334BFF5AC}"/>
              </a:ext>
            </a:extLst>
          </p:cNvPr>
          <p:cNvSpPr txBox="1"/>
          <p:nvPr/>
        </p:nvSpPr>
        <p:spPr>
          <a:xfrm>
            <a:off x="994135" y="3737878"/>
            <a:ext cx="39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논문에서 제안한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Loss Function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3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3126AF-7588-4459-A2D4-5E62377A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886"/>
            <a:ext cx="12192000" cy="68362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1B345C-8380-46AD-9E5A-2EFE9F6DB18C}"/>
              </a:ext>
            </a:extLst>
          </p:cNvPr>
          <p:cNvSpPr/>
          <p:nvPr/>
        </p:nvSpPr>
        <p:spPr>
          <a:xfrm>
            <a:off x="-117348" y="-114300"/>
            <a:ext cx="12426696" cy="70866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215A0-F560-46BF-B720-068C4CA38B63}"/>
              </a:ext>
            </a:extLst>
          </p:cNvPr>
          <p:cNvSpPr txBox="1"/>
          <p:nvPr/>
        </p:nvSpPr>
        <p:spPr>
          <a:xfrm>
            <a:off x="653228" y="2022584"/>
            <a:ext cx="10883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즉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TOP1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은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5CEF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BPR</a:t>
            </a:r>
            <a:r>
              <a:rPr lang="ko-KR" altLang="en-US" sz="3200" dirty="0">
                <a:solidFill>
                  <a:srgbClr val="C5CEF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과 동일한 기능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및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Negative</a:t>
            </a:r>
            <a:r>
              <a:rPr lang="ko-KR" altLang="en-US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Sample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의 점수가</a:t>
            </a:r>
            <a:r>
              <a:rPr lang="ko-KR" altLang="en-US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3200" dirty="0">
                <a:solidFill>
                  <a:srgbClr val="AFA7E7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0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에 가까워 지길 바라는 것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7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8E6C22-880D-43FB-B23E-F43A8533BEC9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5474A-6B36-4540-A5E3-747B7906EA85}"/>
              </a:ext>
            </a:extLst>
          </p:cNvPr>
          <p:cNvSpPr txBox="1"/>
          <p:nvPr/>
        </p:nvSpPr>
        <p:spPr>
          <a:xfrm>
            <a:off x="433772" y="1254842"/>
            <a:ext cx="178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Experiments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ACF5E1-BBB5-48BE-9EC6-239190FE70BF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4DC2-4D9E-4B21-95C8-549A8E250F1D}"/>
              </a:ext>
            </a:extLst>
          </p:cNvPr>
          <p:cNvSpPr txBox="1"/>
          <p:nvPr/>
        </p:nvSpPr>
        <p:spPr>
          <a:xfrm>
            <a:off x="600094" y="1998721"/>
            <a:ext cx="464567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4.0 Experiments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- Dataset 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RSC15, VIDEO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두가지를 사용하여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B3BB0-3256-489F-87E6-52EFB1CDC160}"/>
              </a:ext>
            </a:extLst>
          </p:cNvPr>
          <p:cNvSpPr txBox="1"/>
          <p:nvPr/>
        </p:nvSpPr>
        <p:spPr>
          <a:xfrm>
            <a:off x="5077334" y="2323577"/>
            <a:ext cx="6749716" cy="4081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- 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평가지표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 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recall@20</a:t>
            </a:r>
            <a:r>
              <a:rPr lang="en-US" altLang="ko-KR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상위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 항목 중 원하는 항목을 가진 경우의 비율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상위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 항목에 포함된 항목의 </a:t>
            </a:r>
            <a:r>
              <a:rPr lang="ko-KR" altLang="en-US" sz="14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실제 순위를 고려 </a:t>
            </a:r>
            <a:r>
              <a:rPr lang="en-US" altLang="ko-KR" sz="14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추천 강조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X,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순서가 중요하지 않은 특정 시나리오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모델링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Good!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 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MRR@20</a:t>
            </a:r>
            <a:r>
              <a:rPr lang="en-US" altLang="ko-KR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</a:t>
            </a:r>
            <a:r>
              <a:rPr lang="ko-KR" altLang="en-US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평균 역수 순위</a:t>
            </a:r>
            <a:r>
              <a:rPr lang="en-US" altLang="ko-KR" sz="17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원하는 항목의 역수 순위의 평균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순위가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이상이면 역순위는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으로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</a:t>
            </a:r>
            <a:r>
              <a:rPr lang="ko-KR" altLang="en-US" sz="14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항목의 순위를 고려</a:t>
            </a:r>
            <a:endParaRPr lang="en-US" altLang="ko-KR" sz="1400" b="1" dirty="0">
              <a:solidFill>
                <a:srgbClr val="7553C0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추천 순서가 중요한 경우에 사용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405CF1-EDF0-4CAD-A1A0-BF770E7EB2C6}"/>
              </a:ext>
            </a:extLst>
          </p:cNvPr>
          <p:cNvCxnSpPr>
            <a:cxnSpLocks/>
          </p:cNvCxnSpPr>
          <p:nvPr/>
        </p:nvCxnSpPr>
        <p:spPr>
          <a:xfrm>
            <a:off x="5197646" y="3092120"/>
            <a:ext cx="0" cy="1768637"/>
          </a:xfrm>
          <a:prstGeom prst="line">
            <a:avLst/>
          </a:prstGeom>
          <a:ln>
            <a:solidFill>
              <a:srgbClr val="241C4E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F99F0A-645B-40EE-B2A1-5F50950729EB}"/>
              </a:ext>
            </a:extLst>
          </p:cNvPr>
          <p:cNvCxnSpPr/>
          <p:nvPr/>
        </p:nvCxnSpPr>
        <p:spPr>
          <a:xfrm>
            <a:off x="5197646" y="3092120"/>
            <a:ext cx="469228" cy="0"/>
          </a:xfrm>
          <a:prstGeom prst="line">
            <a:avLst/>
          </a:prstGeom>
          <a:ln>
            <a:solidFill>
              <a:srgbClr val="241C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B070DE-BFB3-4FB5-B53E-793589A65BD0}"/>
              </a:ext>
            </a:extLst>
          </p:cNvPr>
          <p:cNvCxnSpPr/>
          <p:nvPr/>
        </p:nvCxnSpPr>
        <p:spPr>
          <a:xfrm>
            <a:off x="5197646" y="4860757"/>
            <a:ext cx="469228" cy="0"/>
          </a:xfrm>
          <a:prstGeom prst="line">
            <a:avLst/>
          </a:prstGeom>
          <a:ln>
            <a:solidFill>
              <a:srgbClr val="241C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6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B89170-C77C-4E83-B990-9C75C4C1A3BD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C10FD-7A21-40AE-992B-4CAE46416895}"/>
              </a:ext>
            </a:extLst>
          </p:cNvPr>
          <p:cNvSpPr txBox="1"/>
          <p:nvPr/>
        </p:nvSpPr>
        <p:spPr>
          <a:xfrm>
            <a:off x="433772" y="1254842"/>
            <a:ext cx="178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Experiments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723B5A-DDCA-4652-A2A9-E5085795EF24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5940E-0E77-40CD-B59E-85C9399DB09A}"/>
              </a:ext>
            </a:extLst>
          </p:cNvPr>
          <p:cNvSpPr txBox="1"/>
          <p:nvPr/>
        </p:nvSpPr>
        <p:spPr>
          <a:xfrm>
            <a:off x="600094" y="1998721"/>
            <a:ext cx="3362305" cy="2881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4.1 BASELINES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1C4E"/>
                </a:solidFill>
                <a:effectLst/>
                <a:uLnTx/>
                <a:uFillTx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1C4E"/>
                </a:solidFill>
                <a:effectLst/>
                <a:uLnTx/>
                <a:uFillTx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베이스라인 세트와 비교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41C4E"/>
              </a:solidFill>
              <a:effectLst/>
              <a:uLnTx/>
              <a:uFillTx/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     - POP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     - S-POP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     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41C4E"/>
                </a:solidFill>
                <a:effectLst/>
                <a:uLnTx/>
                <a:uFillTx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I</a:t>
            </a:r>
            <a:r>
              <a:rPr lang="en-US" altLang="ko-KR" sz="1400" dirty="0" err="1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tem</a:t>
            </a: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-KNN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       - BPR-MF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241C4E"/>
              </a:solidFill>
              <a:effectLst/>
              <a:uLnTx/>
              <a:uFillTx/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68C8C8-D30D-427D-B371-2ECC751F5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26"/>
          <a:stretch/>
        </p:blipFill>
        <p:spPr>
          <a:xfrm>
            <a:off x="4082539" y="3004638"/>
            <a:ext cx="6784651" cy="2407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7B41DD-1A25-410C-8040-BBD27DA39E7B}"/>
              </a:ext>
            </a:extLst>
          </p:cNvPr>
          <p:cNvSpPr/>
          <p:nvPr/>
        </p:nvSpPr>
        <p:spPr>
          <a:xfrm>
            <a:off x="5029201" y="4710223"/>
            <a:ext cx="4625163" cy="2551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71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0E4585-F99A-48A2-9A5E-8D9DDA022B28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EE560-3712-44AF-84C0-2EC05D7FA095}"/>
              </a:ext>
            </a:extLst>
          </p:cNvPr>
          <p:cNvSpPr txBox="1"/>
          <p:nvPr/>
        </p:nvSpPr>
        <p:spPr>
          <a:xfrm>
            <a:off x="433772" y="1254842"/>
            <a:ext cx="178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Experiments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4DBA69-22A5-40F0-8E7C-BB1AB485337B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CDFAA-7A9B-45F2-87CC-5E483A349F9E}"/>
              </a:ext>
            </a:extLst>
          </p:cNvPr>
          <p:cNvSpPr txBox="1"/>
          <p:nvPr/>
        </p:nvSpPr>
        <p:spPr>
          <a:xfrm>
            <a:off x="600095" y="1998721"/>
            <a:ext cx="6233842" cy="850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4.2 PARAMETER &amp; STRUCTURE OPTIMIZATION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100</a:t>
            </a:r>
            <a:r>
              <a:rPr lang="ko-KR" altLang="en-US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개의 실험으로 </a:t>
            </a:r>
            <a:r>
              <a:rPr lang="ko-KR" altLang="en-US" sz="1400" dirty="0" err="1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하이퍼</a:t>
            </a:r>
            <a:r>
              <a:rPr lang="en-US" altLang="ko-KR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</a:t>
            </a:r>
            <a:r>
              <a:rPr lang="ko-KR" altLang="en-US" sz="1400" dirty="0">
                <a:solidFill>
                  <a:srgbClr val="241C4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파라미터를 진행</a:t>
            </a:r>
            <a:endParaRPr lang="ko-KR" altLang="en-US" dirty="0">
              <a:solidFill>
                <a:srgbClr val="241C4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32F3EE-5DB0-4066-BBE2-AFDEA45C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99" b="245"/>
          <a:stretch/>
        </p:blipFill>
        <p:spPr>
          <a:xfrm>
            <a:off x="1824869" y="3429000"/>
            <a:ext cx="8542262" cy="2617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24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4D75C7-A10E-470C-A1D7-E58F149A2439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5BF71-9191-4302-A7B8-85830EC90133}"/>
              </a:ext>
            </a:extLst>
          </p:cNvPr>
          <p:cNvSpPr txBox="1"/>
          <p:nvPr/>
        </p:nvSpPr>
        <p:spPr>
          <a:xfrm>
            <a:off x="433772" y="1254842"/>
            <a:ext cx="178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Experiments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8EE94-DB79-41F5-B896-5312066F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11" y="2726073"/>
            <a:ext cx="8562377" cy="3235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F0682E9-636B-41BB-A05B-2306EDB86D68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15715-0CFD-43F9-B60B-D7A7FD5963EB}"/>
              </a:ext>
            </a:extLst>
          </p:cNvPr>
          <p:cNvSpPr txBox="1"/>
          <p:nvPr/>
        </p:nvSpPr>
        <p:spPr>
          <a:xfrm>
            <a:off x="600095" y="199872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4.3 RESULTS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C59286-3693-46AC-A949-C6D78A34A0BE}"/>
              </a:ext>
            </a:extLst>
          </p:cNvPr>
          <p:cNvGrpSpPr/>
          <p:nvPr/>
        </p:nvGrpSpPr>
        <p:grpSpPr>
          <a:xfrm>
            <a:off x="5124531" y="712380"/>
            <a:ext cx="6475590" cy="1743741"/>
            <a:chOff x="5571099" y="138222"/>
            <a:chExt cx="6475590" cy="174374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3AFF7E-8031-4D49-9264-C89958617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4" r="4555" b="55247"/>
            <a:stretch/>
          </p:blipFill>
          <p:spPr>
            <a:xfrm>
              <a:off x="5571099" y="138222"/>
              <a:ext cx="6475590" cy="1743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CE3FB2-72A6-499B-8A0E-8673B2E31E17}"/>
                </a:ext>
              </a:extLst>
            </p:cNvPr>
            <p:cNvSpPr/>
            <p:nvPr/>
          </p:nvSpPr>
          <p:spPr>
            <a:xfrm>
              <a:off x="6475229" y="1244009"/>
              <a:ext cx="4625163" cy="25518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60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A0EFDC-6AC0-438D-A1BA-812BD42D037D}"/>
              </a:ext>
            </a:extLst>
          </p:cNvPr>
          <p:cNvSpPr txBox="1"/>
          <p:nvPr/>
        </p:nvSpPr>
        <p:spPr>
          <a:xfrm>
            <a:off x="6983506" y="3616823"/>
            <a:ext cx="4805082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→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기존의 방법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(MF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같은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으로는 정확하지 않음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→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RNN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기반의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SBR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제안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25D84-41B9-402E-AAFF-842F597E8271}"/>
              </a:ext>
            </a:extLst>
          </p:cNvPr>
          <p:cNvSpPr txBox="1"/>
          <p:nvPr/>
        </p:nvSpPr>
        <p:spPr>
          <a:xfrm>
            <a:off x="507732" y="23680"/>
            <a:ext cx="102616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8B0B0-2D73-4DE8-84BB-AA58B0672631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Abstract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E8D71-CF9A-4A5A-BA18-6879F233F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6" r="8126"/>
          <a:stretch/>
        </p:blipFill>
        <p:spPr>
          <a:xfrm>
            <a:off x="535173" y="1872642"/>
            <a:ext cx="6301562" cy="46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Conclusion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9BD12-9720-4232-86D2-6BC2BC28E0AE}"/>
              </a:ext>
            </a:extLst>
          </p:cNvPr>
          <p:cNvSpPr/>
          <p:nvPr/>
        </p:nvSpPr>
        <p:spPr>
          <a:xfrm>
            <a:off x="738754" y="2480303"/>
            <a:ext cx="10542390" cy="3580255"/>
          </a:xfrm>
          <a:prstGeom prst="roundRect">
            <a:avLst/>
          </a:prstGeom>
          <a:noFill/>
          <a:ln w="38100">
            <a:solidFill>
              <a:srgbClr val="AFA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FCDE7-9D49-44D3-A51B-CBBD802D7DB8}"/>
              </a:ext>
            </a:extLst>
          </p:cNvPr>
          <p:cNvSpPr txBox="1"/>
          <p:nvPr/>
        </p:nvSpPr>
        <p:spPr>
          <a:xfrm>
            <a:off x="1151131" y="2264263"/>
            <a:ext cx="4406153" cy="461665"/>
          </a:xfrm>
          <a:prstGeom prst="rect">
            <a:avLst/>
          </a:prstGeom>
          <a:solidFill>
            <a:srgbClr val="F2F1F7"/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논문에서 주의 깊게 보아야 할 점</a:t>
            </a:r>
            <a:endParaRPr lang="en-US" altLang="ko-KR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F77B33-FC48-413F-AAE4-B323FCB266E8}"/>
              </a:ext>
            </a:extLst>
          </p:cNvPr>
          <p:cNvSpPr txBox="1">
            <a:spLocks/>
          </p:cNvSpPr>
          <p:nvPr/>
        </p:nvSpPr>
        <p:spPr>
          <a:xfrm>
            <a:off x="979654" y="2328530"/>
            <a:ext cx="10515600" cy="337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en-US" altLang="ko-KR" sz="12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추천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Task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위해 도입한 </a:t>
            </a:r>
            <a:r>
              <a:rPr lang="en-US" altLang="ko-KR" sz="1800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Ranking Loss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는 무엇을 사용하였는지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</a:t>
            </a:r>
          </a:p>
          <a:p>
            <a:pPr algn="l">
              <a:lnSpc>
                <a:spcPct val="200000"/>
              </a:lnSpc>
            </a:pP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Click-stream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데이터 같은 상당히 큰 데이터에서 훈련 시간과 확장성을 어떻게 고려하였는지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ECF26-658C-41AA-B793-9A3C4D81D74D}"/>
              </a:ext>
            </a:extLst>
          </p:cNvPr>
          <p:cNvSpPr txBox="1"/>
          <p:nvPr/>
        </p:nvSpPr>
        <p:spPr>
          <a:xfrm>
            <a:off x="1305145" y="3573136"/>
            <a:ext cx="958259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BPR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TOP1 loss function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도입함으로써 긍정적인 항목과 부정적인 항목의 점수차가 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크게 되도록 학습하였고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top1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은 거기에 추가로 부정적인 항목의 점수가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0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에 가까워지도록 학습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0EFF3-C557-4519-8F46-598D3A36A791}"/>
              </a:ext>
            </a:extLst>
          </p:cNvPr>
          <p:cNvSpPr txBox="1"/>
          <p:nvPr/>
        </p:nvSpPr>
        <p:spPr>
          <a:xfrm>
            <a:off x="1340587" y="4852587"/>
            <a:ext cx="958259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Negative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sampling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따로 하지 않고 같은 미니배치 내의 다른 데이터를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negative sample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로 사용하여 계산 과정을 줄임으로써 훈련시간과 확장성을 고려하였다고 볼 수 있음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0127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B0646-CB1D-435C-9F3E-902BB0F6788A}"/>
              </a:ext>
            </a:extLst>
          </p:cNvPr>
          <p:cNvSpPr txBox="1"/>
          <p:nvPr/>
        </p:nvSpPr>
        <p:spPr>
          <a:xfrm>
            <a:off x="694295" y="2178389"/>
            <a:ext cx="8818673" cy="2873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세션기반 추천작업은 실질적으로 중요한 영역이지만 잘 연구되지 않았음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〮 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추천시스템에 반복 신경망</a:t>
            </a: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(GRU)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적용함</a:t>
            </a:r>
            <a:endParaRPr lang="en-US" altLang="ko-KR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〮 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세션 병렬 미니배치</a:t>
            </a: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미니배치 기반 출력 </a:t>
            </a: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sampling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〮 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순위 손실함수를 도입</a:t>
            </a:r>
            <a:endParaRPr lang="en-US" altLang="ko-KR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288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B0646-CB1D-435C-9F3E-902BB0F6788A}"/>
              </a:ext>
            </a:extLst>
          </p:cNvPr>
          <p:cNvSpPr txBox="1"/>
          <p:nvPr/>
        </p:nvSpPr>
        <p:spPr>
          <a:xfrm>
            <a:off x="760135" y="2752580"/>
            <a:ext cx="9072022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Recurrent Neural Networks (RNN) - GRU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</a:t>
            </a:r>
            <a:r>
              <a:rPr lang="ko-KR" altLang="en-US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1600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희소한 데이터에서는 좋은 성능을 보여주기 어려움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Long term</a:t>
            </a:r>
            <a:r>
              <a:rPr lang="ko-KR" altLang="en-US" sz="1600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 정보를 반영하기 힘듦</a:t>
            </a:r>
            <a:endParaRPr lang="en-US" altLang="ko-KR" sz="1600" b="1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sz="1600" b="1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계산 속도가 다소 느림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62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F</a:t>
            </a:r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uture work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B218CB-8078-4B04-A710-32328C2278A1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E266A-09A2-428F-A1A1-A7E0850AFAD7}"/>
              </a:ext>
            </a:extLst>
          </p:cNvPr>
          <p:cNvSpPr txBox="1"/>
          <p:nvPr/>
        </p:nvSpPr>
        <p:spPr>
          <a:xfrm>
            <a:off x="600094" y="1998721"/>
            <a:ext cx="743154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6.1 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기존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Session-Based Recommendation model 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의 단점</a:t>
            </a:r>
          </a:p>
        </p:txBody>
      </p:sp>
    </p:spTree>
    <p:extLst>
      <p:ext uri="{BB962C8B-B14F-4D97-AF65-F5344CB8AC3E}">
        <p14:creationId xmlns:p14="http://schemas.microsoft.com/office/powerpoint/2010/main" val="1201036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62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F</a:t>
            </a:r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uture work</a:t>
            </a:r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EAAA034-1AEB-41E0-B333-AE3758723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93283"/>
              </p:ext>
            </p:extLst>
          </p:nvPr>
        </p:nvGraphicFramePr>
        <p:xfrm>
          <a:off x="1419122" y="2110481"/>
          <a:ext cx="9353755" cy="379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B7CDF3-B132-485A-844E-33684D0B6E2E}"/>
              </a:ext>
            </a:extLst>
          </p:cNvPr>
          <p:cNvSpPr/>
          <p:nvPr/>
        </p:nvSpPr>
        <p:spPr>
          <a:xfrm>
            <a:off x="5200707" y="3429000"/>
            <a:ext cx="3608439" cy="1143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099F2-EA73-4370-A1A4-1C48C33F4437}"/>
              </a:ext>
            </a:extLst>
          </p:cNvPr>
          <p:cNvCxnSpPr>
            <a:cxnSpLocks/>
          </p:cNvCxnSpPr>
          <p:nvPr/>
        </p:nvCxnSpPr>
        <p:spPr>
          <a:xfrm>
            <a:off x="5088835" y="2743200"/>
            <a:ext cx="0" cy="24038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3457D7-2640-4797-B353-60BBB81D8AE7}"/>
              </a:ext>
            </a:extLst>
          </p:cNvPr>
          <p:cNvSpPr txBox="1"/>
          <p:nvPr/>
        </p:nvSpPr>
        <p:spPr>
          <a:xfrm>
            <a:off x="4161725" y="5161099"/>
            <a:ext cx="1871425" cy="553998"/>
          </a:xfrm>
          <a:prstGeom prst="rect">
            <a:avLst/>
          </a:prstGeom>
          <a:solidFill>
            <a:srgbClr val="C5CEF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Transformer</a:t>
            </a:r>
          </a:p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(2017)</a:t>
            </a:r>
            <a:endParaRPr lang="ko-KR" altLang="en-US" sz="1500" b="1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1D6F1-2404-4A61-81DF-3CCDABE488A4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B24CA2-01B5-40CA-8366-A6909A1F282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430F5-7A93-4EC1-99E2-500FE830EAB2}"/>
              </a:ext>
            </a:extLst>
          </p:cNvPr>
          <p:cNvSpPr txBox="1"/>
          <p:nvPr/>
        </p:nvSpPr>
        <p:spPr>
          <a:xfrm>
            <a:off x="600094" y="1998721"/>
            <a:ext cx="248247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6.2 Future work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9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62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F</a:t>
            </a:r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uture work</a:t>
            </a:r>
            <a:endParaRPr lang="ko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8AD92E7-E60B-4D4E-ABC7-5316E3F5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7486"/>
              </p:ext>
            </p:extLst>
          </p:nvPr>
        </p:nvGraphicFramePr>
        <p:xfrm>
          <a:off x="1359154" y="2924425"/>
          <a:ext cx="9473691" cy="31370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74258">
                  <a:extLst>
                    <a:ext uri="{9D8B030D-6E8A-4147-A177-3AD203B41FA5}">
                      <a16:colId xmlns:a16="http://schemas.microsoft.com/office/drawing/2014/main" val="2207061549"/>
                    </a:ext>
                  </a:extLst>
                </a:gridCol>
                <a:gridCol w="3767958">
                  <a:extLst>
                    <a:ext uri="{9D8B030D-6E8A-4147-A177-3AD203B41FA5}">
                      <a16:colId xmlns:a16="http://schemas.microsoft.com/office/drawing/2014/main" val="2240753128"/>
                    </a:ext>
                  </a:extLst>
                </a:gridCol>
                <a:gridCol w="3531475">
                  <a:extLst>
                    <a:ext uri="{9D8B030D-6E8A-4147-A177-3AD203B41FA5}">
                      <a16:colId xmlns:a16="http://schemas.microsoft.com/office/drawing/2014/main" val="2604630171"/>
                    </a:ext>
                  </a:extLst>
                </a:gridCol>
              </a:tblGrid>
              <a:tr h="6262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카페24 써라운드" pitchFamily="2" charset="-127"/>
                          <a:ea typeface="카페24 써라운드" pitchFamily="2" charset="-127"/>
                          <a:cs typeface="카페24 써라운드" pitchFamily="2" charset="-127"/>
                        </a:rPr>
                        <a:t>SASRec</a:t>
                      </a:r>
                      <a:endParaRPr lang="ko-KR" altLang="en-US" sz="1400" dirty="0">
                        <a:latin typeface="카페24 써라운드" pitchFamily="2" charset="-127"/>
                        <a:ea typeface="카페24 써라운드" pitchFamily="2" charset="-127"/>
                        <a:cs typeface="카페24 써라운드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" pitchFamily="2" charset="-127"/>
                          <a:ea typeface="카페24 써라운드" pitchFamily="2" charset="-127"/>
                          <a:cs typeface="카페24 써라운드" pitchFamily="2" charset="-127"/>
                        </a:rPr>
                        <a:t>BERT4Rec</a:t>
                      </a:r>
                      <a:endParaRPr lang="ko-KR" altLang="en-US" sz="1400" dirty="0">
                        <a:latin typeface="카페24 써라운드" pitchFamily="2" charset="-127"/>
                        <a:ea typeface="카페24 써라운드" pitchFamily="2" charset="-127"/>
                        <a:cs typeface="카페24 써라운드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22984"/>
                  </a:ext>
                </a:extLst>
              </a:tr>
              <a:tr h="62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Attention</a:t>
                      </a:r>
                      <a:endParaRPr lang="ko-KR" altLang="en-US" sz="1400" dirty="0"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Single-head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Attention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Multi-head Attention</a:t>
                      </a:r>
                      <a:endParaRPr lang="ko-KR" altLang="en-US" sz="1400" dirty="0"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89582"/>
                  </a:ext>
                </a:extLst>
              </a:tr>
              <a:tr h="62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Mask</a:t>
                      </a:r>
                      <a:endParaRPr lang="ko-KR" altLang="en-US" sz="1400" dirty="0"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마지막 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개 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Mask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여러 개의 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Mask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49681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FC Layer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활성화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ReLu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함수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GeLU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사용</a:t>
                      </a:r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 </a:t>
                      </a:r>
                      <a:endParaRPr lang="ko-KR" altLang="en-US" sz="1400" dirty="0">
                        <a:latin typeface="카페24 써라운드 에어 " pitchFamily="2" charset="-127"/>
                        <a:ea typeface="카페24 써라운드 에어 " pitchFamily="2" charset="-127"/>
                        <a:cs typeface="카페24 써라운드 에어 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15986"/>
                  </a:ext>
                </a:extLst>
              </a:tr>
              <a:tr h="634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공통점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Residual Connection 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Layer Normalization , Dropout </a:t>
                      </a:r>
                      <a:r>
                        <a:rPr lang="ko-KR" altLang="en-US" sz="1400" dirty="0">
                          <a:latin typeface="카페24 써라운드 에어 " pitchFamily="2" charset="-127"/>
                          <a:ea typeface="카페24 써라운드 에어 " pitchFamily="2" charset="-127"/>
                          <a:cs typeface="카페24 써라운드 에어 " pitchFamily="2" charset="-127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B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0108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EF1A06-19B3-4486-AE43-BC2C4874CF47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2F213-1E1B-4032-810A-71DB65C9D44B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58F3A3-B65E-42E6-A2E1-378035460766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58EEC-91A0-466C-A889-547AEABD220D}"/>
              </a:ext>
            </a:extLst>
          </p:cNvPr>
          <p:cNvSpPr txBox="1"/>
          <p:nvPr/>
        </p:nvSpPr>
        <p:spPr>
          <a:xfrm>
            <a:off x="600094" y="1998721"/>
            <a:ext cx="248247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6.2 Future work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83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F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AE09C-D2F4-48B4-B991-7A46CC050857}"/>
              </a:ext>
            </a:extLst>
          </p:cNvPr>
          <p:cNvSpPr txBox="1"/>
          <p:nvPr/>
        </p:nvSpPr>
        <p:spPr>
          <a:xfrm>
            <a:off x="1519516" y="1326876"/>
            <a:ext cx="9152967" cy="243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um" panose="02000800000000000000" pitchFamily="2" charset="0"/>
                <a:ea typeface="08서울남산체 EB" panose="02020603020101020101" pitchFamily="18" charset="-127"/>
              </a:rPr>
              <a:t>THANK YOU.</a:t>
            </a:r>
            <a:endParaRPr lang="ko-KR" altLang="en-US" sz="6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um" panose="02000800000000000000" pitchFamily="2" charset="0"/>
              <a:ea typeface="카페24 아네모네에어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28CB3-8525-4664-97E9-A45931643510}"/>
              </a:ext>
            </a:extLst>
          </p:cNvPr>
          <p:cNvSpPr txBox="1"/>
          <p:nvPr/>
        </p:nvSpPr>
        <p:spPr>
          <a:xfrm>
            <a:off x="2534489" y="4239215"/>
            <a:ext cx="7123022" cy="1962076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GRU4Rec</a:t>
            </a:r>
            <a:endParaRPr lang="en-US" altLang="ko-KR" sz="11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SESSION-BASED RECOMMENDATIONS WITH RECURRENT NEURAL NETWORKS</a:t>
            </a:r>
            <a:endParaRPr lang="ko-KR" altLang="en-US" sz="12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우리 대체 </a:t>
            </a:r>
            <a:r>
              <a:rPr lang="ko-KR" altLang="en-US" sz="1200" dirty="0" err="1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몇조조</a:t>
            </a:r>
            <a:endParaRPr lang="en-US" altLang="ko-KR" sz="12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20172848 </a:t>
            </a:r>
            <a:r>
              <a:rPr lang="ko-KR" altLang="en-US" sz="1200" dirty="0" err="1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이지평</a:t>
            </a:r>
            <a:r>
              <a:rPr lang="en-US" altLang="ko-KR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20172853 </a:t>
            </a:r>
            <a:r>
              <a:rPr lang="ko-KR" altLang="en-US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장성현</a:t>
            </a:r>
            <a:r>
              <a:rPr lang="en-US" altLang="ko-KR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20192761 </a:t>
            </a:r>
            <a:r>
              <a:rPr lang="ko-KR" altLang="en-US" sz="1200" dirty="0">
                <a:solidFill>
                  <a:schemeClr val="bg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김정하</a:t>
            </a:r>
            <a:endParaRPr lang="en-US" altLang="ko-KR" sz="1200" dirty="0">
              <a:solidFill>
                <a:schemeClr val="bg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754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2.1 Session-Based Recommendation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B96E97-E926-4BD6-9E94-0A740EB21513}"/>
              </a:ext>
            </a:extLst>
          </p:cNvPr>
          <p:cNvSpPr txBox="1">
            <a:spLocks/>
          </p:cNvSpPr>
          <p:nvPr/>
        </p:nvSpPr>
        <p:spPr>
          <a:xfrm>
            <a:off x="838200" y="2927819"/>
            <a:ext cx="10515600" cy="360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기존 방법들의 경우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</a:t>
            </a:r>
          </a:p>
          <a:p>
            <a:pPr algn="l"/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사용자의 마지막 클릭 아이템을 기준으로 유사한 아이템을 찾기 때문에 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2000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과거 클릭 정보를 무시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하게 되는 문제점이 있음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이러한 문제점을 해결하기 위한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가지 방법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389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C475CA-C908-4420-A325-961E2D9168D1}"/>
              </a:ext>
            </a:extLst>
          </p:cNvPr>
          <p:cNvSpPr/>
          <p:nvPr/>
        </p:nvSpPr>
        <p:spPr>
          <a:xfrm>
            <a:off x="552892" y="3636334"/>
            <a:ext cx="4338084" cy="1265275"/>
          </a:xfrm>
          <a:prstGeom prst="roundRect">
            <a:avLst/>
          </a:prstGeom>
          <a:solidFill>
            <a:srgbClr val="E7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2.1 Session-Based Recommendation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F559034-6AB7-44EC-9EEB-B66AC3C1A41B}"/>
              </a:ext>
            </a:extLst>
          </p:cNvPr>
          <p:cNvSpPr txBox="1">
            <a:spLocks/>
          </p:cNvSpPr>
          <p:nvPr/>
        </p:nvSpPr>
        <p:spPr>
          <a:xfrm>
            <a:off x="605168" y="2732567"/>
            <a:ext cx="12044917" cy="3848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1) MDP(</a:t>
            </a:r>
            <a:r>
              <a:rPr lang="en-US" altLang="ko-KR" sz="15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Markov Decision Process</a:t>
            </a:r>
            <a:r>
              <a:rPr lang="en-US" altLang="ko-KR" sz="2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 </a:t>
            </a:r>
            <a:r>
              <a:rPr lang="ko-KR" altLang="en-US" sz="2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순차적 확률적 의사결정 문제의 모델</a:t>
            </a:r>
            <a:endParaRPr lang="en-US" altLang="ko-KR" sz="2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MDP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설명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5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ex) </a:t>
            </a:r>
            <a:r>
              <a:rPr lang="ko-KR" altLang="en-US" sz="15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벽돌 깨기 게임</a:t>
            </a:r>
            <a:endParaRPr lang="en-US" altLang="ko-KR" sz="15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Environment(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환경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벽돌 깨기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State(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상태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바의 위치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공의 방향과 위치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모든 벽돌의 존재유무 등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Agent: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조종자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Action(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행동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바를 왼쪽 또는 오른쪽으로 옮기는 것과 같은 행동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Reward(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보상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행동들의 결과로 얻는 점수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Action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들은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Environment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에 변화를 일으키고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State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값이 변하게 되어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Agent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 또 다른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Action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선택하도록 하고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이를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Policy(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정책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이라 합니다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여기서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Environment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는 때로 무작위적으로 생성되는데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예를 들어 공을 놓쳐버린 후에 새로운 공이 발사되는 방향 등은 랜덤하게 설정됩니다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상태와 행동 그리고 보상들을 통해 </a:t>
            </a:r>
            <a:r>
              <a:rPr lang="ko-KR" altLang="en-US" sz="20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마르코프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의사결정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Process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 결정됩니다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이러한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Process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중 하나의 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Episode(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예를 들면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게임의 한 턴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 유한한 상태와 행동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그리고 보상의 시퀀스를 형성하게 됩니다</a:t>
            </a:r>
            <a:r>
              <a:rPr lang="en-US" altLang="ko-KR" sz="20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595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2.1 Session-Based Recommendation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C6FFCE5-7334-41F0-8E1F-588CD4068063}"/>
              </a:ext>
            </a:extLst>
          </p:cNvPr>
          <p:cNvSpPr txBox="1">
            <a:spLocks/>
          </p:cNvSpPr>
          <p:nvPr/>
        </p:nvSpPr>
        <p:spPr>
          <a:xfrm>
            <a:off x="551121" y="2853391"/>
            <a:ext cx="10515600" cy="360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1) MDP(</a:t>
            </a:r>
            <a:r>
              <a:rPr lang="en-US" altLang="ko-KR" sz="14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Markov Decision Process</a:t>
            </a:r>
            <a:r>
              <a:rPr lang="en-US" altLang="ko-KR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): </a:t>
            </a:r>
            <a:r>
              <a:rPr lang="ko-KR" altLang="en-US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순차적 확률적 의사결정 문제의 모델</a:t>
            </a:r>
            <a:endParaRPr lang="en-US" altLang="ko-KR" sz="20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MDP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방법을 이용하여 아이템 간 전이확률을 기반으로 간단하게 다음 추천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</a:p>
          <a:p>
            <a:pPr algn="l"/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Action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무엇인지 계산할 수 있다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l"/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하지만 빠르게 아이템의 수가 </a:t>
            </a:r>
            <a:r>
              <a:rPr lang="ko-KR" altLang="en-US" sz="18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많아지기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때문에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즉 유저가 선택할 수 있는 폭이 넓어지기 때문에 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MDP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기반의 접근방법만으로는 </a:t>
            </a:r>
            <a:r>
              <a:rPr lang="en-US" altLang="ko-KR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state space</a:t>
            </a:r>
            <a:r>
              <a:rPr lang="ko-KR" altLang="en-US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점점 관리할 수 없게 됨</a:t>
            </a:r>
            <a:r>
              <a:rPr lang="en-US" altLang="ko-KR" sz="1800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446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2.1 Session-Based Recommendation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13BBE84-571D-410C-9FF3-534C523199D9}"/>
              </a:ext>
            </a:extLst>
          </p:cNvPr>
          <p:cNvSpPr txBox="1">
            <a:spLocks/>
          </p:cNvSpPr>
          <p:nvPr/>
        </p:nvSpPr>
        <p:spPr>
          <a:xfrm>
            <a:off x="657446" y="2778776"/>
            <a:ext cx="10515600" cy="360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2) GFF(</a:t>
            </a:r>
            <a:r>
              <a:rPr lang="en-US" altLang="ko-KR" sz="1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General Factorization Framework</a:t>
            </a:r>
            <a:r>
              <a:rPr lang="en-US" altLang="ko-KR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)</a:t>
            </a: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아이템에 대해서 </a:t>
            </a:r>
            <a:r>
              <a:rPr lang="ko-KR" altLang="en-US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두 종류의 </a:t>
            </a:r>
            <a:r>
              <a:rPr lang="en-US" altLang="ko-KR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latent vector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사용한다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하나는 </a:t>
            </a:r>
            <a:r>
              <a:rPr lang="ko-KR" altLang="en-US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아이템 그 자체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와 다른 하나는 </a:t>
            </a:r>
            <a:r>
              <a:rPr lang="en-US" altLang="ko-KR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</a:t>
            </a:r>
            <a:r>
              <a:rPr lang="ko-KR" altLang="en-US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으로서의 아이템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사용한다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따라서 어떤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은 </a:t>
            </a:r>
            <a:r>
              <a:rPr lang="en-US" altLang="ko-KR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</a:t>
            </a:r>
            <a:r>
              <a:rPr lang="ko-KR" altLang="en-US" sz="1800" b="1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으로서의 아이템들의 평균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으로 표현될 수 있다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하지만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session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간에 순서를 고려하지 않는다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2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53DEE9-FF3F-437C-AC23-60047A6D34BA}"/>
              </a:ext>
            </a:extLst>
          </p:cNvPr>
          <p:cNvSpPr txBox="1"/>
          <p:nvPr/>
        </p:nvSpPr>
        <p:spPr>
          <a:xfrm>
            <a:off x="779212" y="3127615"/>
            <a:ext cx="5690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1. Factor Models</a:t>
            </a:r>
            <a:endParaRPr lang="ko-KR" altLang="en-US" sz="32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43439-1318-45DC-9DAD-CA1BE261C1F6}"/>
              </a:ext>
            </a:extLst>
          </p:cNvPr>
          <p:cNvSpPr txBox="1"/>
          <p:nvPr/>
        </p:nvSpPr>
        <p:spPr>
          <a:xfrm>
            <a:off x="756330" y="2533498"/>
            <a:ext cx="755323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지금까지 추천시스템에서 사용되었던 기본적인 방법들은</a:t>
            </a:r>
            <a:r>
              <a:rPr lang="en-US" altLang="ko-KR" sz="1600" dirty="0">
                <a:solidFill>
                  <a:srgbClr val="34286E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34286E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35F30-1407-4170-BFC1-A860EABC139F}"/>
              </a:ext>
            </a:extLst>
          </p:cNvPr>
          <p:cNvSpPr txBox="1"/>
          <p:nvPr/>
        </p:nvSpPr>
        <p:spPr>
          <a:xfrm>
            <a:off x="706955" y="3932287"/>
            <a:ext cx="76110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 Neighborhood Methods</a:t>
            </a:r>
            <a:endParaRPr lang="ko-KR" altLang="en-US" sz="32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D4FE8-500C-48EE-95E7-0666AC9D47D5}"/>
              </a:ext>
            </a:extLst>
          </p:cNvPr>
          <p:cNvSpPr txBox="1"/>
          <p:nvPr/>
        </p:nvSpPr>
        <p:spPr>
          <a:xfrm>
            <a:off x="761282" y="473095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사용자 과거 클릭정보 무시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마지막 클릭에 대한 고려가 많음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2EFBF-9B1B-4828-AF45-3C4F690EDBB5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3AE62-5407-4A10-B4F3-F44F0D1E0252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F6D9F-91D6-459A-B8F8-65C7B8B0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6" y="4074042"/>
            <a:ext cx="561975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E6551A-8E24-45B9-BB02-C26896C2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22" y="3429000"/>
            <a:ext cx="4562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2.2 Deep Learning In Recommendation</a:t>
            </a:r>
            <a:br>
              <a:rPr lang="en-US" altLang="ko-KR" sz="2000" dirty="0"/>
            </a:b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2DEA6E6-F9C9-45E2-855B-EF17C2FA202F}"/>
              </a:ext>
            </a:extLst>
          </p:cNvPr>
          <p:cNvSpPr txBox="1">
            <a:spLocks/>
          </p:cNvSpPr>
          <p:nvPr/>
        </p:nvSpPr>
        <p:spPr>
          <a:xfrm>
            <a:off x="657447" y="2789596"/>
            <a:ext cx="10515600" cy="360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Restricted Boltzmann Machines(RBM) : </a:t>
            </a:r>
            <a:endParaRPr lang="en-US" altLang="ko-KR" sz="18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사용자 항목 상호 작용을 모델링하고 추천을 수행하는데 사용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Collaborative Filtering </a:t>
            </a:r>
            <a:r>
              <a:rPr lang="ko-KR" altLang="en-US" sz="18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모델들에서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유저와 아이템의 </a:t>
            </a:r>
            <a:r>
              <a:rPr lang="en-US" altLang="ko-KR" sz="18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Interation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바탕으로 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우수한 성능을 나타냄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최근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Deep Model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들은 음악이나 이미지같이 구조화되지 않은 컨텐츠에서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feature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추출하기 위해 사용되어졌으며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전통적인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CF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들과 함께 사용됨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6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80546-AEC9-4DC8-B937-9D1ED9B0355D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BB939D-0BAB-4626-86B5-2D6D79401517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B4C9E-8F81-4EA3-A409-DB56A0CE998D}"/>
              </a:ext>
            </a:extLst>
          </p:cNvPr>
          <p:cNvSpPr txBox="1"/>
          <p:nvPr/>
        </p:nvSpPr>
        <p:spPr>
          <a:xfrm>
            <a:off x="600095" y="1998721"/>
            <a:ext cx="617907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2.2 Deep Learning In Recommendation</a:t>
            </a:r>
            <a:br>
              <a:rPr lang="en-US" altLang="ko-KR" sz="2000" dirty="0"/>
            </a:b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4DBE6-BFD6-4194-AB6C-25F76BFB2C5E}"/>
              </a:ext>
            </a:extLst>
          </p:cNvPr>
          <p:cNvSpPr txBox="1">
            <a:spLocks/>
          </p:cNvSpPr>
          <p:nvPr/>
        </p:nvSpPr>
        <p:spPr>
          <a:xfrm>
            <a:off x="636181" y="2451415"/>
            <a:ext cx="10515600" cy="410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r>
              <a:rPr lang="en-US" altLang="ko-KR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Boltzmann Machine</a:t>
            </a: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확률분포를 학습하기 위해 만들어짐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“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우리가 보고 있는 것들 외에도 보이지 않는 요소들까지 잘 포함시켜 학습할 수 있다면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확률분포를 좀 더 정확하게 알 수 있지 않을까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?”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라고 가정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계산이 복잡하다는 단점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CF9C0E-E10C-4A93-B358-6711B33B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67" y="509672"/>
            <a:ext cx="5257800" cy="31088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518329-6339-4313-BD39-664C20FD6A56}"/>
              </a:ext>
            </a:extLst>
          </p:cNvPr>
          <p:cNvSpPr/>
          <p:nvPr/>
        </p:nvSpPr>
        <p:spPr>
          <a:xfrm>
            <a:off x="6453963" y="467836"/>
            <a:ext cx="2966484" cy="3147237"/>
          </a:xfrm>
          <a:prstGeom prst="rect">
            <a:avLst/>
          </a:prstGeom>
          <a:noFill/>
          <a:ln w="28575"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3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4DBE6-BFD6-4194-AB6C-25F76BFB2C5E}"/>
              </a:ext>
            </a:extLst>
          </p:cNvPr>
          <p:cNvSpPr txBox="1">
            <a:spLocks/>
          </p:cNvSpPr>
          <p:nvPr/>
        </p:nvSpPr>
        <p:spPr>
          <a:xfrm>
            <a:off x="636181" y="2451415"/>
            <a:ext cx="10515600" cy="410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 algn="l">
              <a:buNone/>
            </a:pPr>
            <a:r>
              <a:rPr lang="en-US" altLang="ko-KR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Restricted</a:t>
            </a:r>
            <a:r>
              <a:rPr lang="ko-KR" altLang="en-US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en-US" altLang="ko-KR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Boltzmann Machine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00000"/>
              </a:lnSpc>
              <a:buFontTx/>
              <a:buChar char="-"/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visible unit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hidden unit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에는 내부적인 연결이 없고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visible unit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hidden unit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간의 연결만이 남아있는 형태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00000"/>
              </a:lnSpc>
            </a:pPr>
            <a:endParaRPr lang="en-US" altLang="ko-KR" sz="6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00000"/>
              </a:lnSpc>
              <a:buFontTx/>
              <a:buChar char="-"/>
            </a:pPr>
            <a:r>
              <a:rPr lang="en-US" altLang="ko-KR" sz="1800" b="0" i="0" dirty="0">
                <a:solidFill>
                  <a:srgbClr val="222222"/>
                </a:solidFill>
                <a:effectLst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Boltzmann Machine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 계산이 너무 복잡해 지니까 </a:t>
            </a:r>
            <a:endParaRPr lang="en-US" altLang="ko-KR" sz="1800" b="0" i="0" dirty="0">
              <a:solidFill>
                <a:srgbClr val="222222"/>
              </a:solidFill>
              <a:effectLst/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0" i="0" dirty="0">
                <a:solidFill>
                  <a:srgbClr val="222222"/>
                </a:solidFill>
                <a:effectLst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  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이를 편하게 하기 위해 덜 엄격한 모델을 구성한 것</a:t>
            </a:r>
            <a:endParaRPr lang="en-US" altLang="ko-KR" sz="2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CF9C0E-E10C-4A93-B358-6711B33B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67" y="477774"/>
            <a:ext cx="5257800" cy="31088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518329-6339-4313-BD39-664C20FD6A56}"/>
              </a:ext>
            </a:extLst>
          </p:cNvPr>
          <p:cNvSpPr/>
          <p:nvPr/>
        </p:nvSpPr>
        <p:spPr>
          <a:xfrm>
            <a:off x="9399181" y="478470"/>
            <a:ext cx="2339163" cy="3115336"/>
          </a:xfrm>
          <a:prstGeom prst="rect">
            <a:avLst/>
          </a:prstGeom>
          <a:noFill/>
          <a:ln w="28575">
            <a:solidFill>
              <a:srgbClr val="3B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518D5-C304-4B7A-A76C-7BA64C87E1D8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BB9B5-EB84-462C-8D1F-A38D13A0D62C}"/>
              </a:ext>
            </a:extLst>
          </p:cNvPr>
          <p:cNvSpPr txBox="1"/>
          <p:nvPr/>
        </p:nvSpPr>
        <p:spPr>
          <a:xfrm>
            <a:off x="600095" y="1998721"/>
            <a:ext cx="617907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2.2 Deep Learning In Recommendation</a:t>
            </a:r>
            <a:br>
              <a:rPr lang="en-US" altLang="ko-KR" sz="2000" dirty="0"/>
            </a:b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732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4DBE6-BFD6-4194-AB6C-25F76BFB2C5E}"/>
              </a:ext>
            </a:extLst>
          </p:cNvPr>
          <p:cNvSpPr txBox="1">
            <a:spLocks/>
          </p:cNvSpPr>
          <p:nvPr/>
        </p:nvSpPr>
        <p:spPr>
          <a:xfrm>
            <a:off x="636181" y="2451415"/>
            <a:ext cx="10963940" cy="410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 algn="l">
              <a:buNone/>
            </a:pPr>
            <a:r>
              <a:rPr lang="en-US" altLang="ko-KR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VIDEO</a:t>
            </a:r>
            <a:endParaRPr lang="en-US" altLang="ko-KR" sz="20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Youtube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와 같은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OTT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비디오 서비스 플랫폼에서 수집된다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일정 시 간 이상 동영상을 시청한 이벤트를 수집했다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특정 지역만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2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개월 미만의 짧은 기간 동안 이 수집의 대상이 되었다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시간 동안 화면 왼쪽에서 각 비디오 후에 항목 간 권장 사항이 제공되었다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이들은 다양한 알고리즘을 선택하여 제공되었으며 사용자의 행동에 영향을 미쳤다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전처리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단계는 봇에 의해 생성되었을 가능성이 있는 매우 긴 세션을 </a:t>
            </a:r>
            <a:endParaRPr lang="en-US" altLang="ko-KR" sz="12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필터링하는 기능이 추가 된 다른 데이터 세트의 단계와 유사하다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교육 데이터는 앞서 언급한 기간의 마지막 날을 제 외한 모든 날로 구성되며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33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만 개의 동영상에 </a:t>
            </a:r>
            <a:endParaRPr lang="en-US" altLang="ko-KR" sz="12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대해 최대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300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만 세션의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1300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만 개의 시청 이 벤트가 있다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테스트 세트에는 수집 기간의 마지막 날의 세션이 포함되어 있으며 최대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37,000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개의 세션과 </a:t>
            </a:r>
            <a:endParaRPr lang="en-US" altLang="ko-KR" sz="12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최대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180,000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개의 시청 이벤트가 있다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데이터 세트를 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VIDEO</a:t>
            </a:r>
            <a:r>
              <a:rPr lang="ko-KR" altLang="en-US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라고 한다</a:t>
            </a:r>
            <a:r>
              <a:rPr lang="en-US" altLang="ko-KR" sz="12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  <a:endParaRPr lang="en-US" altLang="ko-KR" sz="20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4D822-C62D-4110-884E-0A9BC7137A71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2F6B2-AA25-443F-B095-6496D294D7EB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7A3CEC-F58B-46A1-810F-92D935622593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0663E-2B9B-4512-A177-865CC460031C}"/>
              </a:ext>
            </a:extLst>
          </p:cNvPr>
          <p:cNvSpPr txBox="1"/>
          <p:nvPr/>
        </p:nvSpPr>
        <p:spPr>
          <a:xfrm>
            <a:off x="600095" y="1998721"/>
            <a:ext cx="617907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4.0 Data set</a:t>
            </a:r>
            <a:br>
              <a:rPr lang="en-US" altLang="ko-KR" sz="2000" dirty="0"/>
            </a:b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745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AB5358-7F26-4AFA-868E-08265177CC62}"/>
              </a:ext>
            </a:extLst>
          </p:cNvPr>
          <p:cNvSpPr txBox="1"/>
          <p:nvPr/>
        </p:nvSpPr>
        <p:spPr>
          <a:xfrm>
            <a:off x="487680" y="0"/>
            <a:ext cx="1145690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7145-5503-4FD3-9936-7AAF4994A31E}"/>
              </a:ext>
            </a:extLst>
          </p:cNvPr>
          <p:cNvSpPr txBox="1"/>
          <p:nvPr/>
        </p:nvSpPr>
        <p:spPr>
          <a:xfrm>
            <a:off x="512025" y="1240424"/>
            <a:ext cx="139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 Appendix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4DBE6-BFD6-4194-AB6C-25F76BFB2C5E}"/>
              </a:ext>
            </a:extLst>
          </p:cNvPr>
          <p:cNvSpPr txBox="1">
            <a:spLocks/>
          </p:cNvSpPr>
          <p:nvPr/>
        </p:nvSpPr>
        <p:spPr>
          <a:xfrm>
            <a:off x="636181" y="2451415"/>
            <a:ext cx="10515600" cy="410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0" indent="0" algn="l">
              <a:buNone/>
            </a:pPr>
            <a:r>
              <a:rPr lang="en-US" altLang="ko-KR" sz="18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RSC15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첫 번째 데이터 세트는 </a:t>
            </a:r>
            <a:r>
              <a:rPr lang="en-US" altLang="ko-KR" sz="14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RecSys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Challenge 2015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의 데이터 세트이다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데이터 세트에는 구매 이벤트로 끝나는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커머스 사이트의 </a:t>
            </a:r>
            <a:endParaRPr lang="en-US" altLang="ko-KR" sz="14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클릭 스트림이 포함되어 있다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우리는 </a:t>
            </a:r>
            <a:r>
              <a:rPr lang="ko-KR" altLang="en-US" sz="14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챌린지의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훈련 세트로 작업하고 클릭 이벤트만 유지한다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길이가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 세션을 필터링한다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네트워크는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37,483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 항목에 대한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31,637,239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회의 클릭에 대한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7,966,257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개의 세션을 포함하는 최대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6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개월의 데이터에 대해 </a:t>
            </a:r>
            <a:endParaRPr lang="en-US" altLang="ko-KR" sz="14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훈련된다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테스트를 위해 다음 날의 세션을 사용한다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각 세션은 훈련 또는 테스트 세트에 할당되며 세션 중간에 데이터를 분할하지 않는다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협업 필터링 방법의 특성 때문 에 클릭한 항목이 트레인 세트에 없는 테스트 세트에서 클릭을 필터링한다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길이가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 세션 도 테스트 세트에서 제거된다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r>
              <a:rPr lang="ko-KR" altLang="en-US" sz="1400" dirty="0" err="1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전처리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후 테스트 세트에 대한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71,222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 이벤트의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15,324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개 세션이 남는다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 데이터 세트를 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RSC15</a:t>
            </a:r>
            <a:r>
              <a:rPr lang="ko-KR" altLang="en-US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라고 한다</a:t>
            </a:r>
            <a:r>
              <a:rPr lang="en-US" altLang="ko-KR" sz="1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l"/>
            <a:endParaRPr lang="en-US" altLang="ko-KR" sz="18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4D822-C62D-4110-884E-0A9BC7137A71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2F6B2-AA25-443F-B095-6496D294D7EB}"/>
              </a:ext>
            </a:extLst>
          </p:cNvPr>
          <p:cNvSpPr txBox="1"/>
          <p:nvPr/>
        </p:nvSpPr>
        <p:spPr>
          <a:xfrm>
            <a:off x="692459" y="2110481"/>
            <a:ext cx="22955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7A3CEC-F58B-46A1-810F-92D935622593}"/>
              </a:ext>
            </a:extLst>
          </p:cNvPr>
          <p:cNvSpPr/>
          <p:nvPr/>
        </p:nvSpPr>
        <p:spPr>
          <a:xfrm>
            <a:off x="526135" y="2000302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0663E-2B9B-4512-A177-865CC460031C}"/>
              </a:ext>
            </a:extLst>
          </p:cNvPr>
          <p:cNvSpPr txBox="1"/>
          <p:nvPr/>
        </p:nvSpPr>
        <p:spPr>
          <a:xfrm>
            <a:off x="600095" y="1998721"/>
            <a:ext cx="617907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4.0 Data set</a:t>
            </a:r>
            <a:br>
              <a:rPr lang="en-US" altLang="ko-KR" sz="2000" dirty="0"/>
            </a:b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9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5147CF-ABF0-48D7-A574-4E7D43B1C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534"/>
            <a:ext cx="12185722" cy="68615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866C03-031A-47A2-A11A-72A9502BBC77}"/>
              </a:ext>
            </a:extLst>
          </p:cNvPr>
          <p:cNvSpPr/>
          <p:nvPr/>
        </p:nvSpPr>
        <p:spPr>
          <a:xfrm>
            <a:off x="-117348" y="-114300"/>
            <a:ext cx="12426696" cy="70866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D426-448B-403E-B567-167A1008F637}"/>
              </a:ext>
            </a:extLst>
          </p:cNvPr>
          <p:cNvSpPr txBox="1"/>
          <p:nvPr/>
        </p:nvSpPr>
        <p:spPr>
          <a:xfrm>
            <a:off x="1514468" y="2305615"/>
            <a:ext cx="9163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따라서 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RNN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을 이용하여 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BDB7EB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과거정보를 반영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한 </a:t>
            </a:r>
            <a:endParaRPr lang="en-US" altLang="ko-KR" sz="3200" dirty="0">
              <a:solidFill>
                <a:schemeClr val="bg1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5CEF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Session </a:t>
            </a:r>
            <a:r>
              <a:rPr lang="ko-KR" altLang="en-US" sz="3200" dirty="0">
                <a:solidFill>
                  <a:srgbClr val="C5CEF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단위의 추천시스템 생성</a:t>
            </a:r>
            <a:r>
              <a:rPr lang="ko-KR" altLang="en-US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 목적</a:t>
            </a:r>
            <a:r>
              <a:rPr lang="en-US" altLang="ko-KR" sz="32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872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3929710-9757-4FF9-937B-07A4C448A6EF}"/>
              </a:ext>
            </a:extLst>
          </p:cNvPr>
          <p:cNvSpPr txBox="1">
            <a:spLocks/>
          </p:cNvSpPr>
          <p:nvPr/>
        </p:nvSpPr>
        <p:spPr>
          <a:xfrm>
            <a:off x="1192305" y="2701131"/>
            <a:ext cx="10515600" cy="17246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en-US" altLang="ko-KR" sz="12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추천 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Task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를 위해 도입한 </a:t>
            </a:r>
            <a:r>
              <a:rPr lang="en-US" altLang="ko-KR" sz="1800" dirty="0">
                <a:solidFill>
                  <a:srgbClr val="7553C0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Ranking Loss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는 무엇을 사용하였는지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Click-stream </a:t>
            </a:r>
            <a:r>
              <a:rPr lang="ko-KR" altLang="en-US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데이터 같은 상당히 큰 데이터에서 훈련 시간과 확장성을 어떻게 고려하였는지</a:t>
            </a:r>
            <a:r>
              <a:rPr lang="en-US" altLang="ko-KR" sz="18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75E3BA-2006-4F6B-A69F-118FB8F6E46B}"/>
              </a:ext>
            </a:extLst>
          </p:cNvPr>
          <p:cNvSpPr/>
          <p:nvPr/>
        </p:nvSpPr>
        <p:spPr>
          <a:xfrm>
            <a:off x="972670" y="2841810"/>
            <a:ext cx="10246659" cy="1891553"/>
          </a:xfrm>
          <a:prstGeom prst="roundRect">
            <a:avLst/>
          </a:prstGeom>
          <a:noFill/>
          <a:ln w="38100">
            <a:solidFill>
              <a:srgbClr val="AFA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16753-1C3D-44E5-A985-0B84A6FA3F4A}"/>
              </a:ext>
            </a:extLst>
          </p:cNvPr>
          <p:cNvSpPr txBox="1"/>
          <p:nvPr/>
        </p:nvSpPr>
        <p:spPr>
          <a:xfrm>
            <a:off x="1385047" y="2625770"/>
            <a:ext cx="4406153" cy="461665"/>
          </a:xfrm>
          <a:prstGeom prst="rect">
            <a:avLst/>
          </a:prstGeom>
          <a:solidFill>
            <a:srgbClr val="F2F1F7"/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논문에서 주의 깊게 보아야 할 점</a:t>
            </a:r>
            <a:endParaRPr lang="en-US" altLang="ko-KR" sz="2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893EA-A932-4433-ABE6-B5224F55E58D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61762-2D39-4C31-8ECA-F0F5D2B80072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B2F95"/>
                </a:solidFill>
                <a:latin typeface="Tium" panose="02000800000000000000" pitchFamily="2" charset="0"/>
              </a:rPr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8D644A5D-D77C-42FB-BEC7-410DFEA6BA90}"/>
              </a:ext>
            </a:extLst>
          </p:cNvPr>
          <p:cNvSpPr/>
          <p:nvPr/>
        </p:nvSpPr>
        <p:spPr>
          <a:xfrm>
            <a:off x="507732" y="1998721"/>
            <a:ext cx="468000" cy="468000"/>
          </a:xfrm>
          <a:prstGeom prst="ellipse">
            <a:avLst/>
          </a:prstGeom>
          <a:solidFill>
            <a:srgbClr val="B2C6F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34A101-BA62-42BE-A2A5-1B9E2679517E}"/>
              </a:ext>
            </a:extLst>
          </p:cNvPr>
          <p:cNvGrpSpPr/>
          <p:nvPr/>
        </p:nvGrpSpPr>
        <p:grpSpPr>
          <a:xfrm>
            <a:off x="3316358" y="1154070"/>
            <a:ext cx="5559284" cy="4974211"/>
            <a:chOff x="3268056" y="1103270"/>
            <a:chExt cx="5559284" cy="497421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27C0B39-2C13-44C4-8EDB-4D5C0CFEE8EE}"/>
                </a:ext>
              </a:extLst>
            </p:cNvPr>
            <p:cNvSpPr/>
            <p:nvPr/>
          </p:nvSpPr>
          <p:spPr>
            <a:xfrm>
              <a:off x="4754720" y="1103270"/>
              <a:ext cx="2520000" cy="2520000"/>
            </a:xfrm>
            <a:prstGeom prst="ellipse">
              <a:avLst/>
            </a:prstGeom>
            <a:solidFill>
              <a:srgbClr val="DFE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rgbClr val="261E60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SBR</a:t>
              </a:r>
              <a:endParaRPr lang="ko-KR" altLang="en-US" sz="3600" dirty="0">
                <a:solidFill>
                  <a:srgbClr val="261E6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5B701A-7879-4362-B949-3BC811723766}"/>
                </a:ext>
              </a:extLst>
            </p:cNvPr>
            <p:cNvSpPr/>
            <p:nvPr/>
          </p:nvSpPr>
          <p:spPr>
            <a:xfrm>
              <a:off x="6307340" y="3534714"/>
              <a:ext cx="2520000" cy="2520000"/>
            </a:xfrm>
            <a:prstGeom prst="ellipse">
              <a:avLst/>
            </a:prstGeom>
            <a:solidFill>
              <a:srgbClr val="CD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61E60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Negative</a:t>
              </a:r>
            </a:p>
            <a:p>
              <a:pPr algn="ctr"/>
              <a:r>
                <a:rPr lang="en-US" altLang="ko-KR" sz="2400" dirty="0">
                  <a:solidFill>
                    <a:srgbClr val="261E60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Sampling</a:t>
              </a:r>
              <a:endParaRPr lang="ko-KR" altLang="en-US" sz="2400" dirty="0">
                <a:solidFill>
                  <a:srgbClr val="261E6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D6EA9B5-11E0-4C08-B23E-416FC217F684}"/>
                </a:ext>
              </a:extLst>
            </p:cNvPr>
            <p:cNvSpPr/>
            <p:nvPr/>
          </p:nvSpPr>
          <p:spPr>
            <a:xfrm>
              <a:off x="3268056" y="3557481"/>
              <a:ext cx="2520000" cy="2520000"/>
            </a:xfrm>
            <a:prstGeom prst="ellipse">
              <a:avLst/>
            </a:prstGeom>
            <a:solidFill>
              <a:srgbClr val="ECE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rgbClr val="261E60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GRU</a:t>
              </a:r>
              <a:endParaRPr lang="ko-KR" altLang="en-US" sz="3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84F2DF-AD12-4616-84D7-555CBDA87FAD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1A7F5-DBA9-4B9E-99B8-B39C79C000FA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EE65E-2525-48C8-A759-577501979617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ko-KR" altLang="en-US" sz="2000" dirty="0">
                <a:solidFill>
                  <a:srgbClr val="261E60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배경지식</a:t>
            </a:r>
            <a:endParaRPr lang="en-US" altLang="ko-KR" sz="2000" dirty="0">
              <a:solidFill>
                <a:srgbClr val="261E60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98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23A7C327-7163-483D-AB1E-E86BCE4A4081}"/>
              </a:ext>
            </a:extLst>
          </p:cNvPr>
          <p:cNvSpPr/>
          <p:nvPr/>
        </p:nvSpPr>
        <p:spPr>
          <a:xfrm>
            <a:off x="517409" y="1998721"/>
            <a:ext cx="468000" cy="468000"/>
          </a:xfrm>
          <a:prstGeom prst="ellipse">
            <a:avLst/>
          </a:prstGeom>
          <a:solidFill>
            <a:srgbClr val="DF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944EBA-C75B-4479-9890-C46C7F9D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65" y="2206874"/>
            <a:ext cx="5590323" cy="3838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E8374-F6E0-4C54-9833-BA652C154401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C4B43-DD81-4572-91ED-38A577305B96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79BB7-BC66-4B3B-97F3-95DDA647D360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3.0.1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SBR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7D38A7-CA6F-4765-A5DA-36A7ACDFF129}"/>
              </a:ext>
            </a:extLst>
          </p:cNvPr>
          <p:cNvSpPr/>
          <p:nvPr/>
        </p:nvSpPr>
        <p:spPr>
          <a:xfrm>
            <a:off x="8682133" y="3740726"/>
            <a:ext cx="648586" cy="15556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B350E-4742-42B9-8B66-37A1FA1EC75C}"/>
              </a:ext>
            </a:extLst>
          </p:cNvPr>
          <p:cNvSpPr/>
          <p:nvPr/>
        </p:nvSpPr>
        <p:spPr>
          <a:xfrm>
            <a:off x="3814010" y="3097464"/>
            <a:ext cx="648586" cy="26383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9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) GRU">
            <a:extLst>
              <a:ext uri="{FF2B5EF4-FFF2-40B4-BE49-F238E27FC236}">
                <a16:creationId xmlns:a16="http://schemas.microsoft.com/office/drawing/2014/main" id="{58DF299A-C870-4CEC-AB3C-AD498F4B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9" y="3025279"/>
            <a:ext cx="4471737" cy="32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B64D8-4385-49C2-B062-5A3CBBDAFDD6}"/>
              </a:ext>
            </a:extLst>
          </p:cNvPr>
          <p:cNvSpPr txBox="1"/>
          <p:nvPr/>
        </p:nvSpPr>
        <p:spPr>
          <a:xfrm>
            <a:off x="6246227" y="3343417"/>
            <a:ext cx="51428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1. Reset Gate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과거의 정보를 적당히 </a:t>
            </a:r>
            <a:r>
              <a:rPr lang="en-US" altLang="ko-KR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reset </a:t>
            </a:r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시키는 것이 목적</a:t>
            </a:r>
            <a:endParaRPr lang="en-US" altLang="ko-KR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3C2372-CCB1-4929-9750-EEF9E45C0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13" y="4440936"/>
            <a:ext cx="3964223" cy="7893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18C018-0728-4F97-AD75-EB2F407DA16B}"/>
              </a:ext>
            </a:extLst>
          </p:cNvPr>
          <p:cNvSpPr/>
          <p:nvPr/>
        </p:nvSpPr>
        <p:spPr>
          <a:xfrm>
            <a:off x="2187389" y="4464424"/>
            <a:ext cx="896470" cy="10936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CB8F11-4C22-48A2-A1CC-2B5B76765A40}"/>
              </a:ext>
            </a:extLst>
          </p:cNvPr>
          <p:cNvSpPr/>
          <p:nvPr/>
        </p:nvSpPr>
        <p:spPr>
          <a:xfrm>
            <a:off x="517409" y="1998721"/>
            <a:ext cx="468000" cy="468000"/>
          </a:xfrm>
          <a:prstGeom prst="ellipse">
            <a:avLst/>
          </a:prstGeom>
          <a:solidFill>
            <a:srgbClr val="EC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A5ED1-3D0C-478A-A945-8B107A7362A7}"/>
              </a:ext>
            </a:extLst>
          </p:cNvPr>
          <p:cNvSpPr txBox="1"/>
          <p:nvPr/>
        </p:nvSpPr>
        <p:spPr>
          <a:xfrm>
            <a:off x="507732" y="23680"/>
            <a:ext cx="1184102" cy="143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3B2F95"/>
                </a:solidFill>
                <a:latin typeface="Tium" panose="02000800000000000000" pitchFamily="2" charset="0"/>
                <a:ea typeface="08서울남산체 EB" panose="02020603020101020101" pitchFamily="18" charset="-127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A0937-250D-49FC-8C97-DC8D9025C635}"/>
              </a:ext>
            </a:extLst>
          </p:cNvPr>
          <p:cNvSpPr txBox="1"/>
          <p:nvPr/>
        </p:nvSpPr>
        <p:spPr>
          <a:xfrm>
            <a:off x="433771" y="1254842"/>
            <a:ext cx="3380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B2F95"/>
                </a:solidFill>
                <a:latin typeface="Tium" panose="02000800000000000000" pitchFamily="2" charset="0"/>
              </a:rPr>
              <a:t>Recommendation with RNNs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DBAEB-0D37-465D-980B-2B6EA8C53B22}"/>
              </a:ext>
            </a:extLst>
          </p:cNvPr>
          <p:cNvSpPr txBox="1"/>
          <p:nvPr/>
        </p:nvSpPr>
        <p:spPr>
          <a:xfrm>
            <a:off x="600093" y="1998721"/>
            <a:ext cx="1098230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3.0.2</a:t>
            </a:r>
            <a:r>
              <a:rPr lang="ko-KR" altLang="en-US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</a:t>
            </a:r>
            <a:r>
              <a:rPr lang="en-US" altLang="ko-KR" sz="2000" dirty="0">
                <a:solidFill>
                  <a:srgbClr val="241C4E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GRU ( Gated Recurrent Units )</a:t>
            </a:r>
            <a:endParaRPr lang="ko-KR" altLang="en-US" sz="2000" dirty="0">
              <a:solidFill>
                <a:srgbClr val="241C4E"/>
              </a:solidFill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4128</Words>
  <Application>Microsoft Office PowerPoint</Application>
  <PresentationFormat>와이드스크린</PresentationFormat>
  <Paragraphs>616</Paragraphs>
  <Slides>44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notokr</vt:lpstr>
      <vt:lpstr>맑은 고딕</vt:lpstr>
      <vt:lpstr>카페24 써라운드</vt:lpstr>
      <vt:lpstr>카페24 써라운드 에어 </vt:lpstr>
      <vt:lpstr>Arial</vt:lpstr>
      <vt:lpstr>Tium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김정하(학부생-AI빅데이터융합경영학과)</dc:creator>
  <cp:lastModifiedBy>이지평(학부생-AI빅데이터융합경영학과)</cp:lastModifiedBy>
  <cp:revision>195</cp:revision>
  <dcterms:created xsi:type="dcterms:W3CDTF">2022-04-19T09:09:53Z</dcterms:created>
  <dcterms:modified xsi:type="dcterms:W3CDTF">2022-04-27T00:53:29Z</dcterms:modified>
</cp:coreProperties>
</file>