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93" autoAdjust="0"/>
  </p:normalViewPr>
  <p:slideViewPr>
    <p:cSldViewPr>
      <p:cViewPr varScale="1">
        <p:scale>
          <a:sx n="40" d="100"/>
          <a:sy n="40" d="100"/>
        </p:scale>
        <p:origin x="15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F3AB-02DD-4048-81CA-4D74075248EA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FE5FF-65C5-4F92-9B31-59CCDDCD4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AI</a:t>
            </a:r>
            <a:r>
              <a:rPr lang="ko-KR" altLang="en-US" dirty="0" err="1"/>
              <a:t>빅데이터프로젝트</a:t>
            </a:r>
            <a:r>
              <a:rPr lang="ko-KR" altLang="en-US" dirty="0"/>
              <a:t> </a:t>
            </a:r>
            <a:r>
              <a:rPr lang="en-US" altLang="ko-KR" dirty="0"/>
              <a:t>G-ADLFM</a:t>
            </a:r>
            <a:r>
              <a:rPr lang="ko-KR" altLang="en-US" dirty="0"/>
              <a:t>의 </a:t>
            </a:r>
            <a:r>
              <a:rPr lang="ko-KR" altLang="en-US" dirty="0" err="1"/>
              <a:t>드레프트</a:t>
            </a:r>
            <a:r>
              <a:rPr lang="ko-KR" altLang="en-US" dirty="0"/>
              <a:t> 발표를 맡게 된 아무래도 </a:t>
            </a:r>
            <a:r>
              <a:rPr lang="ko-KR" altLang="en-US" dirty="0" err="1"/>
              <a:t>그렇조의</a:t>
            </a:r>
            <a:r>
              <a:rPr lang="ko-KR" altLang="en-US" dirty="0"/>
              <a:t> 장성현입니다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발표를 시작하도록 하겠습니다</a:t>
            </a:r>
            <a:endParaRPr lang="en-US" altLang="ko-KR" dirty="0"/>
          </a:p>
          <a:p>
            <a:r>
              <a:rPr lang="ko-KR" altLang="en-US" dirty="0"/>
              <a:t>발표 순서는</a:t>
            </a:r>
          </a:p>
          <a:p>
            <a:r>
              <a:rPr lang="en-US" altLang="ko-KR" dirty="0"/>
              <a:t>Introduction</a:t>
            </a:r>
            <a:r>
              <a:rPr lang="ko-KR" altLang="en-US" dirty="0"/>
              <a:t>부터 시작하여</a:t>
            </a:r>
          </a:p>
          <a:p>
            <a:r>
              <a:rPr lang="ko-KR" altLang="en-US" dirty="0"/>
              <a:t>저희가 사용한 데이터셋과</a:t>
            </a:r>
            <a:endParaRPr lang="en-US" altLang="ko-KR" dirty="0"/>
          </a:p>
          <a:p>
            <a:r>
              <a:rPr lang="ko-KR" altLang="en-US" dirty="0"/>
              <a:t>어떠한 실험을 진행하였는지</a:t>
            </a:r>
          </a:p>
          <a:p>
            <a:r>
              <a:rPr lang="ko-KR" altLang="en-US" dirty="0"/>
              <a:t>마지막으로 결론 및 앞으로의 진행방향 순으로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5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transformer encoder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multi head attention</a:t>
            </a:r>
            <a:r>
              <a:rPr lang="ko-KR" altLang="en-US" dirty="0"/>
              <a:t>구조를 활용하여 </a:t>
            </a:r>
            <a:r>
              <a:rPr lang="en-US" altLang="ko-KR" dirty="0"/>
              <a:t>representation </a:t>
            </a:r>
            <a:r>
              <a:rPr lang="ko-KR" altLang="en-US" dirty="0"/>
              <a:t>성능의 향상을 도모하는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</a:t>
            </a:r>
            <a:r>
              <a:rPr lang="en-US" altLang="ko-KR" dirty="0"/>
              <a:t>self-attention</a:t>
            </a:r>
            <a:r>
              <a:rPr lang="ko-KR" altLang="en-US" dirty="0"/>
              <a:t>과 마찬가지로 </a:t>
            </a:r>
            <a:r>
              <a:rPr lang="en-US" altLang="ko-KR" dirty="0"/>
              <a:t>conv1d </a:t>
            </a:r>
            <a:r>
              <a:rPr lang="ko-KR" altLang="en-US" dirty="0" err="1"/>
              <a:t>앞단에</a:t>
            </a:r>
            <a:r>
              <a:rPr lang="ko-KR" altLang="en-US" dirty="0"/>
              <a:t> 넣어주었습니다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9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multi-head conv1d</a:t>
            </a:r>
            <a:r>
              <a:rPr lang="ko-KR" altLang="en-US" dirty="0"/>
              <a:t>입니다</a:t>
            </a:r>
            <a:r>
              <a:rPr lang="en-US" altLang="ko-KR" dirty="0"/>
              <a:t>. multi head</a:t>
            </a:r>
            <a:r>
              <a:rPr lang="ko-KR" altLang="en-US" dirty="0"/>
              <a:t>는 </a:t>
            </a:r>
            <a:r>
              <a:rPr lang="en-US" altLang="ko-KR" dirty="0" err="1"/>
              <a:t>keras</a:t>
            </a:r>
            <a:r>
              <a:rPr lang="ko-KR" altLang="en-US" dirty="0"/>
              <a:t>의 모듈로 다양한 관점에서 값을 바라보는 모듈입니다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기존 </a:t>
            </a:r>
            <a:r>
              <a:rPr lang="en-US" altLang="ko-KR" dirty="0"/>
              <a:t>conv1d</a:t>
            </a:r>
            <a:r>
              <a:rPr lang="ko-KR" altLang="en-US" dirty="0"/>
              <a:t>에 적용하여 실험을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55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마지막으로는 </a:t>
            </a:r>
            <a:r>
              <a:rPr lang="en-US" altLang="ko-KR" dirty="0"/>
              <a:t>multi conv1d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그림에서 보시면 </a:t>
            </a:r>
            <a:r>
              <a:rPr lang="en-US" altLang="ko-KR" dirty="0"/>
              <a:t>3,5,7</a:t>
            </a:r>
            <a:r>
              <a:rPr lang="ko-KR" altLang="en-US" dirty="0"/>
              <a:t>이 있는데 이는 </a:t>
            </a:r>
            <a:r>
              <a:rPr lang="en-US" altLang="ko-KR" dirty="0"/>
              <a:t>kernel size</a:t>
            </a:r>
            <a:r>
              <a:rPr lang="ko-KR" altLang="en-US" dirty="0"/>
              <a:t>를 의미하고 이 모듈은 </a:t>
            </a:r>
            <a:r>
              <a:rPr lang="en-US" altLang="ko-KR" dirty="0"/>
              <a:t>kernel size</a:t>
            </a:r>
            <a:r>
              <a:rPr lang="ko-KR" altLang="en-US" dirty="0"/>
              <a:t>를 조절하며</a:t>
            </a:r>
          </a:p>
          <a:p>
            <a:r>
              <a:rPr lang="en-US" altLang="ko-KR" dirty="0"/>
              <a:t>Global</a:t>
            </a:r>
            <a:r>
              <a:rPr lang="ko-KR" altLang="en-US" dirty="0"/>
              <a:t>한 정보와 </a:t>
            </a:r>
            <a:r>
              <a:rPr lang="en-US" altLang="ko-KR" dirty="0"/>
              <a:t>local</a:t>
            </a:r>
            <a:r>
              <a:rPr lang="ko-KR" altLang="en-US" dirty="0"/>
              <a:t>한 정보를 반영하는 느낌으로 </a:t>
            </a:r>
            <a:r>
              <a:rPr lang="en-US" altLang="ko-KR" dirty="0"/>
              <a:t>3,5,7 kernel size</a:t>
            </a:r>
            <a:r>
              <a:rPr lang="ko-KR" altLang="en-US" dirty="0"/>
              <a:t>를 거친 값들을 </a:t>
            </a:r>
            <a:r>
              <a:rPr lang="en-US" altLang="ko-KR" dirty="0"/>
              <a:t>multiply </a:t>
            </a:r>
            <a:r>
              <a:rPr lang="ko-KR" altLang="en-US" dirty="0"/>
              <a:t>해주게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0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item description </a:t>
            </a:r>
            <a:r>
              <a:rPr lang="ko-KR" altLang="en-US" dirty="0"/>
              <a:t>과 </a:t>
            </a:r>
            <a:r>
              <a:rPr lang="en-US" altLang="ko-KR" dirty="0"/>
              <a:t>item id</a:t>
            </a:r>
            <a:r>
              <a:rPr lang="ko-KR" altLang="en-US" dirty="0"/>
              <a:t>에 대한 비교 및 다양한 모델구조에 대한 비교</a:t>
            </a:r>
            <a:r>
              <a:rPr lang="en-US" altLang="ko-KR" dirty="0"/>
              <a:t>, </a:t>
            </a:r>
            <a:r>
              <a:rPr lang="ko-KR" altLang="en-US" dirty="0"/>
              <a:t>마지막으로 </a:t>
            </a:r>
            <a:r>
              <a:rPr lang="en-US" altLang="ko-KR" dirty="0"/>
              <a:t>description num</a:t>
            </a:r>
            <a:r>
              <a:rPr lang="ko-KR" altLang="en-US" dirty="0"/>
              <a:t>을 </a:t>
            </a:r>
            <a:r>
              <a:rPr lang="en-US" altLang="ko-KR" dirty="0"/>
              <a:t>3,4,5</a:t>
            </a:r>
            <a:r>
              <a:rPr lang="ko-KR" altLang="en-US" dirty="0"/>
              <a:t>로 바꾸면서 실험을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경우의 수를 </a:t>
            </a:r>
            <a:r>
              <a:rPr lang="ko-KR" altLang="en-US" dirty="0" err="1"/>
              <a:t>따지다보니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개 가량 실험을 진행하였던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표를 보시면 기존의 </a:t>
            </a:r>
            <a:r>
              <a:rPr lang="en-US" altLang="ko-KR" dirty="0"/>
              <a:t>ADLFM</a:t>
            </a:r>
            <a:r>
              <a:rPr lang="ko-KR" altLang="en-US" dirty="0"/>
              <a:t>에서 </a:t>
            </a:r>
            <a:r>
              <a:rPr lang="en-US" altLang="ko-KR" dirty="0"/>
              <a:t>item description</a:t>
            </a:r>
            <a:r>
              <a:rPr lang="ko-KR" altLang="en-US" dirty="0"/>
              <a:t>을 </a:t>
            </a:r>
            <a:r>
              <a:rPr lang="en-US" altLang="ko-KR" dirty="0"/>
              <a:t>input</a:t>
            </a:r>
            <a:r>
              <a:rPr lang="ko-KR" altLang="en-US" dirty="0"/>
              <a:t>으로 사용하였을 때 성능에 비해 </a:t>
            </a:r>
            <a:r>
              <a:rPr lang="en-US" altLang="ko-KR" dirty="0"/>
              <a:t>id</a:t>
            </a:r>
            <a:r>
              <a:rPr lang="ko-KR" altLang="en-US" dirty="0"/>
              <a:t>를 넣었을 </a:t>
            </a:r>
            <a:r>
              <a:rPr lang="ko-KR" altLang="en-US" dirty="0" err="1"/>
              <a:t>떄</a:t>
            </a:r>
            <a:r>
              <a:rPr lang="ko-KR" altLang="en-US" dirty="0"/>
              <a:t> 성능이 좋지 않은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이를 보완하고자 한 모델구조들에 대한 실험을 보면</a:t>
            </a:r>
            <a:r>
              <a:rPr lang="en-US" altLang="ko-KR" dirty="0"/>
              <a:t>, item description</a:t>
            </a:r>
            <a:r>
              <a:rPr lang="ko-KR" altLang="en-US" dirty="0"/>
              <a:t>에 대한 실험에서는 저희가 </a:t>
            </a:r>
            <a:r>
              <a:rPr lang="en-US" altLang="ko-KR" dirty="0" err="1"/>
              <a:t>colab</a:t>
            </a:r>
            <a:r>
              <a:rPr lang="en-US" altLang="ko-KR" dirty="0"/>
              <a:t> pro</a:t>
            </a:r>
            <a:r>
              <a:rPr lang="ko-KR" altLang="en-US" dirty="0"/>
              <a:t>를 결제하여 실험을 </a:t>
            </a:r>
            <a:r>
              <a:rPr lang="ko-KR" altLang="en-US" dirty="0" err="1"/>
              <a:t>진행하였음에ㅅ도</a:t>
            </a:r>
            <a:endParaRPr lang="ko-KR" altLang="en-US" dirty="0"/>
          </a:p>
          <a:p>
            <a:r>
              <a:rPr lang="ko-KR" altLang="en-US" dirty="0"/>
              <a:t>터지는 현상이 발생하여 실험하지 못하였습니다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id</a:t>
            </a:r>
            <a:r>
              <a:rPr lang="ko-KR" altLang="en-US" dirty="0"/>
              <a:t>값을 </a:t>
            </a:r>
            <a:r>
              <a:rPr lang="en-US" altLang="ko-KR" dirty="0"/>
              <a:t>input</a:t>
            </a:r>
            <a:r>
              <a:rPr lang="ko-KR" altLang="en-US" dirty="0"/>
              <a:t>으로 하여 성능향상이 도모되는지를 실험한 결과를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 설명하기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9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description num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하였을 </a:t>
            </a:r>
            <a:r>
              <a:rPr lang="ko-KR" altLang="en-US" dirty="0" err="1"/>
              <a:t>떄</a:t>
            </a:r>
            <a:r>
              <a:rPr lang="ko-KR" altLang="en-US" dirty="0"/>
              <a:t> 결과입니다</a:t>
            </a:r>
            <a:r>
              <a:rPr lang="en-US" altLang="ko-KR" dirty="0"/>
              <a:t>. </a:t>
            </a:r>
            <a:r>
              <a:rPr lang="ko-KR" altLang="en-US" dirty="0"/>
              <a:t>앞서 </a:t>
            </a:r>
            <a:r>
              <a:rPr lang="en-US" altLang="ko-KR" dirty="0"/>
              <a:t>5</a:t>
            </a:r>
            <a:r>
              <a:rPr lang="ko-KR" altLang="en-US" dirty="0"/>
              <a:t>로 하였을 때에 비해 데이터의 양이 줄었기 </a:t>
            </a:r>
            <a:r>
              <a:rPr lang="ko-KR" altLang="en-US" dirty="0" err="1"/>
              <a:t>떄문에</a:t>
            </a:r>
            <a:endParaRPr lang="ko-KR" altLang="en-US" dirty="0"/>
          </a:p>
          <a:p>
            <a:r>
              <a:rPr lang="ko-KR" altLang="en-US" dirty="0"/>
              <a:t>앞서 불가능했던 실험들 중 몇몇은 진행하였습니다</a:t>
            </a:r>
            <a:r>
              <a:rPr lang="en-US" altLang="ko-KR" dirty="0"/>
              <a:t>. </a:t>
            </a:r>
            <a:r>
              <a:rPr lang="ko-KR" altLang="en-US" dirty="0"/>
              <a:t>결과를 보시면</a:t>
            </a:r>
          </a:p>
          <a:p>
            <a:r>
              <a:rPr lang="en-US" altLang="ko-KR" dirty="0"/>
              <a:t>description num</a:t>
            </a:r>
            <a:r>
              <a:rPr lang="ko-KR" altLang="en-US" dirty="0"/>
              <a:t>을 줄였음에도 성능에 큰 차이가 없다는 것을 볼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여기서도 </a:t>
            </a:r>
            <a:r>
              <a:rPr lang="en-US" altLang="ko-KR" dirty="0"/>
              <a:t>item id</a:t>
            </a:r>
            <a:r>
              <a:rPr lang="ko-KR" altLang="en-US" dirty="0"/>
              <a:t>는 </a:t>
            </a:r>
            <a:r>
              <a:rPr lang="en-US" altLang="ko-KR" dirty="0"/>
              <a:t>multi conv1d</a:t>
            </a:r>
            <a:r>
              <a:rPr lang="ko-KR" altLang="en-US" dirty="0"/>
              <a:t>에서 일반화가 성공한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description num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하였을 때 결과입니다</a:t>
            </a:r>
            <a:r>
              <a:rPr lang="en-US" altLang="ko-KR" dirty="0"/>
              <a:t>. </a:t>
            </a:r>
            <a:r>
              <a:rPr lang="ko-KR" altLang="en-US" dirty="0"/>
              <a:t>앞선 결과와 동일하게 </a:t>
            </a:r>
          </a:p>
          <a:p>
            <a:r>
              <a:rPr lang="en-US" altLang="ko-KR" dirty="0"/>
              <a:t>description num</a:t>
            </a:r>
            <a:r>
              <a:rPr lang="ko-KR" altLang="en-US" dirty="0"/>
              <a:t>을 줄여 약간의 성능 하락을 보였지만 충분한 성능을 보이는 것을 확인할 수 있고</a:t>
            </a:r>
          </a:p>
          <a:p>
            <a:r>
              <a:rPr lang="ko-KR" altLang="en-US" dirty="0"/>
              <a:t>여기서도 </a:t>
            </a:r>
            <a:r>
              <a:rPr lang="en-US" altLang="ko-KR" dirty="0"/>
              <a:t>item id</a:t>
            </a:r>
            <a:r>
              <a:rPr lang="ko-KR" altLang="en-US" dirty="0"/>
              <a:t>는 </a:t>
            </a:r>
            <a:r>
              <a:rPr lang="en-US" altLang="ko-KR" dirty="0"/>
              <a:t>multi conv1d</a:t>
            </a:r>
            <a:r>
              <a:rPr lang="ko-KR" altLang="en-US" dirty="0"/>
              <a:t>에서 가장 좋은 성능이 나타나는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3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결론으로 </a:t>
            </a:r>
            <a:r>
              <a:rPr lang="en-US" altLang="ko-KR" dirty="0"/>
              <a:t>description num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일떄는</a:t>
            </a:r>
            <a:r>
              <a:rPr lang="ko-KR" altLang="en-US" dirty="0"/>
              <a:t> 약간의 하락이 있었지만 </a:t>
            </a:r>
            <a:r>
              <a:rPr lang="en-US" altLang="ko-KR" dirty="0"/>
              <a:t>4</a:t>
            </a:r>
            <a:r>
              <a:rPr lang="ko-KR" altLang="en-US" dirty="0"/>
              <a:t>에서는 </a:t>
            </a:r>
            <a:r>
              <a:rPr lang="en-US" altLang="ko-KR" dirty="0"/>
              <a:t>5</a:t>
            </a:r>
            <a:r>
              <a:rPr lang="ko-KR" altLang="en-US" dirty="0"/>
              <a:t>와 차이가 없다는 것을 확인할 수 있었고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multi conv1d</a:t>
            </a:r>
            <a:r>
              <a:rPr lang="ko-KR" altLang="en-US" dirty="0"/>
              <a:t>를 적용했을 때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했을 때의 성능 하락을 보완해주는</a:t>
            </a:r>
            <a:r>
              <a:rPr lang="en-US" altLang="ko-KR" dirty="0"/>
              <a:t>, </a:t>
            </a:r>
            <a:r>
              <a:rPr lang="ko-KR" altLang="en-US" dirty="0"/>
              <a:t>즉 일반화를 도모해주는 모델구조를 제안할 수 있게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앞선 </a:t>
            </a:r>
            <a:r>
              <a:rPr lang="ko-KR" altLang="en-US" dirty="0" err="1"/>
              <a:t>결과들에서</a:t>
            </a:r>
            <a:r>
              <a:rPr lang="ko-KR" altLang="en-US" dirty="0"/>
              <a:t> 보았듯이</a:t>
            </a:r>
            <a:r>
              <a:rPr lang="en-US" altLang="ko-KR" dirty="0"/>
              <a:t>, </a:t>
            </a:r>
            <a:r>
              <a:rPr lang="ko-KR" altLang="en-US" dirty="0"/>
              <a:t>일반화와 함께 경량화까지 가능하게 되었다는 점도 </a:t>
            </a:r>
            <a:r>
              <a:rPr lang="ko-KR" altLang="en-US" dirty="0" err="1"/>
              <a:t>눈여겨</a:t>
            </a:r>
            <a:r>
              <a:rPr lang="ko-KR" altLang="en-US" dirty="0"/>
              <a:t> 볼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74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앞으로 방향성은 일반화를 위해서는 다양한 데이터</a:t>
            </a:r>
            <a:r>
              <a:rPr lang="en-US" altLang="ko-KR" dirty="0"/>
              <a:t>, </a:t>
            </a:r>
            <a:r>
              <a:rPr lang="ko-KR" altLang="en-US" dirty="0"/>
              <a:t>여러 종류의 데이터셋에 적용이 가능하다는 것을 증명해야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좀 더 많은 데이터셋에 적용 및 비교를 진행할 것이고</a:t>
            </a:r>
            <a:r>
              <a:rPr lang="en-US" altLang="ko-KR" dirty="0"/>
              <a:t>, </a:t>
            </a:r>
            <a:r>
              <a:rPr lang="ko-KR" altLang="en-US" dirty="0"/>
              <a:t>아무래도 종강이 얼마 남지 않았기 때문에 종강까지 </a:t>
            </a:r>
            <a:r>
              <a:rPr lang="ko-KR" altLang="en-US" dirty="0" err="1"/>
              <a:t>화이팅</a:t>
            </a:r>
            <a:r>
              <a:rPr lang="ko-KR" altLang="en-US" dirty="0"/>
              <a:t>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47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추가적으로 </a:t>
            </a:r>
            <a:r>
              <a:rPr lang="en-US" altLang="ko-KR" dirty="0"/>
              <a:t>IMDB</a:t>
            </a:r>
            <a:r>
              <a:rPr lang="ko-KR" altLang="en-US" dirty="0"/>
              <a:t>영화 데이터에 대해 실험을 진행해보았는데</a:t>
            </a:r>
            <a:r>
              <a:rPr lang="en-US" altLang="ko-KR" dirty="0"/>
              <a:t>, IMDB  </a:t>
            </a:r>
            <a:r>
              <a:rPr lang="ko-KR" altLang="en-US" dirty="0"/>
              <a:t>데이터가 양이 작아 실험을 하였을 </a:t>
            </a:r>
            <a:r>
              <a:rPr lang="ko-KR" altLang="en-US" dirty="0" err="1"/>
              <a:t>떄</a:t>
            </a:r>
            <a:r>
              <a:rPr lang="ko-KR" altLang="en-US" dirty="0"/>
              <a:t> 좋지 않은 성능을 보였습니다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데이터의 양이 </a:t>
            </a:r>
            <a:r>
              <a:rPr lang="ko-KR" altLang="en-US" dirty="0" err="1"/>
              <a:t>충분해야한다는</a:t>
            </a:r>
            <a:r>
              <a:rPr lang="ko-KR" altLang="en-US" dirty="0"/>
              <a:t> 점을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3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G-ADLFM </a:t>
            </a:r>
            <a:r>
              <a:rPr lang="ko-KR" altLang="en-US" dirty="0" err="1"/>
              <a:t>드레프트</a:t>
            </a:r>
            <a:r>
              <a:rPr lang="ko-KR" altLang="en-US" dirty="0"/>
              <a:t> 발표였습니다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0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introduction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Adaptive Deep Modeling of Users and Items Using Side Information for Recommendation(</a:t>
            </a:r>
            <a:r>
              <a:rPr lang="ko-KR" altLang="en-US" dirty="0"/>
              <a:t>이하 </a:t>
            </a:r>
            <a:r>
              <a:rPr lang="en-US" altLang="ko-KR" dirty="0"/>
              <a:t>ADLFM)</a:t>
            </a:r>
            <a:r>
              <a:rPr lang="ko-KR" altLang="en-US" dirty="0"/>
              <a:t>이라는 논문을 </a:t>
            </a:r>
            <a:r>
              <a:rPr lang="en-US" altLang="ko-KR" dirty="0"/>
              <a:t>Key Paper</a:t>
            </a:r>
            <a:r>
              <a:rPr lang="ko-KR" altLang="en-US" dirty="0"/>
              <a:t>로 사용하였습니다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논문에서 기존의 </a:t>
            </a:r>
            <a:r>
              <a:rPr lang="en-US" altLang="ko-KR" dirty="0"/>
              <a:t>Side Information</a:t>
            </a:r>
            <a:r>
              <a:rPr lang="ko-KR" altLang="en-US" dirty="0"/>
              <a:t>을 활용하는 방법론들은 한 유저와 모든 아이템에 대해서 고정된 </a:t>
            </a:r>
            <a:r>
              <a:rPr lang="en-US" altLang="ko-KR" dirty="0"/>
              <a:t>Representation </a:t>
            </a:r>
            <a:r>
              <a:rPr lang="ko-KR" altLang="en-US" dirty="0"/>
              <a:t>값을 학습하게 된다고 말하고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'Individual Diversity'</a:t>
            </a:r>
            <a:r>
              <a:rPr lang="ko-KR" altLang="en-US" dirty="0"/>
              <a:t>를 고려하지 못하며</a:t>
            </a:r>
            <a:r>
              <a:rPr lang="en-US" altLang="ko-KR" dirty="0"/>
              <a:t>, </a:t>
            </a:r>
            <a:r>
              <a:rPr lang="ko-KR" altLang="en-US" dirty="0"/>
              <a:t>유연성이 부족하고</a:t>
            </a:r>
            <a:r>
              <a:rPr lang="en-US" altLang="ko-KR" dirty="0"/>
              <a:t>, </a:t>
            </a:r>
            <a:r>
              <a:rPr lang="ko-KR" altLang="en-US" dirty="0"/>
              <a:t>부정확한 추천을 야기하게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User Input</a:t>
            </a:r>
            <a:r>
              <a:rPr lang="ko-KR" altLang="en-US" dirty="0"/>
              <a:t>과 </a:t>
            </a:r>
            <a:r>
              <a:rPr lang="en-US" altLang="ko-KR" dirty="0"/>
              <a:t>Item Input</a:t>
            </a:r>
            <a:r>
              <a:rPr lang="ko-KR" altLang="en-US" dirty="0"/>
              <a:t>의 </a:t>
            </a:r>
            <a:r>
              <a:rPr lang="en-US" altLang="ko-KR" dirty="0"/>
              <a:t>Attention Score</a:t>
            </a:r>
            <a:r>
              <a:rPr lang="ko-KR" altLang="en-US" dirty="0"/>
              <a:t>를 활용한 </a:t>
            </a:r>
            <a:r>
              <a:rPr lang="en-US" altLang="ko-KR" dirty="0"/>
              <a:t>'Individual Diversity'</a:t>
            </a:r>
            <a:r>
              <a:rPr lang="ko-KR" altLang="en-US" dirty="0"/>
              <a:t>를 반영할 수 있는 방법론을 제시하고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5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이러한 구조가 상당히 인상깊었고</a:t>
            </a:r>
            <a:r>
              <a:rPr lang="en-US" altLang="ko-KR" dirty="0"/>
              <a:t>, </a:t>
            </a:r>
            <a:r>
              <a:rPr lang="ko-KR" altLang="en-US" dirty="0"/>
              <a:t>해당 모델을 다른 데이터셋에 써보고자 적용 가능한 데이터셋을 찾아봤습니다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Item Description</a:t>
            </a:r>
            <a:r>
              <a:rPr lang="ko-KR" altLang="en-US" dirty="0"/>
              <a:t>을 포함한 데이터셋이 굉장히 드물다는 것을 알게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Item Description</a:t>
            </a:r>
            <a:r>
              <a:rPr lang="ko-KR" altLang="en-US" dirty="0"/>
              <a:t>이 아닌 </a:t>
            </a:r>
            <a:r>
              <a:rPr lang="en-US" altLang="ko-KR" dirty="0"/>
              <a:t>Item Id</a:t>
            </a:r>
            <a:r>
              <a:rPr lang="ko-KR" altLang="en-US" dirty="0"/>
              <a:t>를 넣으면 일반화의 효과</a:t>
            </a:r>
            <a:r>
              <a:rPr lang="en-US" altLang="ko-KR" dirty="0"/>
              <a:t>, </a:t>
            </a:r>
            <a:r>
              <a:rPr lang="ko-KR" altLang="en-US" dirty="0"/>
              <a:t>즉 적용가능한 데이터셋의 범위를 상당히 넓힐 수 있지 않을까 생각을 하게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우리는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Item Description</a:t>
            </a:r>
            <a:r>
              <a:rPr lang="ko-KR" altLang="en-US" dirty="0"/>
              <a:t>을 넣은 모델과 </a:t>
            </a:r>
            <a:r>
              <a:rPr lang="en-US" altLang="ko-KR" dirty="0"/>
              <a:t>Item Id</a:t>
            </a:r>
            <a:r>
              <a:rPr lang="ko-KR" altLang="en-US" dirty="0"/>
              <a:t>를 넣은 모델의 비교 및 성능 향상을 위한 다양한 모델구조의 실험을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데이터셋으로는 애니메이션에 대한 데이터셋을 사용하였습니다</a:t>
            </a:r>
            <a:r>
              <a:rPr lang="en-US" altLang="ko-KR" dirty="0"/>
              <a:t>. </a:t>
            </a:r>
            <a:r>
              <a:rPr lang="ko-KR" altLang="en-US" dirty="0"/>
              <a:t>데이터셋을 보시면 유저 아이디</a:t>
            </a:r>
            <a:r>
              <a:rPr lang="en-US" altLang="ko-KR" dirty="0"/>
              <a:t>, </a:t>
            </a:r>
            <a:r>
              <a:rPr lang="ko-KR" altLang="en-US" dirty="0"/>
              <a:t>아이템 아이디</a:t>
            </a:r>
            <a:r>
              <a:rPr lang="en-US" altLang="ko-KR" dirty="0"/>
              <a:t>, </a:t>
            </a:r>
            <a:r>
              <a:rPr lang="ko-KR" altLang="en-US" dirty="0"/>
              <a:t>평가한 점수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아이템에 대한 정보가 들어있었습니다</a:t>
            </a:r>
            <a:r>
              <a:rPr lang="en-US" altLang="ko-KR" dirty="0"/>
              <a:t>. </a:t>
            </a:r>
            <a:r>
              <a:rPr lang="ko-KR" altLang="en-US" dirty="0"/>
              <a:t>기존의 </a:t>
            </a:r>
            <a:r>
              <a:rPr lang="en-US" altLang="ko-KR" dirty="0"/>
              <a:t>ADLFM</a:t>
            </a:r>
            <a:r>
              <a:rPr lang="ko-KR" altLang="en-US" dirty="0"/>
              <a:t>을 사용해 베이스라인 성능을 확인했을 </a:t>
            </a:r>
            <a:r>
              <a:rPr lang="ko-KR" altLang="en-US" dirty="0" err="1"/>
              <a:t>떄</a:t>
            </a:r>
            <a:r>
              <a:rPr lang="en-US" altLang="ko-KR" dirty="0"/>
              <a:t>, MSE</a:t>
            </a:r>
            <a:r>
              <a:rPr lang="ko-KR" altLang="en-US" dirty="0"/>
              <a:t>기준 </a:t>
            </a:r>
            <a:r>
              <a:rPr lang="en-US" altLang="ko-KR" dirty="0"/>
              <a:t>2.2380</a:t>
            </a:r>
            <a:r>
              <a:rPr lang="ko-KR" altLang="en-US" dirty="0"/>
              <a:t>이라는 결과가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4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인풋으로는 유저가 평가한 아이템에 대한 정보들인 </a:t>
            </a:r>
            <a:r>
              <a:rPr lang="en-US" altLang="ko-KR" dirty="0"/>
              <a:t>user input</a:t>
            </a:r>
            <a:r>
              <a:rPr lang="ko-KR" altLang="en-US" dirty="0"/>
              <a:t>과 예측하고자 하는 아이템에 대한 정보인 </a:t>
            </a:r>
            <a:r>
              <a:rPr lang="en-US" altLang="ko-KR" dirty="0"/>
              <a:t>item input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user input</a:t>
            </a:r>
            <a:r>
              <a:rPr lang="ko-KR" altLang="en-US" dirty="0"/>
              <a:t>을 구성할 때 유저별로 평가한 아이템의 수가 상이할 것입니다</a:t>
            </a:r>
            <a:r>
              <a:rPr lang="en-US" altLang="ko-KR" dirty="0"/>
              <a:t>. </a:t>
            </a:r>
            <a:r>
              <a:rPr lang="ko-KR" altLang="en-US" dirty="0"/>
              <a:t>그래서 평점을 남긴 횟수가 특정 값 이상인 유저를 추출하였습니다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추출된 데이터에서 유저별로 </a:t>
            </a:r>
            <a:r>
              <a:rPr lang="ko-KR" altLang="en-US" dirty="0" err="1"/>
              <a:t>특정값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description num</a:t>
            </a:r>
            <a:r>
              <a:rPr lang="ko-KR" altLang="en-US" dirty="0"/>
              <a:t>만큼의 아이템 정보만으로 랜덤 추출을 하여 데이터셋을 구성하였습니다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그림처럼 </a:t>
            </a:r>
            <a:r>
              <a:rPr lang="en-US" altLang="ko-KR" dirty="0"/>
              <a:t>user input, item input, rating</a:t>
            </a:r>
            <a:r>
              <a:rPr lang="ko-KR" altLang="en-US" dirty="0"/>
              <a:t>값이 생성되었음을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실험한 내용에 대한 목차입니다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사이드인포메이션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item description </a:t>
            </a:r>
            <a:r>
              <a:rPr lang="ko-KR" altLang="en-US" dirty="0"/>
              <a:t>대신 </a:t>
            </a:r>
            <a:r>
              <a:rPr lang="en-US" altLang="ko-KR" dirty="0"/>
              <a:t>item id</a:t>
            </a:r>
            <a:r>
              <a:rPr lang="ko-KR" altLang="en-US" dirty="0"/>
              <a:t>값을 넣어 성능이 유지가 되어 일반화가 </a:t>
            </a:r>
            <a:r>
              <a:rPr lang="ko-KR" altLang="en-US" dirty="0" err="1"/>
              <a:t>가능한것인지</a:t>
            </a:r>
            <a:r>
              <a:rPr lang="ko-KR" altLang="en-US" dirty="0"/>
              <a:t> 확인을 해보았고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번부터 </a:t>
            </a:r>
            <a:r>
              <a:rPr lang="en-US" altLang="ko-KR" dirty="0"/>
              <a:t>6</a:t>
            </a:r>
            <a:r>
              <a:rPr lang="ko-KR" altLang="en-US" dirty="0"/>
              <a:t>번까지는 모델 구조 변형으로 성능을 향상시킬 수 있는지에 대해 실험을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앞서 유저가 평가한 아이템 중 추출할 아이템정보의 수를 지정해주는 파라미터인 </a:t>
            </a:r>
            <a:r>
              <a:rPr lang="en-US" altLang="ko-KR" dirty="0"/>
              <a:t>description num </a:t>
            </a:r>
            <a:r>
              <a:rPr lang="ko-KR" altLang="en-US" dirty="0"/>
              <a:t>을 </a:t>
            </a:r>
            <a:r>
              <a:rPr lang="en-US" altLang="ko-KR" dirty="0"/>
              <a:t>3,4,5 </a:t>
            </a:r>
            <a:r>
              <a:rPr lang="ko-KR" altLang="en-US" dirty="0"/>
              <a:t>세가지로 실험을 진행해보았습니다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2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 </a:t>
            </a:r>
            <a:r>
              <a:rPr lang="en-US" altLang="ko-KR" dirty="0"/>
              <a:t>ADLFM</a:t>
            </a:r>
            <a:r>
              <a:rPr lang="ko-KR" altLang="en-US" dirty="0"/>
              <a:t>에 사이드 인포메이션인 </a:t>
            </a:r>
            <a:r>
              <a:rPr lang="en-US" altLang="ko-KR" dirty="0"/>
              <a:t>item description</a:t>
            </a:r>
            <a:r>
              <a:rPr lang="ko-KR" altLang="en-US" dirty="0"/>
              <a:t>을 넣은 것과 </a:t>
            </a:r>
            <a:r>
              <a:rPr lang="en-US" altLang="ko-KR" dirty="0"/>
              <a:t>item id</a:t>
            </a:r>
            <a:r>
              <a:rPr lang="ko-KR" altLang="en-US" dirty="0"/>
              <a:t>값을 넣은 것의 비교를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상단의 결과를 보시면</a:t>
            </a:r>
            <a:r>
              <a:rPr lang="en-US" altLang="ko-KR" dirty="0"/>
              <a:t>, </a:t>
            </a:r>
            <a:r>
              <a:rPr lang="ko-KR" altLang="en-US" dirty="0"/>
              <a:t>아이디 값이 아이템의 정보에 비해 길이도 짧고 정보력이 적기 때문에 성능이 하락한 것을 볼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이를 보완할 수 있는 모델구조가 있을지에 대한 실험으로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self attention</a:t>
            </a:r>
            <a:r>
              <a:rPr lang="ko-KR" altLang="en-US" dirty="0"/>
              <a:t>을 추가하여 실험하였습니다</a:t>
            </a:r>
            <a:r>
              <a:rPr lang="en-US" altLang="ko-KR" dirty="0"/>
              <a:t>. self attention</a:t>
            </a:r>
            <a:r>
              <a:rPr lang="ko-KR" altLang="en-US" dirty="0"/>
              <a:t>은 </a:t>
            </a:r>
            <a:r>
              <a:rPr lang="en-US" altLang="ko-KR" dirty="0"/>
              <a:t>Bidirectional</a:t>
            </a:r>
            <a:r>
              <a:rPr lang="ko-KR" altLang="en-US" dirty="0"/>
              <a:t>한 연산을 통한 </a:t>
            </a:r>
            <a:r>
              <a:rPr lang="en-US" altLang="ko-KR" dirty="0"/>
              <a:t>representation </a:t>
            </a:r>
            <a:r>
              <a:rPr lang="ko-KR" altLang="en-US" dirty="0"/>
              <a:t>성능이 향상되는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ADLFM</a:t>
            </a:r>
            <a:r>
              <a:rPr lang="ko-KR" altLang="en-US" dirty="0"/>
              <a:t>의 구조는 </a:t>
            </a:r>
            <a:r>
              <a:rPr lang="ko-KR" altLang="en-US" dirty="0" err="1"/>
              <a:t>임베딩을</a:t>
            </a:r>
            <a:r>
              <a:rPr lang="ko-KR" altLang="en-US" dirty="0"/>
              <a:t> 거친 뒤 기본 </a:t>
            </a:r>
            <a:r>
              <a:rPr lang="en-US" altLang="ko-KR" dirty="0"/>
              <a:t>Conv1D</a:t>
            </a:r>
            <a:r>
              <a:rPr lang="ko-KR" altLang="en-US" dirty="0"/>
              <a:t>만으로 학습을 진행합니다</a:t>
            </a:r>
            <a:r>
              <a:rPr lang="en-US" altLang="ko-KR" dirty="0"/>
              <a:t>. </a:t>
            </a:r>
            <a:r>
              <a:rPr lang="ko-KR" altLang="en-US" dirty="0"/>
              <a:t>그래서 이 </a:t>
            </a:r>
            <a:r>
              <a:rPr lang="ko-KR" altLang="en-US" dirty="0" err="1"/>
              <a:t>앞단에</a:t>
            </a:r>
            <a:r>
              <a:rPr lang="ko-KR" altLang="en-US" dirty="0"/>
              <a:t> </a:t>
            </a:r>
            <a:r>
              <a:rPr lang="en-US" altLang="ko-KR" dirty="0"/>
              <a:t>self attention</a:t>
            </a:r>
            <a:r>
              <a:rPr lang="ko-KR" altLang="en-US" dirty="0"/>
              <a:t>을 진행하고자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1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residual connection</a:t>
            </a:r>
            <a:r>
              <a:rPr lang="ko-KR" altLang="en-US" dirty="0"/>
              <a:t>입니다</a:t>
            </a:r>
            <a:r>
              <a:rPr lang="en-US" altLang="ko-KR" dirty="0"/>
              <a:t>. residual connection</a:t>
            </a:r>
            <a:r>
              <a:rPr lang="ko-KR" altLang="en-US" dirty="0"/>
              <a:t>은 </a:t>
            </a:r>
            <a:r>
              <a:rPr lang="en-US" altLang="ko-KR" dirty="0"/>
              <a:t>gradient vanishing</a:t>
            </a:r>
            <a:r>
              <a:rPr lang="ko-KR" altLang="en-US" dirty="0"/>
              <a:t>문제를 해결하기 위한 모델로 </a:t>
            </a:r>
            <a:r>
              <a:rPr lang="en-US" altLang="ko-KR" dirty="0"/>
              <a:t>Conv1D</a:t>
            </a:r>
            <a:r>
              <a:rPr lang="ko-KR" altLang="en-US" dirty="0"/>
              <a:t>의 층을 </a:t>
            </a:r>
            <a:r>
              <a:rPr lang="en-US" altLang="ko-KR" dirty="0"/>
              <a:t>3</a:t>
            </a:r>
            <a:r>
              <a:rPr lang="ko-KR" altLang="en-US" dirty="0"/>
              <a:t>개로 하여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conv1D</a:t>
            </a:r>
            <a:r>
              <a:rPr lang="ko-KR" altLang="en-US" dirty="0"/>
              <a:t>를 거친 뒤 초기 </a:t>
            </a:r>
            <a:r>
              <a:rPr lang="en-US" altLang="ko-KR" dirty="0"/>
              <a:t>input</a:t>
            </a:r>
            <a:r>
              <a:rPr lang="ko-KR" altLang="en-US" dirty="0"/>
              <a:t>값을 더해주는 방식으로 진행하였습니다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FE5FF-65C5-4F92-9B31-59CCDDCD49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8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0" Type="http://schemas.openxmlformats.org/officeDocument/2006/relationships/image" Target="../media/image48.png"/><Relationship Id="rId4" Type="http://schemas.openxmlformats.org/officeDocument/2006/relationships/image" Target="../media/image19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19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1.png"/><Relationship Id="rId5" Type="http://schemas.openxmlformats.org/officeDocument/2006/relationships/image" Target="../media/image77.png"/><Relationship Id="rId10" Type="http://schemas.openxmlformats.org/officeDocument/2006/relationships/image" Target="../media/image80.png"/><Relationship Id="rId4" Type="http://schemas.openxmlformats.org/officeDocument/2006/relationships/image" Target="../media/image19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12" Type="http://schemas.openxmlformats.org/officeDocument/2006/relationships/image" Target="../media/image9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7.png"/><Relationship Id="rId10" Type="http://schemas.openxmlformats.org/officeDocument/2006/relationships/image" Target="../media/image88.png"/><Relationship Id="rId4" Type="http://schemas.openxmlformats.org/officeDocument/2006/relationships/image" Target="../media/image19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7.png"/><Relationship Id="rId10" Type="http://schemas.openxmlformats.org/officeDocument/2006/relationships/image" Target="../media/image95.png"/><Relationship Id="rId4" Type="http://schemas.openxmlformats.org/officeDocument/2006/relationships/image" Target="../media/image19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7.png"/><Relationship Id="rId10" Type="http://schemas.openxmlformats.org/officeDocument/2006/relationships/image" Target="../media/image94.png"/><Relationship Id="rId4" Type="http://schemas.openxmlformats.org/officeDocument/2006/relationships/image" Target="../media/image19.png"/><Relationship Id="rId9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7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19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7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903" y="2519436"/>
            <a:ext cx="10987027" cy="3447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6800" y="5378150"/>
            <a:ext cx="6251147" cy="6276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9656" y="2852289"/>
            <a:ext cx="950472" cy="147718"/>
            <a:chOff x="1149656" y="2852289"/>
            <a:chExt cx="950472" cy="1477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656" y="2852289"/>
              <a:ext cx="950472" cy="14771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77049" y="7339211"/>
            <a:ext cx="3271367" cy="5459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1620" y="7781697"/>
            <a:ext cx="5992061" cy="15543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2572070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8858" y="682285"/>
            <a:ext cx="445349" cy="445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2" y="2661764"/>
            <a:ext cx="6019451" cy="7468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9247" y="3830092"/>
            <a:ext cx="4667897" cy="4733835"/>
            <a:chOff x="839247" y="3830092"/>
            <a:chExt cx="4667897" cy="47338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247" y="3830092"/>
              <a:ext cx="4667897" cy="4733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5246" y="3830092"/>
            <a:ext cx="6747691" cy="4733835"/>
            <a:chOff x="6065246" y="3830092"/>
            <a:chExt cx="6747691" cy="47338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246" y="3830092"/>
              <a:ext cx="6747691" cy="4733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75451" y="5078343"/>
            <a:ext cx="2129019" cy="290991"/>
            <a:chOff x="4675451" y="5078343"/>
            <a:chExt cx="2129019" cy="2909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675451" y="5078343"/>
              <a:ext cx="2129019" cy="2909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97845" y="7353921"/>
            <a:ext cx="2129019" cy="290991"/>
            <a:chOff x="4697845" y="7353921"/>
            <a:chExt cx="2129019" cy="2909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697845" y="7353921"/>
              <a:ext cx="2129019" cy="29099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93201" y="8756306"/>
            <a:ext cx="3631471" cy="6760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58846" y="7783662"/>
            <a:ext cx="5595398" cy="1240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2553023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0096" y="682285"/>
            <a:ext cx="435739" cy="445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2" y="2661764"/>
            <a:ext cx="5487632" cy="7468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857" y="3994828"/>
            <a:ext cx="11385596" cy="4733835"/>
            <a:chOff x="1142857" y="3994828"/>
            <a:chExt cx="11385596" cy="47338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3994828"/>
              <a:ext cx="11385596" cy="4733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94954" y="4191892"/>
            <a:ext cx="2129019" cy="2251871"/>
            <a:chOff x="5894954" y="4191892"/>
            <a:chExt cx="2129019" cy="22518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5894954" y="4191892"/>
              <a:ext cx="2129019" cy="2251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71145" y="6538217"/>
            <a:ext cx="2129019" cy="2251871"/>
            <a:chOff x="5771145" y="6538217"/>
            <a:chExt cx="2129019" cy="2251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5771145" y="6538217"/>
              <a:ext cx="2129019" cy="22518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85249" y="4729744"/>
            <a:ext cx="1984261" cy="12735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61439" y="7076068"/>
            <a:ext cx="1984271" cy="12735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98158" y="7774209"/>
            <a:ext cx="5591766" cy="11870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2553023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28668" y="682285"/>
            <a:ext cx="609720" cy="445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2" y="2661764"/>
            <a:ext cx="4027698" cy="7468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857" y="3994828"/>
            <a:ext cx="11385596" cy="4733835"/>
            <a:chOff x="1142857" y="3994828"/>
            <a:chExt cx="11385596" cy="47338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3994828"/>
              <a:ext cx="11385596" cy="47338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90230" y="3242106"/>
            <a:ext cx="1613129" cy="9645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07273" y="3022751"/>
            <a:ext cx="4056765" cy="46285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98817" y="5623246"/>
            <a:ext cx="4056765" cy="46285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60606" y="9170487"/>
            <a:ext cx="1598472" cy="9645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8931" y="7613036"/>
            <a:ext cx="4574901" cy="11854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5953575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48410" y="682285"/>
            <a:ext cx="441139" cy="4454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38490" y="2736665"/>
            <a:ext cx="13337602" cy="6701618"/>
            <a:chOff x="2438490" y="2736665"/>
            <a:chExt cx="13337602" cy="67016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230294" y="-120350"/>
              <a:ext cx="26675135" cy="127396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16989" y="2709999"/>
              <a:ext cx="743190" cy="32434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824396" y="8357172"/>
              <a:ext cx="629190" cy="448097"/>
              <a:chOff x="4824396" y="8357172"/>
              <a:chExt cx="629190" cy="4480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200000">
                <a:off x="4824396" y="8357172"/>
                <a:ext cx="629190" cy="44809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4858" y="4895426"/>
              <a:ext cx="3119558" cy="4538976"/>
            </a:xfrm>
            <a:prstGeom prst="rect">
              <a:avLst/>
            </a:prstGeom>
          </p:spPr>
        </p:pic>
      </p:grpSp>
      <p:pic>
        <p:nvPicPr>
          <p:cNvPr id="5" name="그래픽 4" descr="화산 윤곽선">
            <a:extLst>
              <a:ext uri="{FF2B5EF4-FFF2-40B4-BE49-F238E27FC236}">
                <a16:creationId xmlns:a16="http://schemas.microsoft.com/office/drawing/2014/main" id="{C9C92CF6-8C9C-FF4D-028D-FE5CEB1C20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4858" y="5143500"/>
            <a:ext cx="3119558" cy="42909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5963194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5810" y="682285"/>
            <a:ext cx="477406" cy="4454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1758" y="2557376"/>
            <a:ext cx="12474286" cy="6809637"/>
            <a:chOff x="2861758" y="2557376"/>
            <a:chExt cx="12474286" cy="68096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375384" y="-187740"/>
              <a:ext cx="24948571" cy="127396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76902" y="2516491"/>
              <a:ext cx="734102" cy="37643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888965" y="8355273"/>
              <a:ext cx="629190" cy="448097"/>
              <a:chOff x="5888965" y="8355273"/>
              <a:chExt cx="629190" cy="4480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200000">
                <a:off x="5888965" y="8355273"/>
                <a:ext cx="629190" cy="4480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912373" y="4930997"/>
              <a:ext cx="462167" cy="670328"/>
              <a:chOff x="8912373" y="4930997"/>
              <a:chExt cx="462167" cy="67032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912373" y="4930997"/>
                <a:ext cx="462167" cy="67032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998087" y="6758672"/>
              <a:ext cx="462167" cy="670328"/>
              <a:chOff x="8998087" y="6758672"/>
              <a:chExt cx="462167" cy="67032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998087" y="6758672"/>
                <a:ext cx="462167" cy="67032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5953575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46287" y="682285"/>
            <a:ext cx="435730" cy="4454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1758" y="2542724"/>
            <a:ext cx="12474286" cy="6785827"/>
            <a:chOff x="2861758" y="2542724"/>
            <a:chExt cx="12474286" cy="6785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375384" y="-226201"/>
              <a:ext cx="24948571" cy="1273966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888965" y="8340621"/>
              <a:ext cx="629190" cy="448097"/>
              <a:chOff x="5888965" y="8340621"/>
              <a:chExt cx="629190" cy="4480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200000">
                <a:off x="5888965" y="8340621"/>
                <a:ext cx="629190" cy="4480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912373" y="4916345"/>
              <a:ext cx="462167" cy="670328"/>
              <a:chOff x="8912373" y="4916345"/>
              <a:chExt cx="462167" cy="67032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12373" y="4916345"/>
                <a:ext cx="462167" cy="67032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998087" y="6744020"/>
              <a:ext cx="462167" cy="670328"/>
              <a:chOff x="8998087" y="6744020"/>
              <a:chExt cx="462167" cy="67032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98087" y="6744020"/>
                <a:ext cx="462167" cy="67032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76902" y="2501839"/>
              <a:ext cx="734102" cy="376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287" y="4129516"/>
            <a:ext cx="9608450" cy="19569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0715" y="682285"/>
            <a:ext cx="442053" cy="44541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5" y="2007106"/>
            <a:ext cx="904728" cy="642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287" y="4129516"/>
            <a:ext cx="8281507" cy="19569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6210" y="682285"/>
            <a:ext cx="431063" cy="44541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5" y="2007106"/>
            <a:ext cx="2682385" cy="6133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43239" y="682285"/>
            <a:ext cx="685044" cy="4454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4494" y="1745201"/>
            <a:ext cx="1925623" cy="6514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7349" y="2465206"/>
            <a:ext cx="935457" cy="218921"/>
            <a:chOff x="1487349" y="2465206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7349" y="2465206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7352" y="2822571"/>
            <a:ext cx="15311013" cy="6369835"/>
            <a:chOff x="1487352" y="2822571"/>
            <a:chExt cx="15311013" cy="63698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4079" y="-362346"/>
              <a:ext cx="16632381" cy="127396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687" y="2946382"/>
              <a:ext cx="6267852" cy="813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835" y="2868410"/>
            <a:ext cx="6844411" cy="31054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3869" y="2868410"/>
            <a:ext cx="5008287" cy="36612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638" y="3001772"/>
            <a:ext cx="1321859" cy="147718"/>
            <a:chOff x="1175638" y="3001772"/>
            <a:chExt cx="1321859" cy="1477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638" y="3001772"/>
              <a:ext cx="1321859" cy="14771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0858" y="7339211"/>
            <a:ext cx="3447510" cy="5459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1620" y="7781687"/>
            <a:ext cx="5992061" cy="15543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3582" y="5520201"/>
            <a:ext cx="5359872" cy="537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1230" y="682285"/>
            <a:ext cx="462891" cy="445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3188" y="3852699"/>
            <a:ext cx="15643015" cy="455197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5" y="2007106"/>
            <a:ext cx="2384213" cy="5943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2209622" cy="218921"/>
            <a:chOff x="1142857" y="2727111"/>
            <a:chExt cx="2209622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2209622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60270" y="7696102"/>
            <a:ext cx="14041222" cy="113422"/>
            <a:chOff x="2460270" y="7696102"/>
            <a:chExt cx="14041222" cy="113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0270" y="7696102"/>
              <a:ext cx="14041222" cy="113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1230" y="682285"/>
            <a:ext cx="462891" cy="445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2492" y="3584709"/>
            <a:ext cx="13271643" cy="37829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5" y="2007106"/>
            <a:ext cx="2384213" cy="5943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2209622" cy="218921"/>
            <a:chOff x="1142857" y="2727111"/>
            <a:chExt cx="2209622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2209622" cy="218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00001" y="682285"/>
            <a:ext cx="591872" cy="445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906" y="3379289"/>
            <a:ext cx="8220451" cy="809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73" y="4444696"/>
            <a:ext cx="6504280" cy="3235321"/>
            <a:chOff x="1101673" y="4444696"/>
            <a:chExt cx="6504280" cy="32353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673" y="4444696"/>
              <a:ext cx="6504280" cy="32353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5487" y="8228392"/>
            <a:ext cx="5102718" cy="7755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525" y="2007106"/>
            <a:ext cx="1599728" cy="5943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29763" y="4444696"/>
            <a:ext cx="8813094" cy="3118192"/>
            <a:chOff x="8329763" y="4444696"/>
            <a:chExt cx="8813094" cy="31181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9763" y="4444696"/>
              <a:ext cx="8813094" cy="3118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3715" y="682285"/>
            <a:ext cx="454739" cy="445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906" y="3276725"/>
            <a:ext cx="10709460" cy="15424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5" y="2007106"/>
            <a:ext cx="1599728" cy="5943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6117" y="6662691"/>
            <a:ext cx="6171429" cy="1448045"/>
            <a:chOff x="1216117" y="6662691"/>
            <a:chExt cx="6171429" cy="1448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117" y="6662691"/>
              <a:ext cx="6171429" cy="1448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6264" y="7459974"/>
            <a:ext cx="6171429" cy="491402"/>
            <a:chOff x="7736264" y="7459974"/>
            <a:chExt cx="6171429" cy="4914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6264" y="7459974"/>
              <a:ext cx="6171429" cy="4914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45451" y="5333333"/>
            <a:ext cx="2425977" cy="2541500"/>
            <a:chOff x="14345451" y="5333333"/>
            <a:chExt cx="2425977" cy="25415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45451" y="5333333"/>
              <a:ext cx="2425977" cy="25415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7877" y="8274742"/>
            <a:ext cx="6019319" cy="5713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26844" y="8274742"/>
            <a:ext cx="5194919" cy="5713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54119" y="8274742"/>
            <a:ext cx="732472" cy="5427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0772" y="682285"/>
            <a:ext cx="463806" cy="4454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5" y="1588059"/>
            <a:ext cx="2271918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308063"/>
            <a:ext cx="935457" cy="218921"/>
            <a:chOff x="1142857" y="2308063"/>
            <a:chExt cx="935457" cy="2189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308063"/>
              <a:ext cx="935457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2" y="2741287"/>
            <a:ext cx="6061099" cy="68096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11087" y="4658201"/>
            <a:ext cx="3614262" cy="38739"/>
            <a:chOff x="4611087" y="4658201"/>
            <a:chExt cx="3614262" cy="387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1087" y="4658201"/>
              <a:ext cx="3614262" cy="38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36508" y="9214542"/>
            <a:ext cx="3888841" cy="38739"/>
            <a:chOff x="4336508" y="9214542"/>
            <a:chExt cx="3888841" cy="387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6508" y="9214542"/>
              <a:ext cx="3888841" cy="387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5657" y="6924535"/>
            <a:ext cx="4560645" cy="38739"/>
            <a:chOff x="5925657" y="6924535"/>
            <a:chExt cx="4560645" cy="387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925657" y="6924535"/>
              <a:ext cx="4560645" cy="387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73601" y="6662001"/>
            <a:ext cx="5003804" cy="651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2520337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5353" y="682285"/>
            <a:ext cx="452358" cy="445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51906" y="2661764"/>
            <a:ext cx="7231679" cy="7909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05271" y="7514744"/>
            <a:ext cx="4792801" cy="11646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9161" y="3716072"/>
            <a:ext cx="11385596" cy="4733835"/>
            <a:chOff x="1339161" y="3716072"/>
            <a:chExt cx="11385596" cy="4733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161" y="3716072"/>
              <a:ext cx="11385596" cy="4733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57" y="3496965"/>
            <a:ext cx="2397280" cy="5128737"/>
            <a:chOff x="1142857" y="3496965"/>
            <a:chExt cx="2397280" cy="512873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270" y="3496965"/>
              <a:ext cx="2028455" cy="368825"/>
              <a:chOff x="1327270" y="3496965"/>
              <a:chExt cx="2028455" cy="36882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27270" y="3496965"/>
                <a:ext cx="2028455" cy="36882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27270" y="8256877"/>
              <a:ext cx="2028455" cy="368825"/>
              <a:chOff x="1327270" y="8256877"/>
              <a:chExt cx="2028455" cy="36882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27270" y="8256877"/>
                <a:ext cx="2028455" cy="36882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1096749" y="5875019"/>
              <a:ext cx="4848037" cy="368825"/>
              <a:chOff x="-1096749" y="5875019"/>
              <a:chExt cx="4848037" cy="36882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-1096749" y="5875019"/>
                <a:ext cx="4848037" cy="36882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31706" y="5878823"/>
              <a:ext cx="4848037" cy="368825"/>
              <a:chOff x="931706" y="5878823"/>
              <a:chExt cx="4848037" cy="36882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931706" y="5878823"/>
                <a:ext cx="4848037" cy="36882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22450" y="3068297"/>
            <a:ext cx="1493565" cy="790958"/>
            <a:chOff x="1522450" y="3068297"/>
            <a:chExt cx="1493565" cy="7909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2450" y="3068297"/>
              <a:ext cx="1493565" cy="7909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299516"/>
            <a:ext cx="2553023" cy="651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8858" y="682285"/>
            <a:ext cx="548377" cy="445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2" y="2661764"/>
            <a:ext cx="4389870" cy="7909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3619" y="7728583"/>
            <a:ext cx="4642582" cy="12408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857" y="3871276"/>
            <a:ext cx="11385596" cy="4733835"/>
            <a:chOff x="1142857" y="3871276"/>
            <a:chExt cx="11385596" cy="4733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857" y="3871276"/>
              <a:ext cx="11385596" cy="4733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93083" y="5066957"/>
            <a:ext cx="2129019" cy="290991"/>
            <a:chOff x="4593083" y="5066957"/>
            <a:chExt cx="2129019" cy="2909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593083" y="5066957"/>
              <a:ext cx="2129019" cy="2909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78916" y="8756306"/>
            <a:ext cx="2437328" cy="6760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15477" y="7342535"/>
            <a:ext cx="2129019" cy="290991"/>
            <a:chOff x="4615477" y="7342535"/>
            <a:chExt cx="2129019" cy="2909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615477" y="7342535"/>
              <a:ext cx="2129019" cy="290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52328" y="3635794"/>
            <a:ext cx="2859175" cy="1429587"/>
            <a:chOff x="5752328" y="3635794"/>
            <a:chExt cx="2859175" cy="14295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2328" y="3635794"/>
              <a:ext cx="2859175" cy="14295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09401" y="3696212"/>
            <a:ext cx="2744741" cy="1446645"/>
            <a:chOff x="5809401" y="3696212"/>
            <a:chExt cx="2744741" cy="1446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401" y="3696212"/>
              <a:ext cx="2744741" cy="1446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52328" y="8118250"/>
            <a:ext cx="2859175" cy="1429587"/>
            <a:chOff x="5752328" y="8118250"/>
            <a:chExt cx="2859175" cy="14295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2328" y="8118250"/>
              <a:ext cx="2859175" cy="14295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09401" y="8040775"/>
            <a:ext cx="2744741" cy="1446645"/>
            <a:chOff x="5809401" y="8040775"/>
            <a:chExt cx="2744741" cy="14466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9401" y="8040775"/>
              <a:ext cx="2744741" cy="14466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9525" y="1299516"/>
            <a:ext cx="2553023" cy="6514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2857" y="2019518"/>
            <a:ext cx="935457" cy="218921"/>
            <a:chOff x="1142857" y="2019518"/>
            <a:chExt cx="935457" cy="2189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2019518"/>
              <a:ext cx="935457" cy="21892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863715" y="682285"/>
            <a:ext cx="454739" cy="4454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2857" y="838480"/>
            <a:ext cx="15358635" cy="84558"/>
            <a:chOff x="1142857" y="838480"/>
            <a:chExt cx="15358635" cy="845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857" y="838480"/>
              <a:ext cx="15358635" cy="8455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6192" y="2661764"/>
            <a:ext cx="5767851" cy="7468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9247" y="3830092"/>
            <a:ext cx="4667897" cy="4733835"/>
            <a:chOff x="839247" y="3830092"/>
            <a:chExt cx="4667897" cy="47338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247" y="3830092"/>
              <a:ext cx="4667897" cy="473383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27178" y="8744784"/>
            <a:ext cx="1615490" cy="5476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065246" y="3830092"/>
            <a:ext cx="2109786" cy="4733835"/>
            <a:chOff x="6065246" y="3830092"/>
            <a:chExt cx="2109786" cy="47338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5246" y="3830092"/>
              <a:ext cx="2109786" cy="47338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22174" y="3830092"/>
            <a:ext cx="4549045" cy="4733835"/>
            <a:chOff x="8822174" y="3830092"/>
            <a:chExt cx="4549045" cy="47338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2174" y="3830092"/>
              <a:ext cx="4549045" cy="47338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76177" y="7964584"/>
            <a:ext cx="375412" cy="322854"/>
            <a:chOff x="8376177" y="7964584"/>
            <a:chExt cx="375412" cy="3228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76177" y="7964584"/>
              <a:ext cx="375412" cy="3228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82612" y="4820003"/>
            <a:ext cx="375412" cy="322854"/>
            <a:chOff x="8382612" y="4820003"/>
            <a:chExt cx="375412" cy="32285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82612" y="4820003"/>
              <a:ext cx="375412" cy="32285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51001" y="7907894"/>
            <a:ext cx="4279746" cy="1181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953</Words>
  <Application>Microsoft Office PowerPoint</Application>
  <PresentationFormat>사용자 지정</PresentationFormat>
  <Paragraphs>79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장성현(학부생-AI빅데이터융합경영학과)</cp:lastModifiedBy>
  <cp:revision>4</cp:revision>
  <dcterms:created xsi:type="dcterms:W3CDTF">2022-06-01T14:50:04Z</dcterms:created>
  <dcterms:modified xsi:type="dcterms:W3CDTF">2022-06-01T06:11:19Z</dcterms:modified>
</cp:coreProperties>
</file>