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382" r:id="rId5"/>
    <p:sldId id="391" r:id="rId6"/>
    <p:sldId id="399" r:id="rId7"/>
    <p:sldId id="402" r:id="rId8"/>
    <p:sldId id="401" r:id="rId9"/>
    <p:sldId id="405" r:id="rId10"/>
    <p:sldId id="406" r:id="rId11"/>
    <p:sldId id="407" r:id="rId12"/>
    <p:sldId id="409" r:id="rId13"/>
    <p:sldId id="408" r:id="rId14"/>
    <p:sldId id="410" r:id="rId15"/>
    <p:sldId id="411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0705" autoAdjust="0"/>
  </p:normalViewPr>
  <p:slideViewPr>
    <p:cSldViewPr snapToGrid="0">
      <p:cViewPr>
        <p:scale>
          <a:sx n="162" d="100"/>
          <a:sy n="162" d="100"/>
        </p:scale>
        <p:origin x="-240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5E61-391C-4BEF-B761-40B2B8975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A1：Generally speaking, social network data involves user privacy, so the public data is very limit. The biggest problem we need to overcome is how to obtain enough social network data.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A2: We will mark some data ourselves for experimentation.And We will also expand the data based on the source data.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A3:  Yes, I think this job can bring great economic benefits to e-commerce. And, it makes a lot of sense.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B7003-8E3B-4186-A2F2-245F2AB92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6964-A1A5-4A3C-9635-489D4A9448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F764-046D-4D60-B544-549698CEE1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52520"/>
            <a:ext cx="9144000" cy="1747830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4" name="Group 2805"/>
          <p:cNvGrpSpPr/>
          <p:nvPr/>
        </p:nvGrpSpPr>
        <p:grpSpPr bwMode="auto">
          <a:xfrm>
            <a:off x="152401" y="2981325"/>
            <a:ext cx="2743200" cy="409575"/>
            <a:chOff x="3120" y="2430"/>
            <a:chExt cx="2304" cy="467"/>
          </a:xfrm>
        </p:grpSpPr>
        <p:sp>
          <p:nvSpPr>
            <p:cNvPr id="5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582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7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575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8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</p:grpSp>
      <p:sp>
        <p:nvSpPr>
          <p:cNvPr id="9" name="副标题 4"/>
          <p:cNvSpPr txBox="1">
            <a:spLocks noChangeArrowheads="1"/>
          </p:cNvSpPr>
          <p:nvPr/>
        </p:nvSpPr>
        <p:spPr>
          <a:xfrm>
            <a:off x="5277485" y="3390900"/>
            <a:ext cx="2858770" cy="908050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报告人：朱智燊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日    期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2021.11.24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99123" y="1603269"/>
            <a:ext cx="7642860" cy="82994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Packet-Level Signatures for Smart Home Devices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智能家居设备的数据包级签名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" y="215561"/>
            <a:ext cx="813443" cy="8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0" y="281939"/>
            <a:ext cx="3614764" cy="76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研究方法</a:t>
            </a:r>
            <a:r>
              <a:rPr lang="en-US" altLang="zh-CN" sz="2800" b="1" dirty="0"/>
              <a:t>——PingPong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1256665"/>
            <a:ext cx="2404745" cy="38227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04210" y="1414145"/>
            <a:ext cx="36264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4. </a:t>
            </a:r>
            <a:r>
              <a:rPr lang="zh-CN" altLang="en-US" b="1">
                <a:sym typeface="+mn-ea"/>
              </a:rPr>
              <a:t>签名匹配（Signature Matching）</a:t>
            </a:r>
            <a:endParaRPr lang="zh-CN" altLang="en-US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1958340"/>
            <a:ext cx="4481195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0" y="3550285"/>
            <a:ext cx="4359275" cy="152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数据集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1346835"/>
            <a:ext cx="3239135" cy="3166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8590" y="1531620"/>
            <a:ext cx="51498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设备数量：</a:t>
            </a:r>
            <a:r>
              <a:rPr lang="en-US" altLang="zh-CN" sz="1200" b="1"/>
              <a:t>19</a:t>
            </a:r>
            <a:endParaRPr lang="en-US" altLang="zh-CN" sz="1200" b="1"/>
          </a:p>
          <a:p>
            <a:endParaRPr lang="en-US" altLang="zh-CN" sz="1200" b="1"/>
          </a:p>
          <a:p>
            <a:r>
              <a:rPr lang="zh-CN" altLang="en-US" sz="1200" b="1"/>
              <a:t>设备种类：</a:t>
            </a:r>
            <a:r>
              <a:rPr lang="en-US" altLang="zh-CN" sz="1200" b="1"/>
              <a:t>6 </a:t>
            </a:r>
            <a:r>
              <a:rPr lang="zh-CN" altLang="en-US" sz="1200" b="1"/>
              <a:t>（插座、灯泡、感应器、消防洒水器、家庭安全设备、其他）</a:t>
            </a:r>
            <a:endParaRPr lang="zh-CN" sz="1200" b="1"/>
          </a:p>
          <a:p>
            <a:endParaRPr lang="zh-CN" sz="1200" b="1">
              <a:solidFill>
                <a:srgbClr val="FF0000"/>
              </a:solidFill>
            </a:endParaRPr>
          </a:p>
          <a:p>
            <a:r>
              <a:rPr lang="zh-CN" sz="1200" b="1"/>
              <a:t>行为（事件）总数：</a:t>
            </a:r>
            <a:r>
              <a:rPr lang="en-US" altLang="zh-CN" sz="1200" b="1"/>
              <a:t>50</a:t>
            </a:r>
            <a:endParaRPr lang="en-US" altLang="zh-CN" sz="1200" b="1"/>
          </a:p>
          <a:p>
            <a:endParaRPr lang="en-US" altLang="zh-CN" sz="1200" b="1"/>
          </a:p>
          <a:p>
            <a:r>
              <a:rPr lang="zh-CN" altLang="en-US" sz="1200" b="1"/>
              <a:t>每个事件触发次数：</a:t>
            </a:r>
            <a:r>
              <a:rPr lang="en-US" altLang="zh-CN" sz="1200" b="1"/>
              <a:t>100</a:t>
            </a:r>
            <a:endParaRPr lang="en-US" altLang="zh-CN" sz="1200" b="1"/>
          </a:p>
          <a:p>
            <a:endParaRPr sz="1200" b="1"/>
          </a:p>
          <a:p>
            <a:r>
              <a:rPr lang="zh-CN" altLang="en-US" sz="1200" b="1"/>
              <a:t>准确率：</a:t>
            </a:r>
            <a:r>
              <a:rPr lang="en-US" altLang="zh-CN" sz="1200" b="1"/>
              <a:t>97%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61331"/>
          <a:stretch>
            <a:fillRect/>
          </a:stretch>
        </p:blipFill>
        <p:spPr>
          <a:xfrm>
            <a:off x="3908425" y="3568065"/>
            <a:ext cx="5249545" cy="88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5. PingPong</a:t>
            </a:r>
            <a:r>
              <a:rPr lang="zh-CN" altLang="en-US" sz="2800" b="1" dirty="0"/>
              <a:t>不足之处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5130" y="1521460"/>
            <a:ext cx="486410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PingPong</a:t>
            </a:r>
            <a:r>
              <a:rPr lang="zh-CN" altLang="en-US" sz="2000" b="1"/>
              <a:t>应用时的限制：</a:t>
            </a:r>
            <a:endParaRPr lang="zh-CN" altLang="en-US" sz="2000" b="1"/>
          </a:p>
          <a:p>
            <a:endParaRPr lang="zh-CN" altLang="en-US" sz="1400" b="1"/>
          </a:p>
        </p:txBody>
      </p:sp>
      <p:sp>
        <p:nvSpPr>
          <p:cNvPr id="10" name="文本框 9"/>
          <p:cNvSpPr txBox="1"/>
          <p:nvPr/>
        </p:nvSpPr>
        <p:spPr>
          <a:xfrm>
            <a:off x="644525" y="2038985"/>
            <a:ext cx="66001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 </a:t>
            </a:r>
            <a:r>
              <a:rPr lang="zh-CN" b="1">
                <a:sym typeface="+mn-ea"/>
              </a:rPr>
              <a:t>需要对实际设备进行流量的采集与训练</a:t>
            </a:r>
            <a:endParaRPr lang="zh-CN" b="1">
              <a:sym typeface="+mn-ea"/>
            </a:endParaRPr>
          </a:p>
          <a:p>
            <a:endParaRPr lang="zh-CN" altLang="en-US" b="1"/>
          </a:p>
          <a:p>
            <a:r>
              <a:rPr lang="en-US" altLang="zh-CN" b="1">
                <a:sym typeface="+mn-ea"/>
              </a:rPr>
              <a:t>2. </a:t>
            </a:r>
            <a:r>
              <a:rPr lang="zh-CN" altLang="en-US" b="1">
                <a:sym typeface="+mn-ea"/>
              </a:rPr>
              <a:t>签名可能会随着时间推移而改变</a:t>
            </a:r>
            <a:endParaRPr lang="zh-CN" altLang="en-US" b="1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ym typeface="+mn-ea"/>
              </a:rPr>
              <a:t>3. </a:t>
            </a:r>
            <a:r>
              <a:rPr lang="zh-CN" altLang="en-US" b="1">
                <a:sym typeface="+mn-ea"/>
              </a:rPr>
              <a:t>无法应用于</a:t>
            </a:r>
            <a:r>
              <a:rPr lang="en-US" altLang="zh-CN" b="1">
                <a:sym typeface="+mn-ea"/>
              </a:rPr>
              <a:t>UDP</a:t>
            </a:r>
            <a:r>
              <a:rPr lang="zh-CN" altLang="en-US" b="1">
                <a:sym typeface="+mn-ea"/>
              </a:rPr>
              <a:t>流量</a:t>
            </a:r>
            <a:endParaRPr lang="zh-CN" altLang="en-US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ym typeface="+mn-ea"/>
              </a:rPr>
              <a:t>4. </a:t>
            </a:r>
            <a:r>
              <a:rPr lang="zh-CN" altLang="en-US" b="1">
                <a:sym typeface="+mn-ea"/>
              </a:rPr>
              <a:t>可能会有重叠的签名</a:t>
            </a:r>
            <a:endParaRPr lang="zh-CN" altLang="en-US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22826"/>
          <a:stretch>
            <a:fillRect/>
          </a:stretch>
        </p:blipFill>
        <p:spPr>
          <a:xfrm>
            <a:off x="4594225" y="3058160"/>
            <a:ext cx="4549775" cy="187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5. </a:t>
            </a:r>
            <a:r>
              <a:rPr lang="zh-CN" altLang="en-US" sz="2800" b="1" dirty="0"/>
              <a:t>问答环节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5130" y="1521460"/>
            <a:ext cx="4232275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/>
              <a:t>提问</a:t>
            </a:r>
            <a:r>
              <a:rPr lang="en-US" altLang="zh-CN" sz="2000" b="1"/>
              <a:t>1</a:t>
            </a:r>
            <a:r>
              <a:rPr lang="zh-CN" altLang="en-US" sz="2000" b="1"/>
              <a:t>：该方法可否应用于未知设备？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提问</a:t>
            </a:r>
            <a:r>
              <a:rPr lang="en-US" altLang="zh-CN" sz="2000" b="1"/>
              <a:t>2</a:t>
            </a:r>
            <a:r>
              <a:rPr lang="zh-CN" altLang="en-US" sz="2000" b="1"/>
              <a:t>：该方法是否可以抵御随机包</a:t>
            </a:r>
            <a:endParaRPr lang="zh-CN" altLang="en-US" sz="2000" b="1"/>
          </a:p>
          <a:p>
            <a:r>
              <a:rPr lang="zh-CN" altLang="en-US" sz="2000" b="1"/>
              <a:t> </a:t>
            </a:r>
            <a:r>
              <a:rPr lang="en-US" altLang="zh-CN" sz="2000" b="1"/>
              <a:t>               </a:t>
            </a:r>
            <a:r>
              <a:rPr lang="zh-CN" altLang="en-US" sz="2000" b="1"/>
              <a:t>长填充防御？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提问</a:t>
            </a:r>
            <a:r>
              <a:rPr lang="en-US" altLang="zh-CN" sz="2000" b="1"/>
              <a:t>3</a:t>
            </a:r>
            <a:r>
              <a:rPr lang="zh-CN" altLang="en-US" sz="2000" b="1"/>
              <a:t>：签名发生改变的频率？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>
                <a:sym typeface="+mn-ea"/>
              </a:rPr>
              <a:t>提问</a:t>
            </a:r>
            <a:r>
              <a:rPr lang="en-US" altLang="zh-CN" sz="2000" b="1">
                <a:sym typeface="+mn-ea"/>
              </a:rPr>
              <a:t>4</a:t>
            </a:r>
            <a:r>
              <a:rPr lang="zh-CN" altLang="en-US" sz="2000" b="1">
                <a:sym typeface="+mn-ea"/>
              </a:rPr>
              <a:t>：攻击者想应用该方法需要付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 </a:t>
            </a:r>
            <a:r>
              <a:rPr lang="en-US" altLang="zh-CN" sz="2000" b="1">
                <a:sym typeface="+mn-ea"/>
              </a:rPr>
              <a:t>               </a:t>
            </a:r>
            <a:r>
              <a:rPr lang="zh-CN" altLang="en-US" sz="2000" b="1">
                <a:sym typeface="+mn-ea"/>
              </a:rPr>
              <a:t>出什么代价？</a:t>
            </a:r>
            <a:endParaRPr lang="zh-CN" altLang="en-US" sz="2000" b="1"/>
          </a:p>
          <a:p>
            <a:endParaRPr lang="zh-CN" altLang="en-US" sz="2000" b="1"/>
          </a:p>
          <a:p>
            <a:endParaRPr lang="zh-CN" altLang="en-US" sz="1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5410" y="1370965"/>
            <a:ext cx="3340100" cy="368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4763" y="1857375"/>
            <a:ext cx="9144000" cy="32861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5F1FB"/>
              </a:gs>
              <a:gs pos="100000">
                <a:srgbClr val="80D4F2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4" name="Picture 12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91697"/>
            <a:ext cx="8485187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 descr="方形立体小人锐普PPT论坛-09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3" t="31522" r="32175" b="21725"/>
          <a:stretch>
            <a:fillRect/>
          </a:stretch>
        </p:blipFill>
        <p:spPr bwMode="auto">
          <a:xfrm rot="2522907">
            <a:off x="6243851" y="3308766"/>
            <a:ext cx="1876076" cy="13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822325" y="2633345"/>
            <a:ext cx="6545580" cy="85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latin typeface="Times New Roman Bold" panose="02020503050405090304" charset="0"/>
                <a:ea typeface="微软雅黑" panose="020B0503020204020204" pitchFamily="34" charset="-122"/>
                <a:cs typeface="Times New Roman Bold" panose="02020503050405090304" charset="0"/>
              </a:rPr>
              <a:t> </a:t>
            </a:r>
            <a:r>
              <a:rPr lang="zh-CN" altLang="en-US" sz="4000" b="1" dirty="0" smtClean="0">
                <a:latin typeface="Times New Roman Bold" panose="02020503050405090304" charset="0"/>
                <a:ea typeface="微软雅黑" panose="020B0503020204020204" pitchFamily="34" charset="-122"/>
                <a:cs typeface="Times New Roman Bold" panose="02020503050405090304" charset="0"/>
              </a:rPr>
              <a:t>谢谢聆听！</a:t>
            </a:r>
            <a:endParaRPr lang="zh-CN" altLang="en-US" sz="4000" b="1" dirty="0" smtClean="0">
              <a:latin typeface="Times New Roman Bold" panose="02020503050405090304" charset="0"/>
              <a:ea typeface="微软雅黑" panose="020B0503020204020204" pitchFamily="34" charset="-122"/>
              <a:cs typeface="Times New Roman Bold" panose="0202050305040509030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b="1" dirty="0" smtClean="0">
                <a:latin typeface="Times New Roman Bold" panose="02020503050405090304" charset="0"/>
                <a:ea typeface="微软雅黑" panose="020B0503020204020204" pitchFamily="34" charset="-122"/>
                <a:cs typeface="Times New Roman Bold" panose="02020503050405090304" charset="0"/>
              </a:rPr>
              <a:t>请各位老师批评指正</a:t>
            </a:r>
            <a:endParaRPr lang="zh-CN" altLang="en-US" sz="4000" b="1" dirty="0" smtClean="0">
              <a:latin typeface="Times New Roman Bold" panose="02020503050405090304" charset="0"/>
              <a:ea typeface="微软雅黑" panose="020B0503020204020204" pitchFamily="34" charset="-122"/>
              <a:cs typeface="Times New Roman Bold" panose="0202050305040509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63" y="827564"/>
            <a:ext cx="9134476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" y="-8112"/>
            <a:ext cx="813443" cy="8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90" y="58266"/>
            <a:ext cx="3614764" cy="76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1. </a:t>
            </a:r>
            <a:r>
              <a:rPr lang="zh-CN" sz="2800" b="1" dirty="0"/>
              <a:t>作者介绍</a:t>
            </a:r>
            <a:endParaRPr lang="zh-CN" sz="2800" b="1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1345" y="1304290"/>
            <a:ext cx="3644265" cy="3774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2270" y="3776980"/>
            <a:ext cx="2540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Rahmadi Trimananda</a:t>
            </a:r>
            <a:endParaRPr lang="zh-CN" altLang="en-US" sz="1400" b="1"/>
          </a:p>
          <a:p>
            <a:r>
              <a:rPr lang="zh-CN" altLang="en-US" sz="1000" b="1"/>
              <a:t>（加州大学尔湾分校，电气工程与计算机科学系 ，编程语言研究实验室，</a:t>
            </a:r>
            <a:r>
              <a:rPr lang="en-US" altLang="zh-CN" sz="1000" b="1"/>
              <a:t>研究员</a:t>
            </a:r>
            <a:r>
              <a:rPr lang="zh-CN" altLang="en-US" sz="1000" b="1"/>
              <a:t>）</a:t>
            </a:r>
            <a:endParaRPr lang="zh-CN" altLang="en-US" sz="1000" b="1"/>
          </a:p>
          <a:p>
            <a:endParaRPr lang="zh-CN" altLang="en-US" sz="1000" b="1"/>
          </a:p>
          <a:p>
            <a:r>
              <a:rPr lang="zh-CN" altLang="en-US" sz="1000" b="1"/>
              <a:t>研究领域：</a:t>
            </a:r>
            <a:r>
              <a:rPr sz="1000" b="1"/>
              <a:t>智能家居、物联网设备、软件工程、网络安全</a:t>
            </a:r>
            <a:endParaRPr sz="1000" b="1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" y="1353820"/>
            <a:ext cx="2239645" cy="231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6733540" y="2164715"/>
            <a:ext cx="23755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 b="1">
                <a:solidFill>
                  <a:srgbClr val="FF0000"/>
                </a:solidFill>
              </a:rPr>
              <a:t>状态动态偏序减少模型检查不终止的事件驱动应用程序</a:t>
            </a:r>
            <a:endParaRPr lang="zh-CN" altLang="en-US" sz="700" b="1">
              <a:solidFill>
                <a:srgbClr val="FF0000"/>
              </a:solidFill>
            </a:endParaRPr>
          </a:p>
          <a:p>
            <a:r>
              <a:rPr lang="zh-CN" altLang="en-US" sz="700" b="1">
                <a:solidFill>
                  <a:srgbClr val="FF0000"/>
                </a:solidFill>
              </a:rPr>
              <a:t>（</a:t>
            </a:r>
            <a:r>
              <a:rPr lang="en-US" altLang="zh-CN" sz="700" b="1">
                <a:solidFill>
                  <a:srgbClr val="FF0000"/>
                </a:solidFill>
              </a:rPr>
              <a:t>CCF-B</a:t>
            </a:r>
            <a:r>
              <a:rPr lang="zh-CN" altLang="en-US" sz="700" b="1">
                <a:solidFill>
                  <a:srgbClr val="FF0000"/>
                </a:solidFill>
              </a:rPr>
              <a:t>）</a:t>
            </a:r>
            <a:endParaRPr lang="zh-CN" altLang="en-US" sz="700" b="1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33540" y="2536190"/>
            <a:ext cx="237553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/>
              <a:t>审核 Oculus VR 中的网络流量和隐私政策</a:t>
            </a:r>
            <a:endParaRPr lang="zh-CN" altLang="en-US" sz="700"/>
          </a:p>
        </p:txBody>
      </p:sp>
      <p:sp>
        <p:nvSpPr>
          <p:cNvPr id="35" name="文本框 34"/>
          <p:cNvSpPr txBox="1"/>
          <p:nvPr/>
        </p:nvSpPr>
        <p:spPr>
          <a:xfrm>
            <a:off x="6740525" y="2834640"/>
            <a:ext cx="237553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/>
              <a:t>状态动态偏序减少模型检查不终止的事件驱动应用程序</a:t>
            </a:r>
            <a:endParaRPr lang="zh-CN" altLang="en-US" sz="700"/>
          </a:p>
        </p:txBody>
      </p:sp>
      <p:sp>
        <p:nvSpPr>
          <p:cNvPr id="37" name="文本框 36"/>
          <p:cNvSpPr txBox="1"/>
          <p:nvPr/>
        </p:nvSpPr>
        <p:spPr>
          <a:xfrm>
            <a:off x="6768465" y="3133090"/>
            <a:ext cx="237553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 b="1">
                <a:solidFill>
                  <a:srgbClr val="FF0000"/>
                </a:solidFill>
                <a:sym typeface="+mn-ea"/>
              </a:rPr>
              <a:t>智能家居设备的数据包级签名（</a:t>
            </a:r>
            <a:r>
              <a:rPr lang="en-US" altLang="zh-CN" sz="700" b="1">
                <a:solidFill>
                  <a:srgbClr val="FF0000"/>
                </a:solidFill>
                <a:sym typeface="+mn-ea"/>
              </a:rPr>
              <a:t>NDSS</a:t>
            </a:r>
            <a:r>
              <a:rPr lang="zh-CN" altLang="en-US" sz="7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7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78625" y="3484245"/>
            <a:ext cx="23755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 b="1">
                <a:solidFill>
                  <a:srgbClr val="FF0000"/>
                </a:solidFill>
                <a:sym typeface="+mn-ea"/>
              </a:rPr>
              <a:t>理解和自动检测智能家居物联网应用之间的冲突交互（</a:t>
            </a:r>
            <a:r>
              <a:rPr lang="en-US" altLang="zh-CN" sz="700" b="1">
                <a:solidFill>
                  <a:srgbClr val="FF0000"/>
                </a:solidFill>
                <a:sym typeface="+mn-ea"/>
              </a:rPr>
              <a:t>CCF-A</a:t>
            </a:r>
            <a:r>
              <a:rPr lang="zh-CN" altLang="en-US" sz="7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7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71640" y="3843655"/>
            <a:ext cx="237553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>
                <a:sym typeface="+mn-ea"/>
              </a:rPr>
              <a:t>保护智能家居边缘设备免受受损云服务器的侵害</a:t>
            </a:r>
            <a:endParaRPr lang="zh-CN" altLang="en-US" sz="70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55460" y="4852670"/>
            <a:ext cx="237553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 b="1">
                <a:solidFill>
                  <a:srgbClr val="FF0000"/>
                </a:solidFill>
                <a:sym typeface="+mn-ea"/>
              </a:rPr>
              <a:t>Vigilia：保护智能家居边缘计算（</a:t>
            </a:r>
            <a:r>
              <a:rPr lang="en-US" altLang="zh-CN" sz="700" b="1">
                <a:solidFill>
                  <a:srgbClr val="FF0000"/>
                </a:solidFill>
                <a:sym typeface="+mn-ea"/>
              </a:rPr>
              <a:t>CCF-C</a:t>
            </a:r>
            <a:r>
              <a:rPr lang="zh-CN" altLang="en-US" sz="7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7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研究背景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5130" y="1521460"/>
            <a:ext cx="486410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/>
              <a:t>目前</a:t>
            </a:r>
            <a:r>
              <a:rPr lang="en-US" altLang="zh-CN" sz="2000" b="1"/>
              <a:t>IoT</a:t>
            </a:r>
            <a:r>
              <a:rPr lang="zh-CN" altLang="en-US" sz="2000" b="1"/>
              <a:t>流量分析的主要研究领域包括：</a:t>
            </a:r>
            <a:endParaRPr lang="zh-CN" altLang="en-US" sz="2000" b="1"/>
          </a:p>
          <a:p>
            <a:endParaRPr lang="zh-CN" altLang="en-US" sz="1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3044190"/>
            <a:ext cx="5600700" cy="15608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4525" y="2038985"/>
            <a:ext cx="6600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 </a:t>
            </a:r>
            <a:r>
              <a:rPr lang="zh-CN" altLang="en-US" b="1">
                <a:sym typeface="+mn-ea"/>
              </a:rPr>
              <a:t>特定</a:t>
            </a:r>
            <a:r>
              <a:rPr lang="en-US" altLang="zh-CN" b="1">
                <a:sym typeface="+mn-ea"/>
              </a:rPr>
              <a:t>IoT</a:t>
            </a:r>
            <a:r>
              <a:rPr lang="zh-CN" altLang="en-US" b="1">
                <a:sym typeface="+mn-ea"/>
              </a:rPr>
              <a:t>协议的解析（</a:t>
            </a:r>
            <a:r>
              <a:rPr lang="en-US" altLang="zh-CN" b="1">
                <a:sym typeface="+mn-ea"/>
              </a:rPr>
              <a:t>ZigBee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Z-Wave</a:t>
            </a:r>
            <a:r>
              <a:rPr lang="zh-CN" altLang="en-US" b="1">
                <a:sym typeface="+mn-ea"/>
              </a:rPr>
              <a:t>等）</a:t>
            </a:r>
            <a:r>
              <a:rPr lang="zh-CN" altLang="en-US" b="1" baseline="30000">
                <a:sym typeface="+mn-ea"/>
              </a:rPr>
              <a:t>Homonit [CCS’18]</a:t>
            </a:r>
            <a:endParaRPr lang="zh-CN" altLang="en-US" b="1">
              <a:sym typeface="+mn-ea"/>
            </a:endParaRPr>
          </a:p>
          <a:p>
            <a:endParaRPr lang="zh-CN" altLang="en-US" b="1"/>
          </a:p>
          <a:p>
            <a:r>
              <a:rPr lang="en-US" altLang="zh-CN" b="1">
                <a:sym typeface="+mn-ea"/>
              </a:rPr>
              <a:t>2. </a:t>
            </a:r>
            <a:r>
              <a:rPr lang="zh-CN" altLang="en-US" b="1">
                <a:sym typeface="+mn-ea"/>
              </a:rPr>
              <a:t>基于流量周期性规律的分析</a:t>
            </a:r>
            <a:r>
              <a:rPr lang="zh-CN" altLang="en-US" b="1" baseline="30000">
                <a:sym typeface="+mn-ea"/>
              </a:rPr>
              <a:t>[PETS’19]</a:t>
            </a:r>
            <a:endParaRPr lang="zh-CN" altLang="en-US" b="1" baseline="30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研究背景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5130" y="1521460"/>
            <a:ext cx="486410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/>
              <a:t>目前</a:t>
            </a:r>
            <a:r>
              <a:rPr lang="en-US" altLang="zh-CN" sz="2000" b="1"/>
              <a:t>IoT</a:t>
            </a:r>
            <a:r>
              <a:rPr lang="zh-CN" altLang="en-US" sz="2000" b="1"/>
              <a:t>流量分析的主要研究领域包括：</a:t>
            </a:r>
            <a:endParaRPr lang="zh-CN" altLang="en-US" sz="2000" b="1"/>
          </a:p>
          <a:p>
            <a:endParaRPr lang="zh-CN" altLang="en-US" sz="1400" b="1"/>
          </a:p>
        </p:txBody>
      </p:sp>
      <p:sp>
        <p:nvSpPr>
          <p:cNvPr id="10" name="文本框 9"/>
          <p:cNvSpPr txBox="1"/>
          <p:nvPr/>
        </p:nvSpPr>
        <p:spPr>
          <a:xfrm>
            <a:off x="644525" y="2038985"/>
            <a:ext cx="4624705" cy="547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3. </a:t>
            </a:r>
            <a:r>
              <a:rPr lang="zh-CN" altLang="en-US" b="1">
                <a:sym typeface="+mn-ea"/>
              </a:rPr>
              <a:t>基于机器学习的流量分析</a:t>
            </a:r>
            <a:r>
              <a:rPr lang="zh-CN" altLang="en-US" b="1" baseline="30000">
                <a:sym typeface="+mn-ea"/>
              </a:rPr>
              <a:t>HomeSnitch [WiSec’19]</a:t>
            </a:r>
            <a:endParaRPr lang="en-US" altLang="zh-CN" b="1">
              <a:sym typeface="+mn-ea"/>
            </a:endParaRPr>
          </a:p>
          <a:p>
            <a:endParaRPr lang="zh-CN" altLang="en-US" b="1" baseline="30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469515"/>
            <a:ext cx="3576320" cy="2409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19725" y="2031365"/>
            <a:ext cx="3688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4. </a:t>
            </a:r>
            <a:r>
              <a:rPr lang="zh-CN" altLang="en-US" b="1">
                <a:sym typeface="+mn-ea"/>
              </a:rPr>
              <a:t>公开</a:t>
            </a:r>
            <a:r>
              <a:rPr lang="en-US" altLang="zh-CN" b="1">
                <a:sym typeface="+mn-ea"/>
              </a:rPr>
              <a:t>IoT</a:t>
            </a:r>
            <a:r>
              <a:rPr lang="zh-CN" altLang="en-US" b="1">
                <a:sym typeface="+mn-ea"/>
              </a:rPr>
              <a:t>数据集</a:t>
            </a:r>
            <a:r>
              <a:rPr lang="zh-CN" altLang="en-US" b="1" baseline="30000">
                <a:sym typeface="+mn-ea"/>
              </a:rPr>
              <a:t>Ren[IMC’19], Alrawi[S&amp;P’19]</a:t>
            </a:r>
            <a:endParaRPr lang="zh-CN" altLang="en-US" b="1" baseline="30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9440" y="2538095"/>
            <a:ext cx="3279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Mon(IoT)r</a:t>
            </a:r>
            <a:r>
              <a:rPr lang="en-US" altLang="zh-CN" b="1"/>
              <a:t>:</a:t>
            </a:r>
            <a:r>
              <a:rPr lang="zh-CN" altLang="en-US" b="1"/>
              <a:t> </a:t>
            </a:r>
            <a:endParaRPr lang="zh-CN" altLang="en-US" b="1"/>
          </a:p>
          <a:p>
            <a:r>
              <a:rPr lang="zh-CN" altLang="en-US" sz="1400"/>
              <a:t>https://moniotrlab.ccis.neu.edu/imc19/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b="1"/>
              <a:t>YourThings </a:t>
            </a:r>
            <a:r>
              <a:rPr lang="en-US" altLang="zh-CN" b="1"/>
              <a:t>: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 sz="1400"/>
              <a:t>https://yourthings.info/</a:t>
            </a:r>
            <a:endParaRPr lang="zh-CN" altLang="en-US" sz="1400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研究目的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识别智能家居的具体事件（精细化）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2222500"/>
            <a:ext cx="4062095" cy="2268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530" y="1505585"/>
            <a:ext cx="35928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ym typeface="+mn-ea"/>
              </a:rPr>
              <a:t>常见的</a:t>
            </a:r>
            <a:r>
              <a:rPr lang="zh-CN" altLang="en-US" b="1">
                <a:sym typeface="+mn-ea"/>
              </a:rPr>
              <a:t>智能家居</a:t>
            </a:r>
            <a:r>
              <a:rPr lang="zh-CN" altLang="en-US" b="1">
                <a:sym typeface="+mn-ea"/>
              </a:rPr>
              <a:t>通信架构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（设备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手机、设备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云、手机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云）</a:t>
            </a:r>
            <a:endParaRPr lang="zh-CN" altLang="en-US" b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2019935"/>
            <a:ext cx="3112135" cy="1229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995" y="3618865"/>
            <a:ext cx="3187065" cy="125158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5400000">
            <a:off x="6970395" y="3129280"/>
            <a:ext cx="36195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56860" y="1541145"/>
            <a:ext cx="3690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智能家居的通信模式（请求</a:t>
            </a:r>
            <a:r>
              <a:rPr lang="en-US" altLang="zh-CN" b="1"/>
              <a:t>-</a:t>
            </a:r>
            <a:r>
              <a:rPr lang="zh-CN" altLang="en-US" b="1"/>
              <a:t>响应）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研究方法</a:t>
            </a:r>
            <a:r>
              <a:rPr lang="en-US" altLang="zh-CN" sz="2800" b="1" dirty="0"/>
              <a:t>——PingPong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02330" y="1947545"/>
            <a:ext cx="32264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1. </a:t>
            </a:r>
            <a:r>
              <a:rPr lang="zh-CN" altLang="en-US" b="1">
                <a:sym typeface="+mn-ea"/>
              </a:rPr>
              <a:t>数据采集（Data Collection）</a:t>
            </a:r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   </a:t>
            </a:r>
            <a:r>
              <a:rPr lang="zh-CN" altLang="en-US" b="1">
                <a:sym typeface="+mn-ea"/>
              </a:rPr>
              <a:t>与过滤（Trace Filtering）</a:t>
            </a:r>
            <a:endParaRPr lang="zh-CN" altLang="en-US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02330" y="2664460"/>
            <a:ext cx="4103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2. “</a:t>
            </a:r>
            <a:r>
              <a:rPr lang="zh-CN" altLang="en-US" b="1">
                <a:sym typeface="+mn-ea"/>
              </a:rPr>
              <a:t>请求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响应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对聚类（Pair Clustering）</a:t>
            </a:r>
            <a:endParaRPr lang="zh-CN" altLang="en-US" b="1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25190" y="3175635"/>
            <a:ext cx="3540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3. </a:t>
            </a:r>
            <a:r>
              <a:rPr lang="zh-CN" altLang="en-US" b="1">
                <a:sym typeface="+mn-ea"/>
              </a:rPr>
              <a:t>签名创建（Signature Creation）</a:t>
            </a:r>
            <a:endParaRPr lang="zh-CN" altLang="en-US" b="1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32810" y="3702050"/>
            <a:ext cx="36264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4. </a:t>
            </a:r>
            <a:r>
              <a:rPr lang="zh-CN" altLang="en-US" b="1">
                <a:sym typeface="+mn-ea"/>
              </a:rPr>
              <a:t>签名匹配（Signature Matching）</a:t>
            </a:r>
            <a:endParaRPr lang="zh-CN" altLang="en-US" b="1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1414145"/>
            <a:ext cx="3059430" cy="342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研究方法</a:t>
            </a:r>
            <a:r>
              <a:rPr lang="en-US" altLang="zh-CN" sz="2800" b="1" dirty="0"/>
              <a:t>——PingPong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1256665"/>
            <a:ext cx="2404745" cy="38227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04210" y="1414145"/>
            <a:ext cx="5697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1. </a:t>
            </a:r>
            <a:r>
              <a:rPr lang="zh-CN" altLang="en-US" b="1">
                <a:sym typeface="+mn-ea"/>
              </a:rPr>
              <a:t>数据采集（Data Collection）与过滤（Trace Filtering）</a:t>
            </a:r>
            <a:endParaRPr lang="zh-CN" altLang="en-US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1410" y="4213860"/>
            <a:ext cx="2014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行为触发方式：</a:t>
            </a:r>
            <a:r>
              <a:rPr lang="en-US" altLang="zh-CN" sz="1200"/>
              <a:t>ADB</a:t>
            </a:r>
            <a:r>
              <a:rPr lang="zh-CN" altLang="en-US" sz="1200"/>
              <a:t> 脚本</a:t>
            </a:r>
            <a:endParaRPr lang="zh-CN" altLang="en-US" sz="1200"/>
          </a:p>
          <a:p>
            <a:r>
              <a:rPr lang="zh-CN" altLang="en-US" sz="1200" b="1"/>
              <a:t>触发次数：</a:t>
            </a:r>
            <a:r>
              <a:rPr lang="en-US" altLang="zh-CN" sz="1200"/>
              <a:t>50 or 100</a:t>
            </a:r>
            <a:endParaRPr lang="en-US" altLang="zh-CN" sz="1200"/>
          </a:p>
          <a:p>
            <a:r>
              <a:rPr lang="zh-CN" altLang="en-US" sz="1200" b="1"/>
              <a:t>触发间隔：</a:t>
            </a:r>
            <a:r>
              <a:rPr lang="en-US" altLang="zh-CN" sz="1200"/>
              <a:t>15s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782445"/>
            <a:ext cx="3616960" cy="2261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7560" y="4213860"/>
            <a:ext cx="2921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采集工具：</a:t>
            </a:r>
            <a:r>
              <a:rPr lang="en-US" altLang="zh-CN" sz="1200">
                <a:sym typeface="+mn-ea"/>
              </a:rPr>
              <a:t>TCPDUMP</a:t>
            </a:r>
            <a:endParaRPr lang="en-US" altLang="zh-CN" sz="1200"/>
          </a:p>
          <a:p>
            <a:r>
              <a:rPr lang="zh-CN" altLang="en-US" sz="1200" b="1">
                <a:sym typeface="+mn-ea"/>
              </a:rPr>
              <a:t>采集位置：</a:t>
            </a:r>
            <a:r>
              <a:rPr lang="zh-CN" altLang="en-US" sz="1200">
                <a:sym typeface="+mn-ea"/>
              </a:rPr>
              <a:t>路由器（</a:t>
            </a:r>
            <a:r>
              <a:rPr lang="en-US" altLang="zh-CN" sz="1200">
                <a:sym typeface="+mn-ea"/>
              </a:rPr>
              <a:t>WAN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WiFi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/>
          </a:p>
          <a:p>
            <a:r>
              <a:rPr lang="zh-CN" altLang="en-US" sz="1200" b="1">
                <a:sym typeface="+mn-ea"/>
              </a:rPr>
              <a:t>过滤方式：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只保留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TLS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的Application Data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研究方法</a:t>
            </a:r>
            <a:r>
              <a:rPr lang="en-US" altLang="zh-CN" sz="2800" b="1" dirty="0"/>
              <a:t>——PingPong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1256665"/>
            <a:ext cx="2404745" cy="38227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04210" y="1414145"/>
            <a:ext cx="4100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2. </a:t>
            </a:r>
            <a:r>
              <a:rPr lang="zh-CN" altLang="en-US" b="1">
                <a:sym typeface="+mn-ea"/>
              </a:rPr>
              <a:t>“请求-响应”对聚类（Pair Clustering）</a:t>
            </a:r>
            <a:endParaRPr lang="zh-CN" altLang="en-US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1871980"/>
            <a:ext cx="5575935" cy="1889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55670" y="3992880"/>
            <a:ext cx="31489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聚类算法：</a:t>
            </a:r>
            <a:r>
              <a:rPr sz="1200"/>
              <a:t>DBSCAN</a:t>
            </a:r>
            <a:r>
              <a:rPr lang="zh-CN" sz="1200"/>
              <a:t>（基于密度的聚类算法）</a:t>
            </a:r>
            <a:endParaRPr lang="zh-CN" sz="1200"/>
          </a:p>
          <a:p>
            <a:r>
              <a:rPr lang="zh-CN" sz="1200" b="1">
                <a:solidFill>
                  <a:srgbClr val="FF0000"/>
                </a:solidFill>
              </a:rPr>
              <a:t>核心点：频次匹配</a:t>
            </a:r>
            <a:endParaRPr lang="zh-CN" sz="1200" b="1">
              <a:solidFill>
                <a:srgbClr val="FF0000"/>
              </a:solidFill>
            </a:endParaRPr>
          </a:p>
          <a:p>
            <a:r>
              <a:rPr lang="zh-CN" sz="1200" b="1"/>
              <a:t>频次：</a:t>
            </a:r>
            <a:r>
              <a:rPr lang="en-US" altLang="zh-CN" sz="1200"/>
              <a:t>f</a:t>
            </a:r>
            <a:endParaRPr sz="1200"/>
          </a:p>
          <a:p>
            <a:r>
              <a:rPr lang="zh-CN" altLang="en-US" sz="1200" b="1"/>
              <a:t>频次匹配误差范围：</a:t>
            </a:r>
            <a:r>
              <a:rPr lang="en-US" altLang="zh-CN" sz="1200"/>
              <a:t>10%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" y="330200"/>
            <a:ext cx="9072563" cy="857250"/>
          </a:xfrm>
          <a:prstGeom prst="rect">
            <a:avLst/>
          </a:prstGeom>
          <a:gradFill>
            <a:gsLst>
              <a:gs pos="77000">
                <a:srgbClr val="2185DF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研究方法</a:t>
            </a:r>
            <a:r>
              <a:rPr lang="en-US" altLang="zh-CN" sz="2800" b="1" dirty="0"/>
              <a:t>——PingPong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1256665"/>
            <a:ext cx="2404745" cy="38227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04210" y="1414145"/>
            <a:ext cx="3540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3. </a:t>
            </a:r>
            <a:r>
              <a:rPr lang="zh-CN" altLang="en-US" b="1">
                <a:sym typeface="+mn-ea"/>
              </a:rPr>
              <a:t>签名创建（Signature Creation）</a:t>
            </a:r>
            <a:endParaRPr lang="zh-CN" altLang="en-US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3290" y="4434205"/>
            <a:ext cx="3148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 b="1">
                <a:solidFill>
                  <a:srgbClr val="FF0000"/>
                </a:solidFill>
              </a:rPr>
              <a:t>核心点：类簇连接</a:t>
            </a:r>
            <a:endParaRPr lang="zh-CN" sz="1200" b="1">
              <a:solidFill>
                <a:srgbClr val="FF0000"/>
              </a:solidFill>
            </a:endParaRPr>
          </a:p>
          <a:p>
            <a:r>
              <a:rPr lang="zh-CN" sz="1200" b="1"/>
              <a:t>连接方式：频次匹配</a:t>
            </a:r>
            <a:r>
              <a:rPr lang="en-US" altLang="zh-CN" sz="1200" b="1"/>
              <a:t>+</a:t>
            </a:r>
            <a:r>
              <a:rPr lang="zh-CN" sz="1200" b="1"/>
              <a:t>时间顺序</a:t>
            </a:r>
            <a:endParaRPr lang="zh-CN" sz="1200" b="1"/>
          </a:p>
          <a:p>
            <a:r>
              <a:rPr lang="zh-CN" sz="1200" b="1">
                <a:solidFill>
                  <a:schemeClr val="tx1"/>
                </a:solidFill>
              </a:rPr>
              <a:t>频次匹配误差范围：</a:t>
            </a:r>
            <a:r>
              <a:rPr lang="en-US" altLang="zh-CN" sz="1200" b="1">
                <a:solidFill>
                  <a:schemeClr val="tx1"/>
                </a:solidFill>
              </a:rPr>
              <a:t>±10%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70" y="1782445"/>
            <a:ext cx="5311140" cy="254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2165,&quot;width&quot;:1174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1517</Words>
  <Application>WPS 演示</Application>
  <PresentationFormat>全屏显示(16:9)</PresentationFormat>
  <Paragraphs>151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Wingdings</vt:lpstr>
      <vt:lpstr>Verdana</vt:lpstr>
      <vt:lpstr>Times New Roman Bold</vt:lpstr>
      <vt:lpstr>Times New Roman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张新建</dc:creator>
  <cp:lastModifiedBy>cic</cp:lastModifiedBy>
  <cp:revision>305</cp:revision>
  <dcterms:created xsi:type="dcterms:W3CDTF">2021-10-25T15:39:00Z</dcterms:created>
  <dcterms:modified xsi:type="dcterms:W3CDTF">2022-03-30T05:11:42Z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E8798B4D25F7476596E0B5838EE7EC7F</vt:lpwstr>
  </property>
</Properties>
</file>