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1" r:id="rId2"/>
    <p:sldId id="264" r:id="rId3"/>
    <p:sldId id="418" r:id="rId4"/>
    <p:sldId id="426" r:id="rId5"/>
    <p:sldId id="423" r:id="rId6"/>
    <p:sldId id="458" r:id="rId7"/>
    <p:sldId id="427" r:id="rId8"/>
    <p:sldId id="457" r:id="rId9"/>
    <p:sldId id="429" r:id="rId10"/>
    <p:sldId id="428" r:id="rId11"/>
    <p:sldId id="471" r:id="rId12"/>
    <p:sldId id="462" r:id="rId13"/>
    <p:sldId id="463" r:id="rId14"/>
    <p:sldId id="459" r:id="rId15"/>
    <p:sldId id="432" r:id="rId16"/>
    <p:sldId id="434" r:id="rId17"/>
    <p:sldId id="435" r:id="rId18"/>
    <p:sldId id="439" r:id="rId19"/>
    <p:sldId id="480" r:id="rId20"/>
    <p:sldId id="476" r:id="rId21"/>
    <p:sldId id="472" r:id="rId22"/>
    <p:sldId id="482" r:id="rId23"/>
    <p:sldId id="481" r:id="rId24"/>
    <p:sldId id="444" r:id="rId25"/>
    <p:sldId id="479" r:id="rId26"/>
    <p:sldId id="483" r:id="rId27"/>
    <p:sldId id="484" r:id="rId28"/>
    <p:sldId id="436" r:id="rId29"/>
    <p:sldId id="447" r:id="rId30"/>
    <p:sldId id="437" r:id="rId31"/>
    <p:sldId id="454" r:id="rId32"/>
    <p:sldId id="456" r:id="rId33"/>
    <p:sldId id="438" r:id="rId34"/>
    <p:sldId id="449" r:id="rId35"/>
    <p:sldId id="448" r:id="rId36"/>
    <p:sldId id="450" r:id="rId37"/>
    <p:sldId id="460" r:id="rId38"/>
    <p:sldId id="461" r:id="rId39"/>
    <p:sldId id="260"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otle" initials="A" lastIdx="1" clrIdx="0">
    <p:extLst>
      <p:ext uri="{19B8F6BF-5375-455C-9EA6-DF929625EA0E}">
        <p15:presenceInfo xmlns:p15="http://schemas.microsoft.com/office/powerpoint/2012/main" userId="Architot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73" autoAdjust="0"/>
    <p:restoredTop sz="81965" autoAdjust="0"/>
  </p:normalViewPr>
  <p:slideViewPr>
    <p:cSldViewPr>
      <p:cViewPr varScale="1">
        <p:scale>
          <a:sx n="87" d="100"/>
          <a:sy n="87" d="100"/>
        </p:scale>
        <p:origin x="1263"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FE7B7-C0B1-4334-BA5E-2C9060F93C42}" type="datetimeFigureOut">
              <a:rPr lang="zh-CN" altLang="en-US" smtClean="0"/>
              <a:t>2019/5/30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0DA7F-7A3B-4220-BB29-C8FD4DD66AE1}" type="slidenum">
              <a:rPr lang="zh-CN" altLang="en-US" smtClean="0"/>
              <a:t>‹#›</a:t>
            </a:fld>
            <a:endParaRPr lang="zh-CN" altLang="en-US"/>
          </a:p>
        </p:txBody>
      </p:sp>
    </p:spTree>
    <p:extLst>
      <p:ext uri="{BB962C8B-B14F-4D97-AF65-F5344CB8AC3E}">
        <p14:creationId xmlns:p14="http://schemas.microsoft.com/office/powerpoint/2010/main" val="391176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70DA7F-7A3B-4220-BB29-C8FD4DD66AE1}" type="slidenum">
              <a:rPr lang="zh-CN" altLang="en-US" smtClean="0"/>
              <a:t>1</a:t>
            </a:fld>
            <a:endParaRPr lang="zh-CN" altLang="en-US"/>
          </a:p>
        </p:txBody>
      </p:sp>
    </p:spTree>
    <p:extLst>
      <p:ext uri="{BB962C8B-B14F-4D97-AF65-F5344CB8AC3E}">
        <p14:creationId xmlns:p14="http://schemas.microsoft.com/office/powerpoint/2010/main" val="8402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13</a:t>
            </a:fld>
            <a:endParaRPr lang="zh-CN" altLang="en-US"/>
          </a:p>
        </p:txBody>
      </p:sp>
    </p:spTree>
    <p:extLst>
      <p:ext uri="{BB962C8B-B14F-4D97-AF65-F5344CB8AC3E}">
        <p14:creationId xmlns:p14="http://schemas.microsoft.com/office/powerpoint/2010/main" val="1159097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14</a:t>
            </a:fld>
            <a:endParaRPr lang="zh-CN" altLang="en-US"/>
          </a:p>
        </p:txBody>
      </p:sp>
    </p:spTree>
    <p:extLst>
      <p:ext uri="{BB962C8B-B14F-4D97-AF65-F5344CB8AC3E}">
        <p14:creationId xmlns:p14="http://schemas.microsoft.com/office/powerpoint/2010/main" val="122041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16</a:t>
            </a:fld>
            <a:endParaRPr lang="zh-CN" altLang="en-US"/>
          </a:p>
        </p:txBody>
      </p:sp>
    </p:spTree>
    <p:extLst>
      <p:ext uri="{BB962C8B-B14F-4D97-AF65-F5344CB8AC3E}">
        <p14:creationId xmlns:p14="http://schemas.microsoft.com/office/powerpoint/2010/main" val="196261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18</a:t>
            </a:fld>
            <a:endParaRPr lang="zh-CN" altLang="en-US"/>
          </a:p>
        </p:txBody>
      </p:sp>
    </p:spTree>
    <p:extLst>
      <p:ext uri="{BB962C8B-B14F-4D97-AF65-F5344CB8AC3E}">
        <p14:creationId xmlns:p14="http://schemas.microsoft.com/office/powerpoint/2010/main" val="5486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19</a:t>
            </a:fld>
            <a:endParaRPr lang="zh-CN" altLang="en-US"/>
          </a:p>
        </p:txBody>
      </p:sp>
    </p:spTree>
    <p:extLst>
      <p:ext uri="{BB962C8B-B14F-4D97-AF65-F5344CB8AC3E}">
        <p14:creationId xmlns:p14="http://schemas.microsoft.com/office/powerpoint/2010/main" val="1848307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21</a:t>
            </a:fld>
            <a:endParaRPr lang="zh-CN" altLang="en-US"/>
          </a:p>
        </p:txBody>
      </p:sp>
    </p:spTree>
    <p:extLst>
      <p:ext uri="{BB962C8B-B14F-4D97-AF65-F5344CB8AC3E}">
        <p14:creationId xmlns:p14="http://schemas.microsoft.com/office/powerpoint/2010/main" val="523810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535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23</a:t>
            </a:fld>
            <a:endParaRPr lang="zh-CN" altLang="en-US"/>
          </a:p>
        </p:txBody>
      </p:sp>
    </p:spTree>
    <p:extLst>
      <p:ext uri="{BB962C8B-B14F-4D97-AF65-F5344CB8AC3E}">
        <p14:creationId xmlns:p14="http://schemas.microsoft.com/office/powerpoint/2010/main" val="20658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24</a:t>
            </a:fld>
            <a:endParaRPr lang="zh-CN" altLang="en-US"/>
          </a:p>
        </p:txBody>
      </p:sp>
    </p:spTree>
    <p:extLst>
      <p:ext uri="{BB962C8B-B14F-4D97-AF65-F5344CB8AC3E}">
        <p14:creationId xmlns:p14="http://schemas.microsoft.com/office/powerpoint/2010/main" val="190659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4</a:t>
            </a:fld>
            <a:endParaRPr lang="zh-CN" altLang="en-US"/>
          </a:p>
        </p:txBody>
      </p:sp>
    </p:spTree>
    <p:extLst>
      <p:ext uri="{BB962C8B-B14F-4D97-AF65-F5344CB8AC3E}">
        <p14:creationId xmlns:p14="http://schemas.microsoft.com/office/powerpoint/2010/main" val="426713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25</a:t>
            </a:fld>
            <a:endParaRPr lang="zh-CN" altLang="en-US"/>
          </a:p>
        </p:txBody>
      </p:sp>
    </p:spTree>
    <p:extLst>
      <p:ext uri="{BB962C8B-B14F-4D97-AF65-F5344CB8AC3E}">
        <p14:creationId xmlns:p14="http://schemas.microsoft.com/office/powerpoint/2010/main" val="1515325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26</a:t>
            </a:fld>
            <a:endParaRPr lang="zh-CN" altLang="en-US"/>
          </a:p>
        </p:txBody>
      </p:sp>
    </p:spTree>
    <p:extLst>
      <p:ext uri="{BB962C8B-B14F-4D97-AF65-F5344CB8AC3E}">
        <p14:creationId xmlns:p14="http://schemas.microsoft.com/office/powerpoint/2010/main" val="2808796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27</a:t>
            </a:fld>
            <a:endParaRPr lang="zh-CN" altLang="en-US"/>
          </a:p>
        </p:txBody>
      </p:sp>
    </p:spTree>
    <p:extLst>
      <p:ext uri="{BB962C8B-B14F-4D97-AF65-F5344CB8AC3E}">
        <p14:creationId xmlns:p14="http://schemas.microsoft.com/office/powerpoint/2010/main" val="1075434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29</a:t>
            </a:fld>
            <a:endParaRPr lang="zh-CN" altLang="en-US"/>
          </a:p>
        </p:txBody>
      </p:sp>
    </p:spTree>
    <p:extLst>
      <p:ext uri="{BB962C8B-B14F-4D97-AF65-F5344CB8AC3E}">
        <p14:creationId xmlns:p14="http://schemas.microsoft.com/office/powerpoint/2010/main" val="342204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31</a:t>
            </a:fld>
            <a:endParaRPr lang="zh-CN" altLang="en-US"/>
          </a:p>
        </p:txBody>
      </p:sp>
    </p:spTree>
    <p:extLst>
      <p:ext uri="{BB962C8B-B14F-4D97-AF65-F5344CB8AC3E}">
        <p14:creationId xmlns:p14="http://schemas.microsoft.com/office/powerpoint/2010/main" val="1728947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32</a:t>
            </a:fld>
            <a:endParaRPr lang="zh-CN" altLang="en-US"/>
          </a:p>
        </p:txBody>
      </p:sp>
    </p:spTree>
    <p:extLst>
      <p:ext uri="{BB962C8B-B14F-4D97-AF65-F5344CB8AC3E}">
        <p14:creationId xmlns:p14="http://schemas.microsoft.com/office/powerpoint/2010/main" val="246495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34</a:t>
            </a:fld>
            <a:endParaRPr lang="zh-CN" altLang="en-US"/>
          </a:p>
        </p:txBody>
      </p:sp>
    </p:spTree>
    <p:extLst>
      <p:ext uri="{BB962C8B-B14F-4D97-AF65-F5344CB8AC3E}">
        <p14:creationId xmlns:p14="http://schemas.microsoft.com/office/powerpoint/2010/main" val="2189487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36</a:t>
            </a:fld>
            <a:endParaRPr lang="zh-CN" altLang="en-US"/>
          </a:p>
        </p:txBody>
      </p:sp>
    </p:spTree>
    <p:extLst>
      <p:ext uri="{BB962C8B-B14F-4D97-AF65-F5344CB8AC3E}">
        <p14:creationId xmlns:p14="http://schemas.microsoft.com/office/powerpoint/2010/main" val="2433992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37</a:t>
            </a:fld>
            <a:endParaRPr lang="zh-CN" altLang="en-US"/>
          </a:p>
        </p:txBody>
      </p:sp>
    </p:spTree>
    <p:extLst>
      <p:ext uri="{BB962C8B-B14F-4D97-AF65-F5344CB8AC3E}">
        <p14:creationId xmlns:p14="http://schemas.microsoft.com/office/powerpoint/2010/main" val="3315053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38</a:t>
            </a:fld>
            <a:endParaRPr lang="zh-CN" altLang="en-US"/>
          </a:p>
        </p:txBody>
      </p:sp>
    </p:spTree>
    <p:extLst>
      <p:ext uri="{BB962C8B-B14F-4D97-AF65-F5344CB8AC3E}">
        <p14:creationId xmlns:p14="http://schemas.microsoft.com/office/powerpoint/2010/main" val="33949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网络攻击者对远程互联网应用系统进行攻击前，其需要获得一些有用信息才能将其视为攻击切入点。运行在远程互联网应用系统上的操作系统是什么类型和版本对于攻击者来说就是一个极其有用的信息，一些操作系统版本存在一些众所周知的安全漏洞，攻击者可以将这些安全漏洞作为网络攻击的入手点。另外一些应用软件也存在漏洞，但是对于安装在不同操作系统版本上的应用软件来说，攻击者如果想利用这些应用软件漏洞就需要根据操作系统类型进行一些调整， 故操作系统版本是攻防的首要信息。</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随着网络信息的爆炸式增长，信息的收集和分析至关重要，识别远程操作系统的类型具有非常重要的意义。一方面，电脑生厂商可以有效地统计分析他们在市场中所占的份额</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；另一方面，在网络信息安全系统中，识别远程操作系统类型则是其中不可或缺的一个重要组成部分。保障网络安全最大的挑战之一就是及时发现漏洞，而绝大部分安全漏洞和隐患都是与操作系统息息相关的</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。因此操作系统识别技术正是网络安全评估的关键技术之一，具有很高的研究和应用价值，近年来操作系统识别技术成为了人们研究的热点。 </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5</a:t>
            </a:fld>
            <a:endParaRPr lang="zh-CN" altLang="en-US"/>
          </a:p>
        </p:txBody>
      </p:sp>
    </p:spTree>
    <p:extLst>
      <p:ext uri="{BB962C8B-B14F-4D97-AF65-F5344CB8AC3E}">
        <p14:creationId xmlns:p14="http://schemas.microsoft.com/office/powerpoint/2010/main" val="27334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6</a:t>
            </a:fld>
            <a:endParaRPr lang="zh-CN" altLang="en-US"/>
          </a:p>
        </p:txBody>
      </p:sp>
    </p:spTree>
    <p:extLst>
      <p:ext uri="{BB962C8B-B14F-4D97-AF65-F5344CB8AC3E}">
        <p14:creationId xmlns:p14="http://schemas.microsoft.com/office/powerpoint/2010/main" val="164108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8</a:t>
            </a:fld>
            <a:endParaRPr lang="zh-CN" altLang="en-US"/>
          </a:p>
        </p:txBody>
      </p:sp>
    </p:spTree>
    <p:extLst>
      <p:ext uri="{BB962C8B-B14F-4D97-AF65-F5344CB8AC3E}">
        <p14:creationId xmlns:p14="http://schemas.microsoft.com/office/powerpoint/2010/main" val="374832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9</a:t>
            </a:fld>
            <a:endParaRPr lang="zh-CN" altLang="en-US"/>
          </a:p>
        </p:txBody>
      </p:sp>
    </p:spTree>
    <p:extLst>
      <p:ext uri="{BB962C8B-B14F-4D97-AF65-F5344CB8AC3E}">
        <p14:creationId xmlns:p14="http://schemas.microsoft.com/office/powerpoint/2010/main" val="401452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10</a:t>
            </a:fld>
            <a:endParaRPr lang="zh-CN" altLang="en-US"/>
          </a:p>
        </p:txBody>
      </p:sp>
    </p:spTree>
    <p:extLst>
      <p:ext uri="{BB962C8B-B14F-4D97-AF65-F5344CB8AC3E}">
        <p14:creationId xmlns:p14="http://schemas.microsoft.com/office/powerpoint/2010/main" val="5304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11</a:t>
            </a:fld>
            <a:endParaRPr lang="zh-CN" altLang="en-US"/>
          </a:p>
        </p:txBody>
      </p:sp>
    </p:spTree>
    <p:extLst>
      <p:ext uri="{BB962C8B-B14F-4D97-AF65-F5344CB8AC3E}">
        <p14:creationId xmlns:p14="http://schemas.microsoft.com/office/powerpoint/2010/main" val="236516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70DA7F-7A3B-4220-BB29-C8FD4DD66AE1}" type="slidenum">
              <a:rPr lang="zh-CN" altLang="en-US" smtClean="0"/>
              <a:t>12</a:t>
            </a:fld>
            <a:endParaRPr lang="zh-CN" altLang="en-US"/>
          </a:p>
        </p:txBody>
      </p:sp>
    </p:spTree>
    <p:extLst>
      <p:ext uri="{BB962C8B-B14F-4D97-AF65-F5344CB8AC3E}">
        <p14:creationId xmlns:p14="http://schemas.microsoft.com/office/powerpoint/2010/main" val="2931425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pPr>
                <a:defRPr/>
              </a:pPr>
              <a:t>‹#›</a:t>
            </a:fld>
            <a:endParaRPr lang="en-US" altLang="zh-CN"/>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D98D576-A93E-4A83-AEFD-5B9ECC0776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508" y="1124744"/>
            <a:ext cx="8856984" cy="1902073"/>
          </a:xfrm>
        </p:spPr>
        <p:txBody>
          <a:bodyPr/>
          <a:lstStyle/>
          <a:p>
            <a:r>
              <a:rPr lang="zh-CN" altLang="en-US" dirty="0"/>
              <a:t>面向加密流量的主机属性发现</a:t>
            </a:r>
          </a:p>
        </p:txBody>
      </p:sp>
      <p:sp>
        <p:nvSpPr>
          <p:cNvPr id="3" name="TextBox 6"/>
          <p:cNvSpPr txBox="1">
            <a:spLocks noChangeArrowheads="1"/>
          </p:cNvSpPr>
          <p:nvPr/>
        </p:nvSpPr>
        <p:spPr bwMode="auto">
          <a:xfrm>
            <a:off x="6372200" y="5229200"/>
            <a:ext cx="3024337" cy="1498936"/>
          </a:xfrm>
          <a:prstGeom prst="rect">
            <a:avLst/>
          </a:prstGeom>
          <a:noFill/>
          <a:ln w="9525">
            <a:noFill/>
            <a:miter lim="800000"/>
            <a:headEnd/>
            <a:tailEnd/>
          </a:ln>
        </p:spPr>
        <p:txBody>
          <a:bodyPr wrap="square">
            <a:spAutoFit/>
          </a:bodyPr>
          <a:lstStyle/>
          <a:p>
            <a:pPr>
              <a:lnSpc>
                <a:spcPts val="2800"/>
              </a:lnSpc>
            </a:pPr>
            <a:r>
              <a:rPr lang="zh-CN" altLang="en-US" sz="2000" dirty="0">
                <a:latin typeface="华文中宋" pitchFamily="2" charset="-122"/>
                <a:ea typeface="华文中宋" pitchFamily="2" charset="-122"/>
              </a:rPr>
              <a:t>学生：范鑫磊</a:t>
            </a:r>
            <a:endParaRPr lang="en-US" altLang="zh-CN" sz="2000" dirty="0">
              <a:latin typeface="华文中宋" pitchFamily="2" charset="-122"/>
              <a:ea typeface="华文中宋" pitchFamily="2" charset="-122"/>
            </a:endParaRPr>
          </a:p>
          <a:p>
            <a:pPr>
              <a:lnSpc>
                <a:spcPts val="2800"/>
              </a:lnSpc>
            </a:pPr>
            <a:r>
              <a:rPr lang="zh-CN" altLang="en-US" sz="2000" dirty="0">
                <a:latin typeface="华文中宋" pitchFamily="2" charset="-122"/>
                <a:ea typeface="华文中宋" pitchFamily="2" charset="-122"/>
              </a:rPr>
              <a:t>导师：周晓飞</a:t>
            </a:r>
            <a:endParaRPr lang="en-US" altLang="zh-CN" sz="2000" dirty="0">
              <a:latin typeface="华文中宋" pitchFamily="2" charset="-122"/>
              <a:ea typeface="华文中宋" pitchFamily="2" charset="-122"/>
            </a:endParaRPr>
          </a:p>
          <a:p>
            <a:pPr>
              <a:lnSpc>
                <a:spcPts val="2800"/>
              </a:lnSpc>
            </a:pPr>
            <a:r>
              <a:rPr lang="zh-CN" altLang="en-US" sz="2000" dirty="0">
                <a:latin typeface="华文中宋" pitchFamily="2" charset="-122"/>
                <a:ea typeface="华文中宋" pitchFamily="2" charset="-122"/>
              </a:rPr>
              <a:t>指导老师：石俊峥</a:t>
            </a:r>
            <a:endParaRPr lang="en-US" altLang="zh-CN" sz="2000" dirty="0">
              <a:latin typeface="华文中宋" pitchFamily="2" charset="-122"/>
              <a:ea typeface="华文中宋" pitchFamily="2" charset="-122"/>
            </a:endParaRPr>
          </a:p>
          <a:p>
            <a:pPr>
              <a:lnSpc>
                <a:spcPts val="2800"/>
              </a:lnSpc>
            </a:pPr>
            <a:r>
              <a:rPr lang="en-US" altLang="zh-CN" sz="2000" dirty="0">
                <a:latin typeface="Times New Roman" pitchFamily="18" charset="0"/>
                <a:cs typeface="Times New Roman" pitchFamily="18" charset="0"/>
              </a:rPr>
              <a:t>2019.05.30</a:t>
            </a:r>
            <a:endParaRPr lang="zh-CN" alt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3464"/>
    </mc:Choice>
    <mc:Fallback xmlns="">
      <p:transition spd="slow" advTm="134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7" name="标题 1">
            <a:extLst>
              <a:ext uri="{FF2B5EF4-FFF2-40B4-BE49-F238E27FC236}">
                <a16:creationId xmlns:a16="http://schemas.microsoft.com/office/drawing/2014/main" id="{89722EF6-1A35-4220-96F3-ED82B27B183C}"/>
              </a:ext>
            </a:extLst>
          </p:cNvPr>
          <p:cNvSpPr txBox="1">
            <a:spLocks/>
          </p:cNvSpPr>
          <p:nvPr/>
        </p:nvSpPr>
        <p:spPr bwMode="auto">
          <a:xfrm>
            <a:off x="672068" y="595225"/>
            <a:ext cx="7834872"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algn="l">
              <a:lnSpc>
                <a:spcPts val="4000"/>
              </a:lnSpc>
            </a:pPr>
            <a:r>
              <a:rPr lang="zh-CN" altLang="en-US" sz="2800" kern="0" dirty="0">
                <a:latin typeface="黑体" panose="02010609060101010101" pitchFamily="49" charset="-122"/>
                <a:ea typeface="黑体" panose="02010609060101010101" pitchFamily="49" charset="-122"/>
              </a:rPr>
              <a:t>研究现状</a:t>
            </a:r>
            <a:r>
              <a:rPr lang="en-US" altLang="zh-CN" sz="2800" kern="0" dirty="0">
                <a:latin typeface="黑体" panose="02010609060101010101" pitchFamily="49" charset="-122"/>
                <a:ea typeface="黑体" panose="02010609060101010101" pitchFamily="49" charset="-122"/>
              </a:rPr>
              <a:t>——</a:t>
            </a:r>
            <a:r>
              <a:rPr lang="zh-CN" altLang="en-US" sz="2800" kern="0" dirty="0">
                <a:latin typeface="黑体" panose="02010609060101010101" pitchFamily="49" charset="-122"/>
                <a:ea typeface="黑体" panose="02010609060101010101" pitchFamily="49" charset="-122"/>
              </a:rPr>
              <a:t>基于</a:t>
            </a:r>
            <a:r>
              <a:rPr lang="en-US" altLang="zh-CN" sz="2800" kern="0" dirty="0">
                <a:latin typeface="Arial" panose="020B0604020202020204" pitchFamily="34" charset="0"/>
                <a:ea typeface="黑体" panose="02010609060101010101" pitchFamily="49" charset="-122"/>
                <a:cs typeface="Arial" panose="020B0604020202020204" pitchFamily="34" charset="0"/>
              </a:rPr>
              <a:t>TCP/IP</a:t>
            </a:r>
            <a:r>
              <a:rPr lang="zh-CN" altLang="en-US" sz="2800" kern="0" dirty="0">
                <a:latin typeface="黑体" panose="02010609060101010101" pitchFamily="49" charset="-122"/>
                <a:ea typeface="黑体" panose="02010609060101010101" pitchFamily="49" charset="-122"/>
              </a:rPr>
              <a:t>协议指纹</a:t>
            </a:r>
          </a:p>
        </p:txBody>
      </p:sp>
      <p:sp>
        <p:nvSpPr>
          <p:cNvPr id="11" name="文本框 10">
            <a:extLst>
              <a:ext uri="{FF2B5EF4-FFF2-40B4-BE49-F238E27FC236}">
                <a16:creationId xmlns:a16="http://schemas.microsoft.com/office/drawing/2014/main" id="{1C580EC1-40AA-4166-8EE2-158847B1D210}"/>
              </a:ext>
            </a:extLst>
          </p:cNvPr>
          <p:cNvSpPr txBox="1"/>
          <p:nvPr/>
        </p:nvSpPr>
        <p:spPr>
          <a:xfrm>
            <a:off x="672068" y="1484784"/>
            <a:ext cx="7802964" cy="5061963"/>
          </a:xfrm>
          <a:prstGeom prst="rect">
            <a:avLst/>
          </a:prstGeom>
          <a:noFill/>
        </p:spPr>
        <p:txBody>
          <a:bodyPr wrap="square" rtlCol="0">
            <a:spAutoFit/>
          </a:bodyPr>
          <a:lstStyle/>
          <a:p>
            <a:pPr marL="360000" indent="-3600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主要思想</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2000"/>
              </a:spcAft>
            </a:pP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提取</a:t>
            </a:r>
            <a:r>
              <a:rPr lang="en-US" altLang="zh-CN" sz="2000" dirty="0">
                <a:latin typeface="Arial" panose="020B0604020202020204" pitchFamily="34" charset="0"/>
                <a:ea typeface="微软雅黑" panose="020B0503020204020204" pitchFamily="34" charset="-122"/>
              </a:rPr>
              <a:t>TCP</a:t>
            </a:r>
            <a:r>
              <a:rPr lang="zh-CN" altLang="en-US" sz="2000" dirty="0">
                <a:latin typeface="Arial" panose="020B0604020202020204" pitchFamily="34" charset="0"/>
                <a:ea typeface="微软雅黑" panose="020B0503020204020204" pitchFamily="34" charset="-122"/>
              </a:rPr>
              <a:t>握手包中</a:t>
            </a:r>
            <a:r>
              <a:rPr lang="en-US" altLang="zh-CN" sz="2000" dirty="0">
                <a:latin typeface="Arial" panose="020B0604020202020204" pitchFamily="34" charset="0"/>
                <a:ea typeface="微软雅黑" panose="020B0503020204020204" pitchFamily="34" charset="-122"/>
              </a:rPr>
              <a:t>IP</a:t>
            </a:r>
            <a:r>
              <a:rPr lang="zh-CN" altLang="en-US" sz="2000" dirty="0">
                <a:latin typeface="Arial" panose="020B0604020202020204" pitchFamily="34" charset="0"/>
                <a:ea typeface="微软雅黑" panose="020B0503020204020204" pitchFamily="34" charset="-122"/>
              </a:rPr>
              <a:t>层、</a:t>
            </a:r>
            <a:r>
              <a:rPr lang="en-US" altLang="zh-CN" sz="2000" dirty="0">
                <a:latin typeface="Arial" panose="020B0604020202020204" pitchFamily="34" charset="0"/>
                <a:ea typeface="微软雅黑" panose="020B0503020204020204" pitchFamily="34" charset="-122"/>
              </a:rPr>
              <a:t>TCP</a:t>
            </a:r>
            <a:r>
              <a:rPr lang="zh-CN" altLang="en-US" sz="2000" dirty="0">
                <a:latin typeface="Arial" panose="020B0604020202020204" pitchFamily="34" charset="0"/>
                <a:ea typeface="微软雅黑" panose="020B0503020204020204" pitchFamily="34" charset="-122"/>
              </a:rPr>
              <a:t>层或</a:t>
            </a:r>
            <a:r>
              <a:rPr lang="en-US" altLang="zh-CN" sz="2000" dirty="0">
                <a:latin typeface="Arial" panose="020B0604020202020204" pitchFamily="34" charset="0"/>
                <a:ea typeface="微软雅黑" panose="020B0503020204020204" pitchFamily="34" charset="-122"/>
              </a:rPr>
              <a:t>TLS</a:t>
            </a:r>
            <a:r>
              <a:rPr lang="zh-CN" altLang="en-US" sz="2000" dirty="0">
                <a:latin typeface="Arial" panose="020B0604020202020204" pitchFamily="34" charset="0"/>
                <a:ea typeface="微软雅黑" panose="020B0503020204020204" pitchFamily="34" charset="-122"/>
              </a:rPr>
              <a:t>层的协议头部关键字段值，生成会话指纹，用于数据库构建或机器学习模型输入</a:t>
            </a:r>
            <a:endParaRPr lang="en-US" altLang="zh-CN" sz="2000" dirty="0">
              <a:latin typeface="Arial" panose="020B0604020202020204" pitchFamily="34" charset="0"/>
              <a:ea typeface="微软雅黑" panose="020B0503020204020204" pitchFamily="34" charset="-122"/>
            </a:endParaRPr>
          </a:p>
          <a:p>
            <a:pPr marL="342900" indent="-3429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典型工作</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3. </a:t>
            </a:r>
            <a:r>
              <a:rPr lang="en-US" altLang="zh-CN" sz="1600" dirty="0">
                <a:latin typeface="Arial" panose="020B0604020202020204" pitchFamily="34" charset="0"/>
                <a:ea typeface="微软雅黑" panose="020B0503020204020204" pitchFamily="34" charset="-122"/>
              </a:rPr>
              <a:t>OS fingerprinting and tethering detection in mobile networks (IMC 2014, CCF-A)</a:t>
            </a:r>
          </a:p>
          <a:p>
            <a:pPr algn="just">
              <a:lnSpc>
                <a:spcPts val="2500"/>
              </a:lnSpc>
              <a:spcAft>
                <a:spcPts val="1000"/>
              </a:spcAft>
            </a:pPr>
            <a:r>
              <a:rPr lang="zh-CN" altLang="en-US" sz="1600" dirty="0">
                <a:latin typeface="Arial" panose="020B0604020202020204" pitchFamily="34" charset="0"/>
                <a:ea typeface="微软雅黑" panose="020B0503020204020204" pitchFamily="34" charset="-122"/>
              </a:rPr>
              <a:t>使用贝叶斯模型识别移动设备的操作系统类型，并认为</a:t>
            </a:r>
            <a:r>
              <a:rPr lang="en-US" altLang="zh-CN" sz="1600" dirty="0">
                <a:solidFill>
                  <a:schemeClr val="accent6"/>
                </a:solidFill>
                <a:latin typeface="Arial" panose="020B0604020202020204" pitchFamily="34" charset="0"/>
                <a:ea typeface="微软雅黑" panose="020B0503020204020204" pitchFamily="34" charset="-122"/>
              </a:rPr>
              <a:t>TTL</a:t>
            </a:r>
            <a:r>
              <a:rPr lang="zh-CN" altLang="en-US" sz="1600" dirty="0">
                <a:latin typeface="Arial" panose="020B0604020202020204" pitchFamily="34" charset="0"/>
                <a:ea typeface="微软雅黑" panose="020B0503020204020204" pitchFamily="34" charset="-122"/>
              </a:rPr>
              <a:t>、</a:t>
            </a:r>
            <a:r>
              <a:rPr lang="en-US" altLang="zh-CN" sz="1600" dirty="0">
                <a:latin typeface="Arial" panose="020B0604020202020204" pitchFamily="34" charset="0"/>
                <a:ea typeface="微软雅黑" panose="020B0503020204020204" pitchFamily="34" charset="-122"/>
              </a:rPr>
              <a:t>IP_</a:t>
            </a:r>
            <a:r>
              <a:rPr lang="en-US" altLang="zh-CN" sz="1600" dirty="0">
                <a:solidFill>
                  <a:schemeClr val="accent6"/>
                </a:solidFill>
                <a:latin typeface="Arial" panose="020B0604020202020204" pitchFamily="34" charset="0"/>
                <a:ea typeface="微软雅黑" panose="020B0503020204020204" pitchFamily="34" charset="-122"/>
              </a:rPr>
              <a:t>ID</a:t>
            </a:r>
            <a:r>
              <a:rPr lang="zh-CN" altLang="en-US" sz="1600" dirty="0">
                <a:solidFill>
                  <a:schemeClr val="accent6"/>
                </a:solidFill>
                <a:latin typeface="Arial" panose="020B0604020202020204" pitchFamily="34" charset="0"/>
                <a:ea typeface="微软雅黑" panose="020B0503020204020204" pitchFamily="34" charset="-122"/>
              </a:rPr>
              <a:t>的单调性</a:t>
            </a:r>
            <a:r>
              <a:rPr lang="zh-CN" altLang="en-US" sz="1600" dirty="0">
                <a:latin typeface="Arial" panose="020B0604020202020204" pitchFamily="34" charset="0"/>
                <a:ea typeface="微软雅黑" panose="020B0503020204020204" pitchFamily="34" charset="-122"/>
              </a:rPr>
              <a:t>以及</a:t>
            </a:r>
            <a:r>
              <a:rPr lang="en-US" altLang="zh-CN" sz="1600" dirty="0">
                <a:latin typeface="Arial" panose="020B0604020202020204" pitchFamily="34" charset="0"/>
                <a:ea typeface="微软雅黑" panose="020B0503020204020204" pitchFamily="34" charset="-122"/>
              </a:rPr>
              <a:t>TCP</a:t>
            </a:r>
            <a:r>
              <a:rPr lang="zh-CN" altLang="en-US" sz="1600" dirty="0">
                <a:solidFill>
                  <a:schemeClr val="accent6"/>
                </a:solidFill>
                <a:latin typeface="Arial" panose="020B0604020202020204" pitchFamily="34" charset="0"/>
                <a:ea typeface="微软雅黑" panose="020B0503020204020204" pitchFamily="34" charset="-122"/>
              </a:rPr>
              <a:t>窗口缩放因子</a:t>
            </a:r>
            <a:r>
              <a:rPr lang="zh-CN" altLang="en-US" sz="1600" dirty="0">
                <a:latin typeface="Arial" panose="020B0604020202020204" pitchFamily="34" charset="0"/>
                <a:ea typeface="微软雅黑" panose="020B0503020204020204" pitchFamily="34" charset="-122"/>
              </a:rPr>
              <a:t>等特征最为有效。</a:t>
            </a:r>
            <a:endParaRPr lang="en-US" altLang="zh-CN" sz="1600" dirty="0">
              <a:latin typeface="Arial" panose="020B0604020202020204" pitchFamily="34" charset="0"/>
              <a:ea typeface="微软雅黑" panose="020B0503020204020204" pitchFamily="34" charset="-122"/>
            </a:endParaRP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4. </a:t>
            </a:r>
            <a:r>
              <a:rPr lang="en-US" altLang="zh-CN" sz="1600" dirty="0">
                <a:latin typeface="Arial" panose="020B0604020202020204" pitchFamily="34" charset="0"/>
                <a:ea typeface="微软雅黑" panose="020B0503020204020204" pitchFamily="34" charset="-122"/>
              </a:rPr>
              <a:t>k-p0f: A High-Throughput Kernel Passive OS </a:t>
            </a:r>
            <a:r>
              <a:rPr lang="en-US" altLang="zh-CN" sz="1600" dirty="0" err="1">
                <a:latin typeface="Arial" panose="020B0604020202020204" pitchFamily="34" charset="0"/>
                <a:ea typeface="微软雅黑" panose="020B0503020204020204" pitchFamily="34" charset="-122"/>
              </a:rPr>
              <a:t>Fingerprinter</a:t>
            </a:r>
            <a:r>
              <a:rPr lang="en-US" altLang="zh-CN" sz="1600" dirty="0">
                <a:latin typeface="Arial" panose="020B0604020202020204" pitchFamily="34" charset="0"/>
                <a:ea typeface="微软雅黑" panose="020B0503020204020204" pitchFamily="34" charset="-122"/>
              </a:rPr>
              <a:t> (</a:t>
            </a:r>
            <a:r>
              <a:rPr lang="en-US" altLang="zh-CN" sz="1600" dirty="0"/>
              <a:t>ANCS</a:t>
            </a:r>
            <a:r>
              <a:rPr lang="en-US" altLang="zh-CN" sz="1600" dirty="0">
                <a:latin typeface="Arial" panose="020B0604020202020204" pitchFamily="34" charset="0"/>
                <a:ea typeface="微软雅黑" panose="020B0503020204020204" pitchFamily="34" charset="-122"/>
              </a:rPr>
              <a:t> 2013,</a:t>
            </a:r>
            <a:r>
              <a:rPr lang="zh-CN" altLang="en-US" sz="1600" dirty="0">
                <a:latin typeface="Arial" panose="020B0604020202020204" pitchFamily="34" charset="0"/>
                <a:ea typeface="微软雅黑" panose="020B0503020204020204" pitchFamily="34" charset="-122"/>
              </a:rPr>
              <a:t> </a:t>
            </a:r>
            <a:r>
              <a:rPr lang="en-US" altLang="zh-CN" sz="1600" dirty="0">
                <a:latin typeface="Arial" panose="020B0604020202020204" pitchFamily="34" charset="0"/>
                <a:ea typeface="微软雅黑" panose="020B0503020204020204" pitchFamily="34" charset="-122"/>
              </a:rPr>
              <a:t>CCF-C)</a:t>
            </a:r>
          </a:p>
          <a:p>
            <a:pPr algn="just">
              <a:lnSpc>
                <a:spcPts val="2500"/>
              </a:lnSpc>
              <a:spcAft>
                <a:spcPts val="1000"/>
              </a:spcAft>
            </a:pPr>
            <a:r>
              <a:rPr lang="en-US" altLang="zh-CN" sz="1600" dirty="0">
                <a:latin typeface="Arial" panose="020B0604020202020204" pitchFamily="34" charset="0"/>
                <a:ea typeface="微软雅黑" panose="020B0503020204020204" pitchFamily="34" charset="-122"/>
              </a:rPr>
              <a:t> </a:t>
            </a:r>
            <a:r>
              <a:rPr lang="zh-CN" altLang="en-US" sz="1600" dirty="0">
                <a:latin typeface="Arial" panose="020B0604020202020204" pitchFamily="34" charset="0"/>
                <a:ea typeface="微软雅黑" panose="020B0503020204020204" pitchFamily="34" charset="-122"/>
              </a:rPr>
              <a:t>在开源软件</a:t>
            </a:r>
            <a:r>
              <a:rPr lang="en-US" altLang="zh-CN" sz="1600" dirty="0">
                <a:latin typeface="Arial" panose="020B0604020202020204" pitchFamily="34" charset="0"/>
                <a:ea typeface="微软雅黑" panose="020B0503020204020204" pitchFamily="34" charset="-122"/>
              </a:rPr>
              <a:t>p0f</a:t>
            </a:r>
            <a:r>
              <a:rPr lang="zh-CN" altLang="en-US" sz="1600" dirty="0">
                <a:latin typeface="Arial" panose="020B0604020202020204" pitchFamily="34" charset="0"/>
                <a:ea typeface="微软雅黑" panose="020B0503020204020204" pitchFamily="34" charset="-122"/>
              </a:rPr>
              <a:t>创建各类操作系统的</a:t>
            </a:r>
            <a:r>
              <a:rPr lang="en-US" altLang="zh-CN" sz="1600" dirty="0">
                <a:latin typeface="Arial" panose="020B0604020202020204" pitchFamily="34" charset="0"/>
                <a:ea typeface="微软雅黑" panose="020B0503020204020204" pitchFamily="34" charset="-122"/>
              </a:rPr>
              <a:t>TCP/IP</a:t>
            </a:r>
            <a:r>
              <a:rPr lang="zh-CN" altLang="en-US" sz="1600" dirty="0">
                <a:solidFill>
                  <a:schemeClr val="accent6"/>
                </a:solidFill>
                <a:latin typeface="Arial" panose="020B0604020202020204" pitchFamily="34" charset="0"/>
                <a:ea typeface="微软雅黑" panose="020B0503020204020204" pitchFamily="34" charset="-122"/>
              </a:rPr>
              <a:t>指纹库</a:t>
            </a:r>
            <a:r>
              <a:rPr lang="zh-CN" altLang="en-US" sz="1600" dirty="0">
                <a:latin typeface="Arial" panose="020B0604020202020204" pitchFamily="34" charset="0"/>
                <a:ea typeface="微软雅黑" panose="020B0503020204020204" pitchFamily="34" charset="-122"/>
              </a:rPr>
              <a:t>基础上，设计高效搜索算法，实现了</a:t>
            </a:r>
            <a:r>
              <a:rPr lang="zh-CN" altLang="en-US" sz="1600" dirty="0">
                <a:solidFill>
                  <a:schemeClr val="accent6"/>
                </a:solidFill>
                <a:latin typeface="Arial" panose="020B0604020202020204" pitchFamily="34" charset="0"/>
                <a:ea typeface="微软雅黑" panose="020B0503020204020204" pitchFamily="34" charset="-122"/>
              </a:rPr>
              <a:t>高吞吐量</a:t>
            </a:r>
            <a:r>
              <a:rPr lang="zh-CN" altLang="en-US" sz="1600" dirty="0">
                <a:latin typeface="Arial" panose="020B0604020202020204" pitchFamily="34" charset="0"/>
                <a:ea typeface="微软雅黑" panose="020B0503020204020204" pitchFamily="34" charset="-122"/>
              </a:rPr>
              <a:t>、</a:t>
            </a:r>
            <a:r>
              <a:rPr lang="zh-CN" altLang="en-US" sz="1600" dirty="0">
                <a:solidFill>
                  <a:schemeClr val="accent6"/>
                </a:solidFill>
                <a:latin typeface="Arial" panose="020B0604020202020204" pitchFamily="34" charset="0"/>
                <a:ea typeface="微软雅黑" panose="020B0503020204020204" pitchFamily="34" charset="-122"/>
              </a:rPr>
              <a:t>高精度</a:t>
            </a:r>
            <a:r>
              <a:rPr lang="zh-CN" altLang="en-US" sz="1600" dirty="0">
                <a:latin typeface="Arial" panose="020B0604020202020204" pitchFamily="34" charset="0"/>
                <a:ea typeface="微软雅黑" panose="020B0503020204020204" pitchFamily="34" charset="-122"/>
              </a:rPr>
              <a:t>的操作系统类型识别。</a:t>
            </a:r>
            <a:endParaRPr lang="en-US" altLang="zh-CN" sz="1600" dirty="0">
              <a:latin typeface="Arial" panose="020B0604020202020204" pitchFamily="34" charset="0"/>
              <a:ea typeface="微软雅黑" panose="020B0503020204020204" pitchFamily="34" charset="-122"/>
            </a:endParaRP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5. </a:t>
            </a:r>
            <a:r>
              <a:rPr lang="en-US" altLang="zh-CN" sz="1600" dirty="0">
                <a:latin typeface="Arial" panose="020B0604020202020204" pitchFamily="34" charset="0"/>
                <a:ea typeface="微软雅黑" panose="020B0503020204020204" pitchFamily="34" charset="-122"/>
              </a:rPr>
              <a:t>Operating system fingerprinting via automated network traffic analysis (CEC 2017,</a:t>
            </a:r>
            <a:r>
              <a:rPr lang="zh-CN" altLang="en-US" sz="1600" dirty="0">
                <a:latin typeface="Arial" panose="020B0604020202020204" pitchFamily="34" charset="0"/>
                <a:ea typeface="微软雅黑" panose="020B0503020204020204" pitchFamily="34" charset="-122"/>
              </a:rPr>
              <a:t> </a:t>
            </a:r>
            <a:r>
              <a:rPr lang="en-US" altLang="zh-CN" sz="1600" dirty="0">
                <a:latin typeface="Arial" panose="020B0604020202020204" pitchFamily="34" charset="0"/>
                <a:ea typeface="微软雅黑" panose="020B0503020204020204" pitchFamily="34" charset="-122"/>
              </a:rPr>
              <a:t>CORE-B) </a:t>
            </a:r>
          </a:p>
          <a:p>
            <a:pPr algn="just">
              <a:lnSpc>
                <a:spcPts val="2500"/>
              </a:lnSpc>
              <a:spcAft>
                <a:spcPts val="2000"/>
              </a:spcAft>
            </a:pPr>
            <a:r>
              <a:rPr lang="zh-CN" altLang="en-US" sz="1600" dirty="0">
                <a:latin typeface="Arial" panose="020B0604020202020204" pitchFamily="34" charset="0"/>
                <a:ea typeface="微软雅黑" panose="020B0503020204020204" pitchFamily="34" charset="-122"/>
              </a:rPr>
              <a:t>结合遗传算法，利用</a:t>
            </a:r>
            <a:r>
              <a:rPr lang="en-US" altLang="zh-CN" sz="1600" dirty="0" err="1">
                <a:solidFill>
                  <a:schemeClr val="accent6"/>
                </a:solidFill>
                <a:latin typeface="Arial" panose="020B0604020202020204" pitchFamily="34" charset="0"/>
                <a:ea typeface="微软雅黑" panose="020B0503020204020204" pitchFamily="34" charset="-122"/>
              </a:rPr>
              <a:t>OneR</a:t>
            </a:r>
            <a:r>
              <a:rPr lang="zh-CN" altLang="en-US" sz="1600" dirty="0">
                <a:latin typeface="Arial" panose="020B0604020202020204" pitchFamily="34" charset="0"/>
                <a:ea typeface="微软雅黑" panose="020B0503020204020204" pitchFamily="34" charset="-122"/>
              </a:rPr>
              <a:t>，</a:t>
            </a:r>
            <a:r>
              <a:rPr lang="zh-CN" altLang="en-US" sz="1600" dirty="0">
                <a:solidFill>
                  <a:schemeClr val="accent6"/>
                </a:solidFill>
                <a:latin typeface="Arial" panose="020B0604020202020204" pitchFamily="34" charset="0"/>
                <a:ea typeface="微软雅黑" panose="020B0503020204020204" pitchFamily="34" charset="-122"/>
              </a:rPr>
              <a:t>随机森林</a:t>
            </a:r>
            <a:r>
              <a:rPr lang="zh-CN" altLang="en-US" sz="1600" dirty="0">
                <a:latin typeface="Arial" panose="020B0604020202020204" pitchFamily="34" charset="0"/>
                <a:ea typeface="微软雅黑" panose="020B0503020204020204" pitchFamily="34" charset="-122"/>
              </a:rPr>
              <a:t>和</a:t>
            </a:r>
            <a:r>
              <a:rPr lang="en-US" altLang="zh-CN" sz="1600" dirty="0">
                <a:solidFill>
                  <a:schemeClr val="accent6"/>
                </a:solidFill>
                <a:latin typeface="Arial" panose="020B0604020202020204" pitchFamily="34" charset="0"/>
                <a:ea typeface="微软雅黑" panose="020B0503020204020204" pitchFamily="34" charset="-122"/>
              </a:rPr>
              <a:t>J48</a:t>
            </a:r>
            <a:r>
              <a:rPr lang="zh-CN" altLang="en-US" sz="1600" dirty="0">
                <a:latin typeface="Arial" panose="020B0604020202020204" pitchFamily="34" charset="0"/>
                <a:ea typeface="微软雅黑" panose="020B0503020204020204" pitchFamily="34" charset="-122"/>
              </a:rPr>
              <a:t>三种机器学习算法对</a:t>
            </a:r>
            <a:r>
              <a:rPr lang="en-US" altLang="zh-CN" sz="1600" dirty="0">
                <a:latin typeface="Arial" panose="020B0604020202020204" pitchFamily="34" charset="0"/>
                <a:ea typeface="微软雅黑" panose="020B0503020204020204" pitchFamily="34" charset="-122"/>
              </a:rPr>
              <a:t>TCP/IP</a:t>
            </a:r>
            <a:r>
              <a:rPr lang="zh-CN" altLang="en-US" sz="1600" dirty="0">
                <a:latin typeface="Arial" panose="020B0604020202020204" pitchFamily="34" charset="0"/>
                <a:ea typeface="微软雅黑" panose="020B0503020204020204" pitchFamily="34" charset="-122"/>
              </a:rPr>
              <a:t>报文头部特征进行最优特征子集选择。</a:t>
            </a:r>
          </a:p>
        </p:txBody>
      </p:sp>
    </p:spTree>
    <p:extLst>
      <p:ext uri="{BB962C8B-B14F-4D97-AF65-F5344CB8AC3E}">
        <p14:creationId xmlns:p14="http://schemas.microsoft.com/office/powerpoint/2010/main" val="262357036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7" name="标题 1">
            <a:extLst>
              <a:ext uri="{FF2B5EF4-FFF2-40B4-BE49-F238E27FC236}">
                <a16:creationId xmlns:a16="http://schemas.microsoft.com/office/drawing/2014/main" id="{89722EF6-1A35-4220-96F3-ED82B27B183C}"/>
              </a:ext>
            </a:extLst>
          </p:cNvPr>
          <p:cNvSpPr txBox="1">
            <a:spLocks/>
          </p:cNvSpPr>
          <p:nvPr/>
        </p:nvSpPr>
        <p:spPr bwMode="auto">
          <a:xfrm>
            <a:off x="672068" y="595225"/>
            <a:ext cx="7834872"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pPr algn="l">
              <a:lnSpc>
                <a:spcPts val="4000"/>
              </a:lnSpc>
            </a:pPr>
            <a:r>
              <a:rPr lang="zh-CN" altLang="en-US" sz="2800" kern="0" dirty="0">
                <a:latin typeface="黑体" panose="02010609060101010101" pitchFamily="49" charset="-122"/>
                <a:ea typeface="黑体" panose="02010609060101010101" pitchFamily="49" charset="-122"/>
              </a:rPr>
              <a:t>研究现状</a:t>
            </a:r>
            <a:r>
              <a:rPr lang="en-US" altLang="zh-CN" sz="2800" kern="0" dirty="0">
                <a:latin typeface="黑体" panose="02010609060101010101" pitchFamily="49" charset="-122"/>
                <a:ea typeface="黑体" panose="02010609060101010101" pitchFamily="49" charset="-122"/>
              </a:rPr>
              <a:t>——</a:t>
            </a:r>
            <a:r>
              <a:rPr lang="zh-CN" altLang="en-US" sz="2800" kern="0" dirty="0">
                <a:latin typeface="黑体" panose="02010609060101010101" pitchFamily="49" charset="-122"/>
                <a:ea typeface="黑体" panose="02010609060101010101" pitchFamily="49" charset="-122"/>
              </a:rPr>
              <a:t>基于</a:t>
            </a:r>
            <a:r>
              <a:rPr lang="en-US" altLang="zh-CN" sz="2800" kern="0" dirty="0">
                <a:latin typeface="Arial" panose="020B0604020202020204" pitchFamily="34" charset="0"/>
                <a:ea typeface="黑体" panose="02010609060101010101" pitchFamily="49" charset="-122"/>
                <a:cs typeface="Arial" panose="020B0604020202020204" pitchFamily="34" charset="0"/>
              </a:rPr>
              <a:t>TCP/IP</a:t>
            </a:r>
            <a:r>
              <a:rPr lang="zh-CN" altLang="en-US" sz="2800" kern="0" dirty="0">
                <a:latin typeface="黑体" panose="02010609060101010101" pitchFamily="49" charset="-122"/>
                <a:ea typeface="黑体" panose="02010609060101010101" pitchFamily="49" charset="-122"/>
              </a:rPr>
              <a:t>协议指纹</a:t>
            </a:r>
          </a:p>
        </p:txBody>
      </p:sp>
      <p:sp>
        <p:nvSpPr>
          <p:cNvPr id="11" name="文本框 10">
            <a:extLst>
              <a:ext uri="{FF2B5EF4-FFF2-40B4-BE49-F238E27FC236}">
                <a16:creationId xmlns:a16="http://schemas.microsoft.com/office/drawing/2014/main" id="{1C580EC1-40AA-4166-8EE2-158847B1D210}"/>
              </a:ext>
            </a:extLst>
          </p:cNvPr>
          <p:cNvSpPr txBox="1"/>
          <p:nvPr/>
        </p:nvSpPr>
        <p:spPr>
          <a:xfrm>
            <a:off x="672068" y="1484784"/>
            <a:ext cx="7802964" cy="3599319"/>
          </a:xfrm>
          <a:prstGeom prst="rect">
            <a:avLst/>
          </a:prstGeom>
          <a:noFill/>
        </p:spPr>
        <p:txBody>
          <a:bodyPr wrap="square" rtlCol="0">
            <a:spAutoFit/>
          </a:bodyPr>
          <a:lstStyle/>
          <a:p>
            <a:pPr marL="342900" indent="-3429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典型工作</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6. </a:t>
            </a:r>
            <a:r>
              <a:rPr lang="en-US" altLang="zh-CN" sz="1600" dirty="0">
                <a:latin typeface="Arial" panose="020B0604020202020204" pitchFamily="34" charset="0"/>
                <a:ea typeface="微软雅黑" panose="020B0503020204020204" pitchFamily="34" charset="-122"/>
              </a:rPr>
              <a:t>Passive OS Fingerprinting Methods in the Jungle of Wireless Networks (NOMS 2018, CORE-B)</a:t>
            </a:r>
          </a:p>
          <a:p>
            <a:pPr algn="just">
              <a:lnSpc>
                <a:spcPts val="2500"/>
              </a:lnSpc>
              <a:spcAft>
                <a:spcPts val="2000"/>
              </a:spcAft>
            </a:pPr>
            <a:r>
              <a:rPr lang="zh-CN" altLang="en-US" sz="1600" dirty="0">
                <a:latin typeface="Arial" panose="020B0604020202020204" pitchFamily="34" charset="0"/>
                <a:ea typeface="微软雅黑" panose="020B0503020204020204" pitchFamily="34" charset="-122"/>
              </a:rPr>
              <a:t>综合</a:t>
            </a:r>
            <a:r>
              <a:rPr lang="en-US" altLang="zh-CN" sz="1600" dirty="0">
                <a:solidFill>
                  <a:schemeClr val="accent6"/>
                </a:solidFill>
                <a:latin typeface="Arial" panose="020B0604020202020204" pitchFamily="34" charset="0"/>
                <a:ea typeface="微软雅黑" panose="020B0503020204020204" pitchFamily="34" charset="-122"/>
              </a:rPr>
              <a:t>TCP/IP</a:t>
            </a:r>
            <a:r>
              <a:rPr lang="zh-CN" altLang="en-US" sz="1600" dirty="0">
                <a:solidFill>
                  <a:schemeClr val="accent6"/>
                </a:solidFill>
                <a:latin typeface="Arial" panose="020B0604020202020204" pitchFamily="34" charset="0"/>
                <a:ea typeface="微软雅黑" panose="020B0503020204020204" pitchFamily="34" charset="-122"/>
              </a:rPr>
              <a:t>协议指纹</a:t>
            </a:r>
            <a:r>
              <a:rPr lang="zh-CN" altLang="en-US" sz="1600" dirty="0">
                <a:latin typeface="Arial" panose="020B0604020202020204" pitchFamily="34" charset="0"/>
                <a:ea typeface="微软雅黑" panose="020B0503020204020204" pitchFamily="34" charset="-122"/>
              </a:rPr>
              <a:t>、</a:t>
            </a:r>
            <a:r>
              <a:rPr lang="en-US" altLang="zh-CN" sz="1600" dirty="0">
                <a:latin typeface="Arial" panose="020B0604020202020204" pitchFamily="34" charset="0"/>
                <a:ea typeface="微软雅黑" panose="020B0503020204020204" pitchFamily="34" charset="-122"/>
              </a:rPr>
              <a:t>HTTP</a:t>
            </a:r>
            <a:r>
              <a:rPr lang="zh-CN" altLang="en-US" sz="1600" dirty="0">
                <a:latin typeface="Arial" panose="020B0604020202020204" pitchFamily="34" charset="0"/>
                <a:ea typeface="微软雅黑" panose="020B0503020204020204" pitchFamily="34" charset="-122"/>
              </a:rPr>
              <a:t>请求报文中的</a:t>
            </a:r>
            <a:r>
              <a:rPr lang="en-US" altLang="zh-CN" sz="1600" dirty="0">
                <a:solidFill>
                  <a:schemeClr val="accent6"/>
                </a:solidFill>
                <a:latin typeface="Arial" panose="020B0604020202020204" pitchFamily="34" charset="0"/>
                <a:ea typeface="微软雅黑" panose="020B0503020204020204" pitchFamily="34" charset="-122"/>
              </a:rPr>
              <a:t>User-Agent</a:t>
            </a:r>
            <a:r>
              <a:rPr lang="zh-CN" altLang="en-US" sz="1600" dirty="0">
                <a:latin typeface="Arial" panose="020B0604020202020204" pitchFamily="34" charset="0"/>
                <a:ea typeface="微软雅黑" panose="020B0503020204020204" pitchFamily="34" charset="-122"/>
              </a:rPr>
              <a:t>字段和</a:t>
            </a:r>
            <a:r>
              <a:rPr lang="zh-CN" altLang="en-US" sz="1600" dirty="0">
                <a:solidFill>
                  <a:schemeClr val="accent6"/>
                </a:solidFill>
                <a:latin typeface="Arial" panose="020B0604020202020204" pitchFamily="34" charset="0"/>
                <a:ea typeface="微软雅黑" panose="020B0503020204020204" pitchFamily="34" charset="-122"/>
              </a:rPr>
              <a:t>特定域名</a:t>
            </a:r>
            <a:r>
              <a:rPr lang="zh-CN" altLang="en-US" sz="1600" dirty="0">
                <a:latin typeface="Arial" panose="020B0604020202020204" pitchFamily="34" charset="0"/>
                <a:ea typeface="微软雅黑" panose="020B0503020204020204" pitchFamily="34" charset="-122"/>
              </a:rPr>
              <a:t>等三大类</a:t>
            </a:r>
            <a:r>
              <a:rPr lang="en-US" altLang="zh-CN" sz="1600" dirty="0">
                <a:latin typeface="Arial" panose="020B0604020202020204" pitchFamily="34" charset="0"/>
                <a:ea typeface="微软雅黑" panose="020B0503020204020204" pitchFamily="34" charset="-122"/>
              </a:rPr>
              <a:t>OS</a:t>
            </a:r>
            <a:r>
              <a:rPr lang="zh-CN" altLang="en-US" sz="1600" dirty="0">
                <a:latin typeface="Arial" panose="020B0604020202020204" pitchFamily="34" charset="0"/>
                <a:ea typeface="微软雅黑" panose="020B0503020204020204" pitchFamily="34" charset="-122"/>
              </a:rPr>
              <a:t>识别特征，构建了一个可以识别五类操作系统的</a:t>
            </a:r>
            <a:r>
              <a:rPr lang="zh-CN" altLang="en-US" sz="1600" dirty="0">
                <a:solidFill>
                  <a:schemeClr val="accent6"/>
                </a:solidFill>
                <a:latin typeface="Arial" panose="020B0604020202020204" pitchFamily="34" charset="0"/>
                <a:ea typeface="微软雅黑" panose="020B0503020204020204" pitchFamily="34" charset="-122"/>
              </a:rPr>
              <a:t>投票分类器</a:t>
            </a:r>
            <a:r>
              <a:rPr lang="zh-CN" altLang="en-US" sz="1600" dirty="0">
                <a:latin typeface="Arial" panose="020B0604020202020204" pitchFamily="34" charset="0"/>
                <a:ea typeface="微软雅黑" panose="020B0503020204020204" pitchFamily="34" charset="-122"/>
              </a:rPr>
              <a:t>模型。</a:t>
            </a:r>
            <a:endParaRPr lang="en-US" altLang="zh-CN" sz="1600" dirty="0">
              <a:latin typeface="Arial" panose="020B0604020202020204" pitchFamily="34" charset="0"/>
              <a:ea typeface="微软雅黑" panose="020B0503020204020204" pitchFamily="34" charset="-122"/>
            </a:endParaRPr>
          </a:p>
          <a:p>
            <a:pPr marL="342900" lvl="0" indent="-342900" algn="just">
              <a:lnSpc>
                <a:spcPts val="2500"/>
              </a:lnSpc>
              <a:spcAft>
                <a:spcPts val="0"/>
              </a:spcAft>
              <a:buFont typeface="Wingdings" panose="05000000000000000000" pitchFamily="2" charset="2"/>
              <a:buChar char="p"/>
            </a:pPr>
            <a:r>
              <a:rPr lang="zh-CN" altLang="en-US" sz="2000" b="1" dirty="0">
                <a:solidFill>
                  <a:prstClr val="black"/>
                </a:solidFill>
                <a:latin typeface="Arial" panose="020B0604020202020204" pitchFamily="34" charset="0"/>
                <a:ea typeface="微软雅黑" panose="020B0503020204020204" pitchFamily="34" charset="-122"/>
              </a:rPr>
              <a:t>存在问题</a:t>
            </a:r>
            <a:endParaRPr lang="en-US" altLang="zh-CN" sz="2000" b="1" dirty="0">
              <a:solidFill>
                <a:prstClr val="black"/>
              </a:solidFill>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识别粒度粗</a:t>
            </a:r>
            <a:endParaRPr lang="en-US" altLang="zh-CN" sz="2000" dirty="0">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基于指纹库方法适用范围窄</a:t>
            </a:r>
            <a:endParaRPr lang="en-US" altLang="zh-CN" sz="2000" dirty="0">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没有利用</a:t>
            </a:r>
            <a:r>
              <a:rPr lang="en-US" altLang="zh-CN" sz="2000" dirty="0">
                <a:latin typeface="Arial" panose="020B0604020202020204" pitchFamily="34" charset="0"/>
                <a:ea typeface="微软雅黑" panose="020B0503020204020204" pitchFamily="34" charset="-122"/>
              </a:rPr>
              <a:t>TLS</a:t>
            </a:r>
            <a:r>
              <a:rPr lang="zh-CN" altLang="en-US" sz="2000" dirty="0">
                <a:latin typeface="Arial" panose="020B0604020202020204" pitchFamily="34" charset="0"/>
                <a:ea typeface="微软雅黑" panose="020B0503020204020204" pitchFamily="34" charset="-122"/>
              </a:rPr>
              <a:t>协议指纹</a:t>
            </a:r>
            <a:endParaRPr lang="en-US" altLang="zh-CN"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901361253"/>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834872" cy="648072"/>
          </a:xfrm>
        </p:spPr>
        <p:txBody>
          <a:bodyPr/>
          <a:lstStyle/>
          <a:p>
            <a:pPr algn="l"/>
            <a:r>
              <a:rPr lang="zh-CN" altLang="en-US" sz="2800" dirty="0">
                <a:latin typeface="黑体" panose="02010609060101010101" pitchFamily="49" charset="-122"/>
                <a:ea typeface="黑体" panose="02010609060101010101" pitchFamily="49" charset="-122"/>
              </a:rPr>
              <a:t>研究现状</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基于流统计特征</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738A2591-ED3A-4F9E-8F28-312155E0A78A}"/>
              </a:ext>
            </a:extLst>
          </p:cNvPr>
          <p:cNvSpPr txBox="1"/>
          <p:nvPr/>
        </p:nvSpPr>
        <p:spPr>
          <a:xfrm>
            <a:off x="672068" y="1484784"/>
            <a:ext cx="7932380" cy="5138201"/>
          </a:xfrm>
          <a:prstGeom prst="rect">
            <a:avLst/>
          </a:prstGeom>
          <a:noFill/>
        </p:spPr>
        <p:txBody>
          <a:bodyPr wrap="square" rtlCol="0">
            <a:spAutoFit/>
          </a:bodyPr>
          <a:lstStyle/>
          <a:p>
            <a:pPr marL="360000" indent="-3600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主要思想</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2000"/>
              </a:spcAft>
            </a:pP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提取一次完整会话的统计属性，作为机器学习模型的特征进行主机属性识别</a:t>
            </a:r>
            <a:endParaRPr lang="en-US" altLang="zh-CN" sz="2000" dirty="0">
              <a:latin typeface="Arial" panose="020B0604020202020204" pitchFamily="34" charset="0"/>
              <a:ea typeface="微软雅黑" panose="020B0503020204020204" pitchFamily="34" charset="-122"/>
            </a:endParaRPr>
          </a:p>
          <a:p>
            <a:pPr marL="342900" indent="-3429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典型工作</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7. </a:t>
            </a:r>
            <a:r>
              <a:rPr lang="en-US" altLang="zh-CN" sz="1600" dirty="0">
                <a:latin typeface="Arial" panose="020B0604020202020204" pitchFamily="34" charset="0"/>
                <a:ea typeface="微软雅黑" panose="020B0503020204020204" pitchFamily="34" charset="-122"/>
              </a:rPr>
              <a:t>Smartphone Reconnaissance: Operating System Identification (CCNC 2016)</a:t>
            </a:r>
          </a:p>
          <a:p>
            <a:pPr algn="just">
              <a:lnSpc>
                <a:spcPts val="2500"/>
              </a:lnSpc>
              <a:spcAft>
                <a:spcPts val="1000"/>
              </a:spcAft>
            </a:pPr>
            <a:r>
              <a:rPr lang="zh-CN" altLang="en-US" sz="1600" dirty="0">
                <a:latin typeface="Arial" panose="020B0604020202020204" pitchFamily="34" charset="0"/>
                <a:ea typeface="微软雅黑" panose="020B0503020204020204" pitchFamily="34" charset="-122"/>
              </a:rPr>
              <a:t>通过去除噪声频率分量对加密流量进行</a:t>
            </a:r>
            <a:r>
              <a:rPr lang="zh-CN" altLang="en-US" sz="1600" dirty="0">
                <a:solidFill>
                  <a:schemeClr val="accent6"/>
                </a:solidFill>
                <a:latin typeface="Arial" panose="020B0604020202020204" pitchFamily="34" charset="0"/>
                <a:ea typeface="微软雅黑" panose="020B0503020204020204" pitchFamily="34" charset="-122"/>
              </a:rPr>
              <a:t>频谱分析</a:t>
            </a:r>
            <a:r>
              <a:rPr lang="zh-CN" altLang="en-US" sz="1600" dirty="0">
                <a:latin typeface="Arial" panose="020B0604020202020204" pitchFamily="34" charset="0"/>
                <a:ea typeface="微软雅黑" panose="020B0503020204020204" pitchFamily="34" charset="-122"/>
              </a:rPr>
              <a:t>，计算复杂度小，准确率高。</a:t>
            </a:r>
            <a:endParaRPr lang="en-US" altLang="zh-CN" sz="1600" dirty="0">
              <a:latin typeface="Arial" panose="020B0604020202020204" pitchFamily="34" charset="0"/>
              <a:ea typeface="微软雅黑" panose="020B0503020204020204" pitchFamily="34" charset="-122"/>
            </a:endParaRP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8. </a:t>
            </a:r>
            <a:r>
              <a:rPr lang="en-US" altLang="zh-CN" sz="1600" dirty="0">
                <a:latin typeface="Arial" panose="020B0604020202020204" pitchFamily="34" charset="0"/>
                <a:ea typeface="微软雅黑" panose="020B0503020204020204" pitchFamily="34" charset="-122"/>
              </a:rPr>
              <a:t>Analyzing HTTPS Encrypted Traffic to Identify User’s Operating System, Browser and Application (CCNC 2017) </a:t>
            </a:r>
          </a:p>
          <a:p>
            <a:pPr algn="just">
              <a:lnSpc>
                <a:spcPts val="2500"/>
              </a:lnSpc>
              <a:spcAft>
                <a:spcPts val="2000"/>
              </a:spcAft>
            </a:pPr>
            <a:r>
              <a:rPr lang="zh-CN" altLang="en-US" sz="1600" dirty="0">
                <a:latin typeface="Arial" panose="020B0604020202020204" pitchFamily="34" charset="0"/>
                <a:ea typeface="微软雅黑" panose="020B0503020204020204" pitchFamily="34" charset="-122"/>
              </a:rPr>
              <a:t>利用加密流量的</a:t>
            </a:r>
            <a:r>
              <a:rPr lang="zh-CN" altLang="en-US" sz="1600" dirty="0">
                <a:solidFill>
                  <a:srgbClr val="FF0000"/>
                </a:solidFill>
                <a:latin typeface="Arial" panose="020B0604020202020204" pitchFamily="34" charset="0"/>
                <a:ea typeface="微软雅黑" panose="020B0503020204020204" pitchFamily="34" charset="-122"/>
              </a:rPr>
              <a:t>流统计特征</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如包数，字节数，包长分布和包到达时间间隔分布等</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实现了</a:t>
            </a:r>
            <a:r>
              <a:rPr lang="zh-CN" altLang="en-US" sz="1600" dirty="0">
                <a:solidFill>
                  <a:srgbClr val="FF0000"/>
                </a:solidFill>
                <a:latin typeface="Arial" panose="020B0604020202020204" pitchFamily="34" charset="0"/>
                <a:ea typeface="微软雅黑" panose="020B0503020204020204" pitchFamily="34" charset="-122"/>
              </a:rPr>
              <a:t>高精度</a:t>
            </a:r>
            <a:r>
              <a:rPr lang="zh-CN" altLang="en-US" sz="1600" dirty="0">
                <a:latin typeface="Arial" panose="020B0604020202020204" pitchFamily="34" charset="0"/>
                <a:ea typeface="微软雅黑" panose="020B0503020204020204" pitchFamily="34" charset="-122"/>
              </a:rPr>
              <a:t>、</a:t>
            </a:r>
            <a:r>
              <a:rPr lang="zh-CN" altLang="en-US" sz="1600" dirty="0">
                <a:solidFill>
                  <a:srgbClr val="FF0000"/>
                </a:solidFill>
                <a:latin typeface="Arial" panose="020B0604020202020204" pitchFamily="34" charset="0"/>
                <a:ea typeface="微软雅黑" panose="020B0503020204020204" pitchFamily="34" charset="-122"/>
              </a:rPr>
              <a:t>低延时</a:t>
            </a:r>
            <a:r>
              <a:rPr lang="zh-CN" altLang="en-US" sz="1600" dirty="0">
                <a:latin typeface="Arial" panose="020B0604020202020204" pitchFamily="34" charset="0"/>
                <a:ea typeface="微软雅黑" panose="020B0503020204020204" pitchFamily="34" charset="-122"/>
              </a:rPr>
              <a:t>地识别</a:t>
            </a:r>
            <a:r>
              <a:rPr lang="en-US" altLang="zh-CN" sz="1600" dirty="0">
                <a:latin typeface="Arial" panose="020B0604020202020204" pitchFamily="34" charset="0"/>
                <a:ea typeface="微软雅黑" panose="020B0503020204020204" pitchFamily="34" charset="-122"/>
              </a:rPr>
              <a:t>HTTPS</a:t>
            </a:r>
            <a:r>
              <a:rPr lang="zh-CN" altLang="en-US" sz="1600" dirty="0">
                <a:latin typeface="Arial" panose="020B0604020202020204" pitchFamily="34" charset="0"/>
                <a:ea typeface="微软雅黑" panose="020B0503020204020204" pitchFamily="34" charset="-122"/>
              </a:rPr>
              <a:t>流量中的操作系统，浏览器以及应用程序等主机属性。</a:t>
            </a:r>
            <a:endParaRPr lang="en-US" altLang="zh-CN" sz="1600" dirty="0">
              <a:latin typeface="Arial" panose="020B0604020202020204" pitchFamily="34" charset="0"/>
              <a:ea typeface="微软雅黑" panose="020B0503020204020204" pitchFamily="34" charset="-122"/>
            </a:endParaRPr>
          </a:p>
          <a:p>
            <a:pPr marL="342900" indent="-3429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存在问题</a:t>
            </a:r>
            <a:endParaRPr lang="en-US" altLang="zh-CN" sz="2000" b="1" dirty="0">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数据规模小</a:t>
            </a:r>
            <a:endParaRPr lang="en-US" altLang="zh-CN" sz="2000" dirty="0">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识别粒度粗</a:t>
            </a:r>
            <a:endParaRPr lang="en-US" altLang="zh-CN"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595750318"/>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834872" cy="648072"/>
          </a:xfrm>
        </p:spPr>
        <p:txBody>
          <a:bodyPr/>
          <a:lstStyle/>
          <a:p>
            <a:pPr algn="l"/>
            <a:r>
              <a:rPr lang="zh-CN" altLang="en-US" sz="2800" dirty="0">
                <a:latin typeface="黑体" panose="02010609060101010101" pitchFamily="49" charset="-122"/>
                <a:ea typeface="黑体" panose="02010609060101010101" pitchFamily="49" charset="-122"/>
              </a:rPr>
              <a:t>研究现状</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基于流原始加密载荷</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738A2591-ED3A-4F9E-8F28-312155E0A78A}"/>
              </a:ext>
            </a:extLst>
          </p:cNvPr>
          <p:cNvSpPr txBox="1"/>
          <p:nvPr/>
        </p:nvSpPr>
        <p:spPr>
          <a:xfrm>
            <a:off x="672068" y="1484784"/>
            <a:ext cx="7802964" cy="3763531"/>
          </a:xfrm>
          <a:prstGeom prst="rect">
            <a:avLst/>
          </a:prstGeom>
          <a:noFill/>
        </p:spPr>
        <p:txBody>
          <a:bodyPr wrap="square" rtlCol="0">
            <a:spAutoFit/>
          </a:bodyPr>
          <a:lstStyle/>
          <a:p>
            <a:pPr marL="360000" indent="-3600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主要思想</a:t>
            </a:r>
            <a:endParaRPr lang="en-US" altLang="zh-CN" sz="2000" b="1" dirty="0">
              <a:latin typeface="Arial" panose="020B0604020202020204" pitchFamily="34" charset="0"/>
              <a:ea typeface="微软雅黑" panose="020B0503020204020204" pitchFamily="34" charset="-122"/>
            </a:endParaRPr>
          </a:p>
          <a:p>
            <a:pPr algn="just">
              <a:lnSpc>
                <a:spcPts val="3000"/>
              </a:lnSpc>
              <a:spcAft>
                <a:spcPts val="2000"/>
              </a:spcAft>
            </a:pPr>
            <a:r>
              <a:rPr lang="zh-CN" altLang="en-US" sz="2000" dirty="0">
                <a:latin typeface="Arial" panose="020B0604020202020204" pitchFamily="34" charset="0"/>
                <a:ea typeface="微软雅黑" panose="020B0503020204020204" pitchFamily="34" charset="-122"/>
              </a:rPr>
              <a:t>     将深度学习算法中的表示学习思想应用到加密流量分类问题上，实现对数据特征的自动提取</a:t>
            </a:r>
          </a:p>
          <a:p>
            <a:pPr marL="342900" indent="-3429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典型工作</a:t>
            </a:r>
            <a:endParaRPr lang="en-US" altLang="zh-CN" sz="2000" b="1" dirty="0">
              <a:latin typeface="Arial" panose="020B0604020202020204" pitchFamily="34" charset="0"/>
              <a:ea typeface="微软雅黑" panose="020B0503020204020204" pitchFamily="34" charset="-122"/>
            </a:endParaRPr>
          </a:p>
          <a:p>
            <a:pPr algn="just">
              <a:lnSpc>
                <a:spcPts val="3000"/>
              </a:lnSpc>
              <a:spcAft>
                <a:spcPts val="0"/>
              </a:spcAft>
            </a:pPr>
            <a:r>
              <a:rPr lang="en-US" altLang="zh-CN" sz="1600" b="1" dirty="0">
                <a:latin typeface="Arial" panose="020B0604020202020204" pitchFamily="34" charset="0"/>
                <a:ea typeface="微软雅黑" panose="020B0503020204020204" pitchFamily="34" charset="-122"/>
              </a:rPr>
              <a:t>9. </a:t>
            </a:r>
            <a:r>
              <a:rPr lang="en-US" altLang="zh-CN" sz="1600" dirty="0">
                <a:latin typeface="Arial" panose="020B0604020202020204" pitchFamily="34" charset="0"/>
                <a:ea typeface="微软雅黑" panose="020B0503020204020204" pitchFamily="34" charset="-122"/>
              </a:rPr>
              <a:t>The Application of Deep Learning on Traffic Identification (Black Hat 2015) </a:t>
            </a:r>
          </a:p>
          <a:p>
            <a:pPr algn="just">
              <a:lnSpc>
                <a:spcPts val="3000"/>
              </a:lnSpc>
              <a:spcAft>
                <a:spcPts val="1000"/>
              </a:spcAft>
            </a:pPr>
            <a:r>
              <a:rPr lang="zh-CN" altLang="en-US" sz="1600" dirty="0">
                <a:latin typeface="Arial" panose="020B0604020202020204" pitchFamily="34" charset="0"/>
                <a:ea typeface="微软雅黑" panose="020B0503020204020204" pitchFamily="34" charset="-122"/>
              </a:rPr>
              <a:t>采用</a:t>
            </a:r>
            <a:r>
              <a:rPr lang="zh-CN" altLang="en-US" sz="1600" dirty="0">
                <a:solidFill>
                  <a:srgbClr val="FF0000"/>
                </a:solidFill>
                <a:latin typeface="Arial" panose="020B0604020202020204" pitchFamily="34" charset="0"/>
                <a:ea typeface="微软雅黑" panose="020B0503020204020204" pitchFamily="34" charset="-122"/>
              </a:rPr>
              <a:t>人工神经网络</a:t>
            </a:r>
            <a:r>
              <a:rPr lang="zh-CN" altLang="en-US" sz="1600" dirty="0">
                <a:latin typeface="Arial" panose="020B0604020202020204" pitchFamily="34" charset="0"/>
                <a:ea typeface="微软雅黑" panose="020B0503020204020204" pitchFamily="34" charset="-122"/>
              </a:rPr>
              <a:t>和</a:t>
            </a:r>
            <a:r>
              <a:rPr lang="zh-CN" altLang="en-US" sz="1600" dirty="0">
                <a:solidFill>
                  <a:srgbClr val="FF0000"/>
                </a:solidFill>
                <a:latin typeface="Arial" panose="020B0604020202020204" pitchFamily="34" charset="0"/>
                <a:ea typeface="微软雅黑" panose="020B0503020204020204" pitchFamily="34" charset="-122"/>
              </a:rPr>
              <a:t>栈式自编码器</a:t>
            </a:r>
            <a:r>
              <a:rPr lang="zh-CN" altLang="en-US" sz="1600" dirty="0">
                <a:latin typeface="Arial" panose="020B0604020202020204" pitchFamily="34" charset="0"/>
                <a:ea typeface="微软雅黑" panose="020B0503020204020204" pitchFamily="34" charset="-122"/>
              </a:rPr>
              <a:t>作为模型，将每条流载荷中归一化后的前</a:t>
            </a:r>
            <a:r>
              <a:rPr lang="en-US" altLang="zh-CN" sz="1600" dirty="0">
                <a:latin typeface="Arial" panose="020B0604020202020204" pitchFamily="34" charset="0"/>
                <a:ea typeface="微软雅黑" panose="020B0503020204020204" pitchFamily="34" charset="-122"/>
              </a:rPr>
              <a:t>1000</a:t>
            </a:r>
            <a:r>
              <a:rPr lang="zh-CN" altLang="en-US" sz="1600" dirty="0">
                <a:latin typeface="Arial" panose="020B0604020202020204" pitchFamily="34" charset="0"/>
                <a:ea typeface="微软雅黑" panose="020B0503020204020204" pitchFamily="34" charset="-122"/>
              </a:rPr>
              <a:t>字节作为模型输入，对原始加密流进行</a:t>
            </a:r>
            <a:r>
              <a:rPr lang="zh-CN" altLang="en-US" sz="1600" dirty="0">
                <a:solidFill>
                  <a:srgbClr val="FF0000"/>
                </a:solidFill>
                <a:latin typeface="Arial" panose="020B0604020202020204" pitchFamily="34" charset="0"/>
                <a:ea typeface="微软雅黑" panose="020B0503020204020204" pitchFamily="34" charset="-122"/>
              </a:rPr>
              <a:t>特征学习</a:t>
            </a:r>
            <a:r>
              <a:rPr lang="zh-CN" altLang="en-US" sz="1600" dirty="0">
                <a:latin typeface="Arial" panose="020B0604020202020204" pitchFamily="34" charset="0"/>
                <a:ea typeface="微软雅黑" panose="020B0503020204020204" pitchFamily="34" charset="-122"/>
              </a:rPr>
              <a:t>和分类。</a:t>
            </a:r>
            <a:endParaRPr lang="en-US" altLang="zh-CN" sz="1600" dirty="0">
              <a:latin typeface="Arial" panose="020B0604020202020204" pitchFamily="34" charset="0"/>
              <a:ea typeface="微软雅黑" panose="020B0503020204020204" pitchFamily="34" charset="-122"/>
            </a:endParaRPr>
          </a:p>
          <a:p>
            <a:pPr algn="just">
              <a:lnSpc>
                <a:spcPts val="3000"/>
              </a:lnSpc>
              <a:spcAft>
                <a:spcPts val="0"/>
              </a:spcAft>
            </a:pPr>
            <a:r>
              <a:rPr lang="en-US" altLang="zh-CN" sz="1600" b="1" dirty="0">
                <a:latin typeface="Arial" panose="020B0604020202020204" pitchFamily="34" charset="0"/>
                <a:ea typeface="微软雅黑" panose="020B0503020204020204" pitchFamily="34" charset="-122"/>
              </a:rPr>
              <a:t>10. </a:t>
            </a:r>
            <a:r>
              <a:rPr lang="en-US" altLang="zh-CN" sz="1600" dirty="0">
                <a:latin typeface="Arial" panose="020B0604020202020204" pitchFamily="34" charset="0"/>
                <a:ea typeface="微软雅黑" panose="020B0503020204020204" pitchFamily="34" charset="-122"/>
              </a:rPr>
              <a:t>Automated Website Fingerprinting through Deep Learning (NDSS 2018, CCF-B) </a:t>
            </a:r>
          </a:p>
          <a:p>
            <a:pPr algn="just">
              <a:lnSpc>
                <a:spcPts val="3000"/>
              </a:lnSpc>
              <a:spcAft>
                <a:spcPts val="2000"/>
              </a:spcAft>
            </a:pPr>
            <a:r>
              <a:rPr lang="zh-CN" altLang="en-US" sz="1600" dirty="0">
                <a:latin typeface="Arial" panose="020B0604020202020204" pitchFamily="34" charset="0"/>
                <a:ea typeface="微软雅黑" panose="020B0503020204020204" pitchFamily="34" charset="-122"/>
              </a:rPr>
              <a:t>分别采用</a:t>
            </a:r>
            <a:r>
              <a:rPr lang="zh-CN" altLang="en-US" sz="1600" dirty="0">
                <a:solidFill>
                  <a:srgbClr val="FF0000"/>
                </a:solidFill>
                <a:latin typeface="Arial" panose="020B0604020202020204" pitchFamily="34" charset="0"/>
                <a:ea typeface="微软雅黑" panose="020B0503020204020204" pitchFamily="34" charset="-122"/>
              </a:rPr>
              <a:t>卷积</a:t>
            </a:r>
            <a:r>
              <a:rPr lang="zh-CN" altLang="en-US" sz="1600" dirty="0">
                <a:latin typeface="Arial" panose="020B0604020202020204" pitchFamily="34" charset="0"/>
                <a:ea typeface="微软雅黑" panose="020B0503020204020204" pitchFamily="34" charset="-122"/>
              </a:rPr>
              <a:t>和</a:t>
            </a:r>
            <a:r>
              <a:rPr lang="zh-CN" altLang="en-US" sz="1600" dirty="0">
                <a:solidFill>
                  <a:srgbClr val="FF0000"/>
                </a:solidFill>
                <a:latin typeface="Arial" panose="020B0604020202020204" pitchFamily="34" charset="0"/>
                <a:ea typeface="微软雅黑" panose="020B0503020204020204" pitchFamily="34" charset="-122"/>
              </a:rPr>
              <a:t>循环</a:t>
            </a:r>
            <a:r>
              <a:rPr lang="zh-CN" altLang="en-US" sz="1600" dirty="0">
                <a:latin typeface="Arial" panose="020B0604020202020204" pitchFamily="34" charset="0"/>
                <a:ea typeface="微软雅黑" panose="020B0503020204020204" pitchFamily="34" charset="-122"/>
              </a:rPr>
              <a:t>神经网络对封闭网络环境中的流量实现了</a:t>
            </a:r>
            <a:r>
              <a:rPr lang="zh-CN" altLang="en-US" sz="1600" dirty="0">
                <a:solidFill>
                  <a:srgbClr val="FF0000"/>
                </a:solidFill>
                <a:latin typeface="Arial" panose="020B0604020202020204" pitchFamily="34" charset="0"/>
                <a:ea typeface="微软雅黑" panose="020B0503020204020204" pitchFamily="34" charset="-122"/>
              </a:rPr>
              <a:t>高精度</a:t>
            </a:r>
            <a:r>
              <a:rPr lang="zh-CN" altLang="en-US" sz="1600" dirty="0">
                <a:latin typeface="Arial" panose="020B0604020202020204" pitchFamily="34" charset="0"/>
                <a:ea typeface="微软雅黑" panose="020B0503020204020204" pitchFamily="34" charset="-122"/>
              </a:rPr>
              <a:t>的识别。</a:t>
            </a:r>
            <a:endParaRPr lang="en-US" altLang="zh-CN" sz="16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373445576"/>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6996276" cy="648072"/>
          </a:xfrm>
        </p:spPr>
        <p:txBody>
          <a:bodyPr/>
          <a:lstStyle/>
          <a:p>
            <a:pPr algn="l"/>
            <a:r>
              <a:rPr lang="zh-CN" altLang="en-US" sz="2800" dirty="0">
                <a:latin typeface="黑体" panose="02010609060101010101" pitchFamily="49" charset="-122"/>
                <a:ea typeface="黑体" panose="02010609060101010101" pitchFamily="49" charset="-122"/>
              </a:rPr>
              <a:t>研究现状</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小结</a:t>
            </a:r>
          </a:p>
        </p:txBody>
      </p:sp>
      <p:graphicFrame>
        <p:nvGraphicFramePr>
          <p:cNvPr id="5" name="表格 4">
            <a:extLst>
              <a:ext uri="{FF2B5EF4-FFF2-40B4-BE49-F238E27FC236}">
                <a16:creationId xmlns:a16="http://schemas.microsoft.com/office/drawing/2014/main" id="{B683D323-E4AC-4787-A8B5-519518BCD967}"/>
              </a:ext>
            </a:extLst>
          </p:cNvPr>
          <p:cNvGraphicFramePr>
            <a:graphicFrameLocks noGrp="1"/>
          </p:cNvGraphicFramePr>
          <p:nvPr>
            <p:extLst>
              <p:ext uri="{D42A27DB-BD31-4B8C-83A1-F6EECF244321}">
                <p14:modId xmlns:p14="http://schemas.microsoft.com/office/powerpoint/2010/main" val="4193056775"/>
              </p:ext>
            </p:extLst>
          </p:nvPr>
        </p:nvGraphicFramePr>
        <p:xfrm>
          <a:off x="413538" y="1526274"/>
          <a:ext cx="8406934" cy="4927063"/>
        </p:xfrm>
        <a:graphic>
          <a:graphicData uri="http://schemas.openxmlformats.org/drawingml/2006/table">
            <a:tbl>
              <a:tblPr firstRow="1" bandRow="1">
                <a:tableStyleId>{073A0DAA-6AF3-43AB-8588-CEC1D06C72B9}</a:tableStyleId>
              </a:tblPr>
              <a:tblGrid>
                <a:gridCol w="1146400">
                  <a:extLst>
                    <a:ext uri="{9D8B030D-6E8A-4147-A177-3AD203B41FA5}">
                      <a16:colId xmlns:a16="http://schemas.microsoft.com/office/drawing/2014/main" val="1275853153"/>
                    </a:ext>
                  </a:extLst>
                </a:gridCol>
                <a:gridCol w="1655911">
                  <a:extLst>
                    <a:ext uri="{9D8B030D-6E8A-4147-A177-3AD203B41FA5}">
                      <a16:colId xmlns:a16="http://schemas.microsoft.com/office/drawing/2014/main" val="3389915154"/>
                    </a:ext>
                  </a:extLst>
                </a:gridCol>
                <a:gridCol w="1401156">
                  <a:extLst>
                    <a:ext uri="{9D8B030D-6E8A-4147-A177-3AD203B41FA5}">
                      <a16:colId xmlns:a16="http://schemas.microsoft.com/office/drawing/2014/main" val="4167140518"/>
                    </a:ext>
                  </a:extLst>
                </a:gridCol>
                <a:gridCol w="1401156">
                  <a:extLst>
                    <a:ext uri="{9D8B030D-6E8A-4147-A177-3AD203B41FA5}">
                      <a16:colId xmlns:a16="http://schemas.microsoft.com/office/drawing/2014/main" val="814613127"/>
                    </a:ext>
                  </a:extLst>
                </a:gridCol>
                <a:gridCol w="1364762">
                  <a:extLst>
                    <a:ext uri="{9D8B030D-6E8A-4147-A177-3AD203B41FA5}">
                      <a16:colId xmlns:a16="http://schemas.microsoft.com/office/drawing/2014/main" val="1685178733"/>
                    </a:ext>
                  </a:extLst>
                </a:gridCol>
                <a:gridCol w="1437549">
                  <a:extLst>
                    <a:ext uri="{9D8B030D-6E8A-4147-A177-3AD203B41FA5}">
                      <a16:colId xmlns:a16="http://schemas.microsoft.com/office/drawing/2014/main" val="2184881030"/>
                    </a:ext>
                  </a:extLst>
                </a:gridCol>
              </a:tblGrid>
              <a:tr h="470412">
                <a:tc>
                  <a:txBody>
                    <a:bodyPr/>
                    <a:lstStyle/>
                    <a:p>
                      <a:pPr algn="ctr"/>
                      <a:r>
                        <a:rPr lang="zh-CN" altLang="en-US" dirty="0"/>
                        <a:t>典型论文</a:t>
                      </a:r>
                    </a:p>
                  </a:txBody>
                  <a:tcPr anchor="ctr"/>
                </a:tc>
                <a:tc>
                  <a:txBody>
                    <a:bodyPr/>
                    <a:lstStyle/>
                    <a:p>
                      <a:pPr algn="ctr"/>
                      <a:r>
                        <a:rPr lang="zh-CN" altLang="en-US" dirty="0"/>
                        <a:t>数据集规模</a:t>
                      </a:r>
                    </a:p>
                  </a:txBody>
                  <a:tcPr anchor="ctr"/>
                </a:tc>
                <a:tc>
                  <a:txBody>
                    <a:bodyPr/>
                    <a:lstStyle/>
                    <a:p>
                      <a:pPr algn="ctr"/>
                      <a:r>
                        <a:rPr lang="zh-CN" altLang="en-US" dirty="0"/>
                        <a:t>特征</a:t>
                      </a:r>
                    </a:p>
                  </a:txBody>
                  <a:tcPr anchor="ctr"/>
                </a:tc>
                <a:tc>
                  <a:txBody>
                    <a:bodyPr/>
                    <a:lstStyle/>
                    <a:p>
                      <a:pPr algn="ctr"/>
                      <a:r>
                        <a:rPr lang="zh-CN" altLang="en-US" dirty="0"/>
                        <a:t>模型算法</a:t>
                      </a:r>
                    </a:p>
                  </a:txBody>
                  <a:tcPr anchor="ctr"/>
                </a:tc>
                <a:tc>
                  <a:txBody>
                    <a:bodyPr/>
                    <a:lstStyle/>
                    <a:p>
                      <a:pPr algn="ctr"/>
                      <a:r>
                        <a:rPr lang="zh-CN" altLang="en-US" dirty="0"/>
                        <a:t>创新点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90379329"/>
                  </a:ext>
                </a:extLst>
              </a:tr>
              <a:tr h="412182">
                <a:tc>
                  <a:txBody>
                    <a:bodyPr/>
                    <a:lstStyle/>
                    <a:p>
                      <a:pPr algn="ctr"/>
                      <a:r>
                        <a:rPr lang="en-US" altLang="zh-CN" sz="900" dirty="0"/>
                        <a:t>[Martin </a:t>
                      </a:r>
                      <a:r>
                        <a:rPr lang="en-US" altLang="zh-CN" sz="900" dirty="0" err="1"/>
                        <a:t>Husák</a:t>
                      </a:r>
                      <a:r>
                        <a:rPr lang="en-US" altLang="zh-CN" sz="900" dirty="0"/>
                        <a:t> et al., JIS 2016]</a:t>
                      </a:r>
                      <a:endParaRPr lang="zh-CN" altLang="en-US" sz="900" dirty="0"/>
                    </a:p>
                  </a:txBody>
                  <a:tcPr anchor="ctr"/>
                </a:tc>
                <a:tc>
                  <a:txBody>
                    <a:bodyPr/>
                    <a:lstStyle/>
                    <a:p>
                      <a:pPr marL="144000" algn="l"/>
                      <a:r>
                        <a:rPr lang="en-US" altLang="zh-CN" sz="1000" dirty="0"/>
                        <a:t>IP</a:t>
                      </a:r>
                      <a:r>
                        <a:rPr lang="zh-CN" altLang="en-US" sz="1000" dirty="0"/>
                        <a:t>数：</a:t>
                      </a:r>
                      <a:r>
                        <a:rPr lang="en-US" altLang="zh-CN" sz="1000" dirty="0"/>
                        <a:t>1.5</a:t>
                      </a:r>
                      <a:r>
                        <a:rPr lang="zh-CN" altLang="en-US" sz="1000" dirty="0"/>
                        <a:t>万</a:t>
                      </a:r>
                      <a:endParaRPr lang="en-US" altLang="zh-CN" sz="1000" dirty="0"/>
                    </a:p>
                    <a:p>
                      <a:pPr marL="144000" algn="l"/>
                      <a:r>
                        <a:rPr lang="zh-CN" altLang="en-US" sz="1000" dirty="0"/>
                        <a:t>会话数：</a:t>
                      </a:r>
                      <a:r>
                        <a:rPr lang="en-US" altLang="zh-CN" sz="1000" dirty="0"/>
                        <a:t>8</a:t>
                      </a:r>
                      <a:r>
                        <a:rPr lang="zh-CN" altLang="en-US" sz="1000" dirty="0"/>
                        <a:t>千万</a:t>
                      </a:r>
                      <a:endParaRPr lang="en-US" altLang="zh-CN" sz="1000" dirty="0"/>
                    </a:p>
                  </a:txBody>
                  <a:tcPr anchor="ctr"/>
                </a:tc>
                <a:tc>
                  <a:txBody>
                    <a:bodyPr/>
                    <a:lstStyle/>
                    <a:p>
                      <a:r>
                        <a:rPr lang="en-US" altLang="zh-CN" sz="1000" dirty="0"/>
                        <a:t>User-Agent</a:t>
                      </a:r>
                      <a:r>
                        <a:rPr lang="zh-CN" altLang="en-US" sz="1000" dirty="0"/>
                        <a:t>字段；</a:t>
                      </a:r>
                      <a:endParaRPr lang="en-US" altLang="zh-CN" sz="1000" dirty="0"/>
                    </a:p>
                    <a:p>
                      <a:r>
                        <a:rPr lang="en-US" altLang="zh-CN" sz="1000" dirty="0"/>
                        <a:t>TLS</a:t>
                      </a:r>
                      <a:r>
                        <a:rPr lang="zh-CN" altLang="en-US" sz="1000" dirty="0"/>
                        <a:t>指纹</a:t>
                      </a:r>
                    </a:p>
                  </a:txBody>
                  <a:tcPr anchor="ctr"/>
                </a:tc>
                <a:tc>
                  <a:txBody>
                    <a:bodyPr/>
                    <a:lstStyle/>
                    <a:p>
                      <a:pPr algn="ctr"/>
                      <a:r>
                        <a:rPr lang="zh-CN" altLang="en-US" sz="1000" dirty="0"/>
                        <a:t>模式匹配算法</a:t>
                      </a:r>
                    </a:p>
                  </a:txBody>
                  <a:tcPr anchor="ctr"/>
                </a:tc>
                <a:tc>
                  <a:txBody>
                    <a:bodyPr/>
                    <a:lstStyle/>
                    <a:p>
                      <a:r>
                        <a:rPr lang="zh-CN" altLang="en-US" sz="1000" dirty="0"/>
                        <a:t>关联分析；</a:t>
                      </a:r>
                      <a:endParaRPr lang="en-US" altLang="zh-CN" sz="1000" dirty="0"/>
                    </a:p>
                    <a:p>
                      <a:r>
                        <a:rPr lang="zh-CN" altLang="en-US" sz="1000" dirty="0">
                          <a:solidFill>
                            <a:srgbClr val="FF0000"/>
                          </a:solidFill>
                        </a:rPr>
                        <a:t>识别效率高</a:t>
                      </a:r>
                    </a:p>
                  </a:txBody>
                  <a:tcPr anchor="ctr"/>
                </a:tc>
                <a:tc>
                  <a:txBody>
                    <a:bodyPr/>
                    <a:lstStyle/>
                    <a:p>
                      <a:r>
                        <a:rPr lang="zh-CN" altLang="en-US" sz="1000" b="1" dirty="0">
                          <a:solidFill>
                            <a:srgbClr val="00B050"/>
                          </a:solidFill>
                        </a:rPr>
                        <a:t>准确率较低</a:t>
                      </a:r>
                    </a:p>
                  </a:txBody>
                  <a:tcPr anchor="ctr"/>
                </a:tc>
                <a:extLst>
                  <a:ext uri="{0D108BD9-81ED-4DB2-BD59-A6C34878D82A}">
                    <a16:rowId xmlns:a16="http://schemas.microsoft.com/office/drawing/2014/main" val="867298499"/>
                  </a:ext>
                </a:extLst>
              </a:tr>
              <a:tr h="4121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dirty="0"/>
                        <a:t>[</a:t>
                      </a:r>
                      <a:r>
                        <a:rPr lang="en-US" altLang="zh-CN" sz="900" dirty="0" err="1"/>
                        <a:t>Matsunaka</a:t>
                      </a:r>
                      <a:r>
                        <a:rPr lang="en-US" altLang="zh-CN" sz="900" dirty="0"/>
                        <a:t> et al., AINA 2013]</a:t>
                      </a:r>
                      <a:endParaRPr lang="zh-CN" altLang="en-US" sz="900" dirty="0"/>
                    </a:p>
                  </a:txBody>
                  <a:tcPr anchor="ctr"/>
                </a:tc>
                <a:tc>
                  <a:txBody>
                    <a:bodyPr/>
                    <a:lstStyle/>
                    <a:p>
                      <a:pPr marL="144000" algn="l"/>
                      <a:r>
                        <a:rPr lang="zh-CN" altLang="en-US" sz="1000" dirty="0"/>
                        <a:t>设备个数：</a:t>
                      </a:r>
                      <a:r>
                        <a:rPr lang="en-US" altLang="zh-CN" sz="1000" dirty="0"/>
                        <a:t>4</a:t>
                      </a:r>
                    </a:p>
                  </a:txBody>
                  <a:tcPr anchor="ctr"/>
                </a:tc>
                <a:tc>
                  <a:txBody>
                    <a:bodyPr/>
                    <a:lstStyle/>
                    <a:p>
                      <a:r>
                        <a:rPr lang="en-US" altLang="zh-CN" sz="1000" dirty="0"/>
                        <a:t>DNS</a:t>
                      </a:r>
                      <a:r>
                        <a:rPr lang="zh-CN" altLang="en-US" sz="1000" dirty="0"/>
                        <a:t>查询模式；</a:t>
                      </a:r>
                      <a:endParaRPr lang="en-US" altLang="zh-CN" sz="1000" dirty="0"/>
                    </a:p>
                    <a:p>
                      <a:r>
                        <a:rPr lang="zh-CN" altLang="en-US" sz="1000" dirty="0"/>
                        <a:t>查询间隔</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模式匹配算法</a:t>
                      </a:r>
                    </a:p>
                  </a:txBody>
                  <a:tcPr anchor="ctr"/>
                </a:tc>
                <a:tc>
                  <a:txBody>
                    <a:bodyPr/>
                    <a:lstStyle/>
                    <a:p>
                      <a:r>
                        <a:rPr lang="zh-CN" altLang="en-US" sz="1000" dirty="0"/>
                        <a:t>利用各类操作系统的</a:t>
                      </a:r>
                      <a:r>
                        <a:rPr lang="en-US" altLang="zh-CN" sz="1000" dirty="0">
                          <a:solidFill>
                            <a:srgbClr val="FF0000"/>
                          </a:solidFill>
                        </a:rPr>
                        <a:t>DNS</a:t>
                      </a:r>
                      <a:r>
                        <a:rPr lang="zh-CN" altLang="en-US" sz="1000" dirty="0">
                          <a:solidFill>
                            <a:srgbClr val="FF0000"/>
                          </a:solidFill>
                        </a:rPr>
                        <a:t>查询模式差异</a:t>
                      </a:r>
                    </a:p>
                  </a:txBody>
                  <a:tcPr anchor="ctr"/>
                </a:tc>
                <a:tc>
                  <a:txBody>
                    <a:bodyPr/>
                    <a:lstStyle/>
                    <a:p>
                      <a:r>
                        <a:rPr lang="zh-CN" altLang="en-US" sz="1000" b="1" dirty="0">
                          <a:solidFill>
                            <a:srgbClr val="00B050"/>
                          </a:solidFill>
                        </a:rPr>
                        <a:t>不能识别具体的主机属性</a:t>
                      </a:r>
                    </a:p>
                  </a:txBody>
                  <a:tcPr anchor="ctr"/>
                </a:tc>
                <a:extLst>
                  <a:ext uri="{0D108BD9-81ED-4DB2-BD59-A6C34878D82A}">
                    <a16:rowId xmlns:a16="http://schemas.microsoft.com/office/drawing/2014/main" val="1530293166"/>
                  </a:ext>
                </a:extLst>
              </a:tr>
              <a:tr h="429951">
                <a:tc>
                  <a:txBody>
                    <a:bodyPr/>
                    <a:lstStyle/>
                    <a:p>
                      <a:pPr algn="ctr"/>
                      <a:r>
                        <a:rPr lang="en-US" altLang="zh-CN" sz="900" b="0" dirty="0"/>
                        <a:t>[Chen et al., IMC 2014]</a:t>
                      </a:r>
                      <a:endParaRPr lang="zh-CN" altLang="en-US" sz="900" b="0" dirty="0"/>
                    </a:p>
                  </a:txBody>
                  <a:tcPr anchor="ctr"/>
                </a:tc>
                <a:tc>
                  <a:txBody>
                    <a:bodyPr/>
                    <a:lstStyle/>
                    <a:p>
                      <a:pPr marL="144000" algn="l"/>
                      <a:r>
                        <a:rPr lang="zh-CN" altLang="en-US" sz="1000" dirty="0"/>
                        <a:t>操作系统种类：</a:t>
                      </a:r>
                      <a:r>
                        <a:rPr lang="en-US" altLang="zh-CN" sz="1000" dirty="0"/>
                        <a:t>3</a:t>
                      </a:r>
                      <a:r>
                        <a:rPr lang="zh-CN" altLang="en-US" sz="1000" dirty="0"/>
                        <a:t>类</a:t>
                      </a:r>
                      <a:endParaRPr lang="en-US" altLang="zh-CN" sz="1000" dirty="0"/>
                    </a:p>
                    <a:p>
                      <a:pPr marL="144000" algn="l"/>
                      <a:r>
                        <a:rPr lang="zh-CN" altLang="en-US" sz="1000" dirty="0"/>
                        <a:t>会话数：</a:t>
                      </a:r>
                      <a:r>
                        <a:rPr lang="en-US" altLang="zh-CN" sz="1000" dirty="0"/>
                        <a:t>7000</a:t>
                      </a:r>
                    </a:p>
                  </a:txBody>
                  <a:tcPr anchor="ctr"/>
                </a:tc>
                <a:tc>
                  <a:txBody>
                    <a:bodyPr/>
                    <a:lstStyle/>
                    <a:p>
                      <a:r>
                        <a:rPr lang="en-US" altLang="zh-CN" sz="1000" dirty="0"/>
                        <a:t>IP</a:t>
                      </a:r>
                      <a:r>
                        <a:rPr lang="zh-CN" altLang="en-US" sz="1000" dirty="0"/>
                        <a:t>协议指纹</a:t>
                      </a:r>
                      <a:endParaRPr lang="en-US" altLang="zh-CN" sz="1000" dirty="0"/>
                    </a:p>
                    <a:p>
                      <a:r>
                        <a:rPr lang="en-US" altLang="zh-CN" sz="1000" dirty="0"/>
                        <a:t>TCP</a:t>
                      </a:r>
                      <a:r>
                        <a:rPr lang="zh-CN" altLang="en-US" sz="1000" dirty="0"/>
                        <a:t>协议指纹</a:t>
                      </a:r>
                    </a:p>
                  </a:txBody>
                  <a:tcPr anchor="ctr"/>
                </a:tc>
                <a:tc>
                  <a:txBody>
                    <a:bodyPr/>
                    <a:lstStyle/>
                    <a:p>
                      <a:pPr algn="ctr"/>
                      <a:r>
                        <a:rPr lang="zh-CN" altLang="en-US" sz="1000" dirty="0"/>
                        <a:t>概率模型</a:t>
                      </a:r>
                      <a:endParaRPr lang="en-US" altLang="zh-CN" sz="1000" dirty="0"/>
                    </a:p>
                    <a:p>
                      <a:pPr algn="ctr"/>
                      <a:r>
                        <a:rPr lang="zh-CN" altLang="en-US" sz="1000" dirty="0"/>
                        <a:t>决策树模型</a:t>
                      </a:r>
                    </a:p>
                  </a:txBody>
                  <a:tcPr anchor="ctr"/>
                </a:tc>
                <a:tc>
                  <a:txBody>
                    <a:bodyPr/>
                    <a:lstStyle/>
                    <a:p>
                      <a:r>
                        <a:rPr lang="zh-CN" altLang="en-US" sz="1000" dirty="0">
                          <a:solidFill>
                            <a:srgbClr val="FF0000"/>
                          </a:solidFill>
                        </a:rPr>
                        <a:t>时钟频率稳定性</a:t>
                      </a:r>
                      <a:endParaRPr lang="en-US" altLang="zh-CN" sz="1000" dirty="0"/>
                    </a:p>
                    <a:p>
                      <a:r>
                        <a:rPr lang="en-US" altLang="zh-CN" sz="1000" dirty="0">
                          <a:solidFill>
                            <a:srgbClr val="FF0000"/>
                          </a:solidFill>
                        </a:rPr>
                        <a:t>IP_ID</a:t>
                      </a:r>
                      <a:r>
                        <a:rPr lang="zh-CN" altLang="en-US" sz="1000" dirty="0">
                          <a:solidFill>
                            <a:srgbClr val="FF0000"/>
                          </a:solidFill>
                        </a:rPr>
                        <a:t>单调性</a:t>
                      </a:r>
                      <a:endParaRPr lang="zh-CN" altLang="en-US" sz="1000" dirty="0"/>
                    </a:p>
                  </a:txBody>
                  <a:tcPr anchor="ctr"/>
                </a:tc>
                <a:tc>
                  <a:txBody>
                    <a:bodyPr/>
                    <a:lstStyle/>
                    <a:p>
                      <a:r>
                        <a:rPr lang="zh-CN" altLang="en-US" sz="1000" b="1" kern="1200" dirty="0">
                          <a:solidFill>
                            <a:srgbClr val="00B050"/>
                          </a:solidFill>
                          <a:latin typeface="+mn-lt"/>
                          <a:ea typeface="+mn-ea"/>
                          <a:cs typeface="+mn-cs"/>
                        </a:rPr>
                        <a:t>客户端规模较小</a:t>
                      </a:r>
                      <a:endParaRPr lang="zh-CN" altLang="en-US" sz="1000" dirty="0"/>
                    </a:p>
                  </a:txBody>
                  <a:tcPr anchor="ctr"/>
                </a:tc>
                <a:extLst>
                  <a:ext uri="{0D108BD9-81ED-4DB2-BD59-A6C34878D82A}">
                    <a16:rowId xmlns:a16="http://schemas.microsoft.com/office/drawing/2014/main" val="3685597620"/>
                  </a:ext>
                </a:extLst>
              </a:tr>
              <a:tr h="412182">
                <a:tc>
                  <a:txBody>
                    <a:bodyPr/>
                    <a:lstStyle/>
                    <a:p>
                      <a:pPr algn="ctr"/>
                      <a:r>
                        <a:rPr lang="en-US" altLang="zh-CN" sz="900" dirty="0"/>
                        <a:t>[Barnes et al., ANCS 2013]</a:t>
                      </a:r>
                      <a:endParaRPr lang="zh-CN" altLang="en-US" sz="900" dirty="0"/>
                    </a:p>
                  </a:txBody>
                  <a:tcPr anchor="ctr"/>
                </a:tc>
                <a:tc>
                  <a:txBody>
                    <a:bodyPr/>
                    <a:lstStyle/>
                    <a:p>
                      <a:pPr marL="144000" algn="l"/>
                      <a:r>
                        <a:rPr lang="zh-CN" altLang="en-US" sz="1000" dirty="0"/>
                        <a:t>未介绍</a:t>
                      </a:r>
                    </a:p>
                  </a:txBody>
                  <a:tcPr anchor="ctr"/>
                </a:tc>
                <a:tc>
                  <a:txBody>
                    <a:bodyPr/>
                    <a:lstStyle/>
                    <a:p>
                      <a:r>
                        <a:rPr lang="en-US" altLang="zh-CN" sz="1000" dirty="0"/>
                        <a:t>IP</a:t>
                      </a:r>
                      <a:r>
                        <a:rPr lang="zh-CN" altLang="en-US" sz="1000" dirty="0"/>
                        <a:t>协议指纹</a:t>
                      </a:r>
                      <a:endParaRPr lang="en-US" altLang="zh-CN" sz="1000" dirty="0"/>
                    </a:p>
                    <a:p>
                      <a:r>
                        <a:rPr lang="en-US" altLang="zh-CN" sz="1000" dirty="0"/>
                        <a:t>TCP</a:t>
                      </a:r>
                      <a:r>
                        <a:rPr lang="zh-CN" altLang="en-US" sz="1000" dirty="0"/>
                        <a:t>协议指纹</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模式匹配算法</a:t>
                      </a:r>
                    </a:p>
                  </a:txBody>
                  <a:tcPr anchor="ctr"/>
                </a:tc>
                <a:tc>
                  <a:txBody>
                    <a:bodyPr/>
                    <a:lstStyle/>
                    <a:p>
                      <a:r>
                        <a:rPr lang="zh-CN" altLang="en-US" sz="1000" dirty="0">
                          <a:solidFill>
                            <a:srgbClr val="FF0000"/>
                          </a:solidFill>
                        </a:rPr>
                        <a:t>识别效率高</a:t>
                      </a:r>
                    </a:p>
                  </a:txBody>
                  <a:tcPr anchor="ctr"/>
                </a:tc>
                <a:tc>
                  <a:txBody>
                    <a:bodyPr/>
                    <a:lstStyle/>
                    <a:p>
                      <a:r>
                        <a:rPr lang="zh-CN" altLang="en-US" sz="1000" b="1" kern="1200" dirty="0">
                          <a:solidFill>
                            <a:srgbClr val="00B050"/>
                          </a:solidFill>
                          <a:latin typeface="+mn-lt"/>
                          <a:ea typeface="+mn-ea"/>
                          <a:cs typeface="+mn-cs"/>
                        </a:rPr>
                        <a:t>适用范围窄</a:t>
                      </a:r>
                      <a:r>
                        <a:rPr lang="zh-CN" altLang="en-US" sz="1000" dirty="0"/>
                        <a:t>；</a:t>
                      </a:r>
                      <a:endParaRPr lang="en-US" altLang="zh-CN" sz="1000" dirty="0"/>
                    </a:p>
                    <a:p>
                      <a:r>
                        <a:rPr lang="zh-CN" altLang="en-US" sz="1000" dirty="0"/>
                        <a:t>没有利用</a:t>
                      </a:r>
                      <a:r>
                        <a:rPr lang="en-US" altLang="zh-CN" sz="1000" dirty="0"/>
                        <a:t>TLS</a:t>
                      </a:r>
                      <a:r>
                        <a:rPr lang="zh-CN" altLang="en-US" sz="1000" dirty="0"/>
                        <a:t>层指纹</a:t>
                      </a:r>
                    </a:p>
                  </a:txBody>
                  <a:tcPr anchor="ctr"/>
                </a:tc>
                <a:extLst>
                  <a:ext uri="{0D108BD9-81ED-4DB2-BD59-A6C34878D82A}">
                    <a16:rowId xmlns:a16="http://schemas.microsoft.com/office/drawing/2014/main" val="841834321"/>
                  </a:ext>
                </a:extLst>
              </a:tr>
              <a:tr h="412182">
                <a:tc>
                  <a:txBody>
                    <a:bodyPr/>
                    <a:lstStyle/>
                    <a:p>
                      <a:pPr algn="ctr"/>
                      <a:r>
                        <a:rPr lang="en-US" altLang="zh-CN" sz="900" dirty="0"/>
                        <a:t>[Aksoy et al., CEC 2017 ]</a:t>
                      </a:r>
                      <a:endParaRPr lang="zh-CN" altLang="en-US" sz="900" dirty="0"/>
                    </a:p>
                  </a:txBody>
                  <a:tcPr anchor="ctr"/>
                </a:tc>
                <a:tc>
                  <a:txBody>
                    <a:bodyPr/>
                    <a:lstStyle/>
                    <a:p>
                      <a:pPr marL="144000" algn="l"/>
                      <a:r>
                        <a:rPr lang="zh-CN" altLang="en-US" sz="1000" dirty="0"/>
                        <a:t>设备个数：</a:t>
                      </a:r>
                      <a:r>
                        <a:rPr lang="en-US" altLang="zh-CN" sz="1000" dirty="0"/>
                        <a:t>9</a:t>
                      </a:r>
                    </a:p>
                  </a:txBody>
                  <a:tcPr anchor="ctr"/>
                </a:tc>
                <a:tc>
                  <a:txBody>
                    <a:bodyPr/>
                    <a:lstStyle/>
                    <a:p>
                      <a:r>
                        <a:rPr lang="en-US" altLang="zh-CN" sz="1000" dirty="0"/>
                        <a:t>IP</a:t>
                      </a:r>
                      <a:r>
                        <a:rPr lang="zh-CN" altLang="en-US" sz="1000" dirty="0"/>
                        <a:t>协议指纹</a:t>
                      </a:r>
                      <a:endParaRPr lang="en-US" altLang="zh-CN" sz="1000" dirty="0"/>
                    </a:p>
                    <a:p>
                      <a:r>
                        <a:rPr lang="en-US" altLang="zh-CN" sz="1000" dirty="0"/>
                        <a:t>TCP</a:t>
                      </a:r>
                      <a:r>
                        <a:rPr lang="zh-CN" altLang="en-US" sz="1000" dirty="0"/>
                        <a:t>协议指纹</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机器学习分类算法</a:t>
                      </a:r>
                    </a:p>
                  </a:txBody>
                  <a:tcPr anchor="ctr"/>
                </a:tc>
                <a:tc>
                  <a:txBody>
                    <a:bodyPr/>
                    <a:lstStyle/>
                    <a:p>
                      <a:r>
                        <a:rPr lang="zh-CN" altLang="en-US" sz="1000" dirty="0"/>
                        <a:t>利用</a:t>
                      </a:r>
                      <a:r>
                        <a:rPr lang="zh-CN" altLang="en-US" sz="1000" dirty="0">
                          <a:solidFill>
                            <a:srgbClr val="FF0000"/>
                          </a:solidFill>
                        </a:rPr>
                        <a:t>遗传算法</a:t>
                      </a:r>
                      <a:r>
                        <a:rPr lang="zh-CN" altLang="en-US" sz="1000" dirty="0"/>
                        <a:t>选择最优特征子集</a:t>
                      </a:r>
                    </a:p>
                  </a:txBody>
                  <a:tcPr anchor="ctr"/>
                </a:tc>
                <a:tc>
                  <a:txBody>
                    <a:bodyPr/>
                    <a:lstStyle/>
                    <a:p>
                      <a:r>
                        <a:rPr lang="zh-CN" altLang="en-US" sz="1000" b="1" kern="1200" dirty="0">
                          <a:solidFill>
                            <a:srgbClr val="00B050"/>
                          </a:solidFill>
                          <a:latin typeface="+mn-lt"/>
                          <a:ea typeface="+mn-ea"/>
                          <a:cs typeface="+mn-cs"/>
                        </a:rPr>
                        <a:t>客户端规模较小</a:t>
                      </a:r>
                    </a:p>
                  </a:txBody>
                  <a:tcPr anchor="ctr"/>
                </a:tc>
                <a:extLst>
                  <a:ext uri="{0D108BD9-81ED-4DB2-BD59-A6C34878D82A}">
                    <a16:rowId xmlns:a16="http://schemas.microsoft.com/office/drawing/2014/main" val="1934538947"/>
                  </a:ext>
                </a:extLst>
              </a:tr>
              <a:tr h="570713">
                <a:tc>
                  <a:txBody>
                    <a:bodyPr/>
                    <a:lstStyle/>
                    <a:p>
                      <a:pPr algn="ctr"/>
                      <a:r>
                        <a:rPr lang="en-US" altLang="zh-CN" sz="900" dirty="0"/>
                        <a:t>[</a:t>
                      </a:r>
                      <a:r>
                        <a:rPr lang="en-US" altLang="zh-CN" sz="900" dirty="0" err="1"/>
                        <a:t>Lastovicka</a:t>
                      </a:r>
                      <a:r>
                        <a:rPr lang="en-US" altLang="zh-CN" sz="900" dirty="0"/>
                        <a:t> et al., NOMS 2018]</a:t>
                      </a:r>
                      <a:endParaRPr lang="zh-CN" altLang="en-US" sz="900" dirty="0"/>
                    </a:p>
                  </a:txBody>
                  <a:tcPr anchor="ctr"/>
                </a:tc>
                <a:tc>
                  <a:txBody>
                    <a:bodyPr/>
                    <a:lstStyle/>
                    <a:p>
                      <a:pPr marL="144000" algn="l"/>
                      <a:r>
                        <a:rPr lang="en-US" altLang="zh-CN" sz="1000" dirty="0"/>
                        <a:t>IP</a:t>
                      </a:r>
                      <a:r>
                        <a:rPr lang="zh-CN" altLang="en-US" sz="1000" dirty="0"/>
                        <a:t>数：</a:t>
                      </a:r>
                      <a:r>
                        <a:rPr lang="en-US" altLang="zh-CN" sz="1000" dirty="0"/>
                        <a:t>6100</a:t>
                      </a:r>
                    </a:p>
                    <a:p>
                      <a:pPr marL="144000" algn="l"/>
                      <a:r>
                        <a:rPr lang="zh-CN" altLang="en-US" sz="1000" dirty="0"/>
                        <a:t>会话数：</a:t>
                      </a:r>
                      <a:r>
                        <a:rPr lang="en-US" altLang="zh-CN" sz="1000" dirty="0"/>
                        <a:t>8</a:t>
                      </a:r>
                      <a:r>
                        <a:rPr lang="zh-CN" altLang="en-US" sz="1000" dirty="0"/>
                        <a:t>百万</a:t>
                      </a:r>
                      <a:endParaRPr lang="en-US" altLang="zh-CN" sz="1000" dirty="0"/>
                    </a:p>
                  </a:txBody>
                  <a:tcPr anchor="ctr"/>
                </a:tc>
                <a:tc>
                  <a:txBody>
                    <a:bodyPr/>
                    <a:lstStyle/>
                    <a:p>
                      <a:r>
                        <a:rPr lang="en-US" altLang="zh-CN" sz="1000" dirty="0"/>
                        <a:t>TCP&amp;IP</a:t>
                      </a:r>
                      <a:r>
                        <a:rPr lang="zh-CN" altLang="en-US" sz="1000" dirty="0"/>
                        <a:t>协议指纹</a:t>
                      </a:r>
                      <a:r>
                        <a:rPr lang="en-US" altLang="zh-CN" sz="1000" dirty="0"/>
                        <a:t>User-Agent</a:t>
                      </a:r>
                      <a:r>
                        <a:rPr lang="zh-CN" altLang="en-US" sz="1000" dirty="0"/>
                        <a:t>字段</a:t>
                      </a:r>
                      <a:endParaRPr lang="en-US" altLang="zh-CN" sz="1000" dirty="0"/>
                    </a:p>
                    <a:p>
                      <a:r>
                        <a:rPr lang="zh-CN" altLang="en-US" sz="1000" dirty="0"/>
                        <a:t>特定域名</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模式匹配算法</a:t>
                      </a:r>
                      <a:endParaRPr lang="en-US" altLang="zh-CN" sz="1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投票算法</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a:solidFill>
                            <a:srgbClr val="FF0000"/>
                          </a:solidFill>
                        </a:rPr>
                        <a:t>特征集丰富</a:t>
                      </a:r>
                      <a:r>
                        <a:rPr lang="zh-CN" altLang="en-US" sz="1000" dirty="0"/>
                        <a:t>，首次利用</a:t>
                      </a:r>
                      <a:r>
                        <a:rPr lang="zh-CN" altLang="en-US" sz="1000" dirty="0">
                          <a:solidFill>
                            <a:srgbClr val="FF0000"/>
                          </a:solidFill>
                        </a:rPr>
                        <a:t>特定域名</a:t>
                      </a:r>
                      <a:r>
                        <a:rPr lang="zh-CN" altLang="en-US" sz="1000" dirty="0"/>
                        <a:t>方法识别操作系统</a:t>
                      </a:r>
                      <a:endParaRPr lang="en-US" altLang="zh-CN" sz="1000" dirty="0"/>
                    </a:p>
                  </a:txBody>
                  <a:tcPr anchor="ctr"/>
                </a:tc>
                <a:tc>
                  <a:txBody>
                    <a:bodyPr/>
                    <a:lstStyle/>
                    <a:p>
                      <a:pPr marL="0" algn="l" defTabSz="914400" rtl="0" eaLnBrk="1" latinLnBrk="0" hangingPunct="1"/>
                      <a:r>
                        <a:rPr lang="zh-CN" altLang="en-US" sz="1000" b="1" kern="1200" dirty="0">
                          <a:solidFill>
                            <a:srgbClr val="00B050"/>
                          </a:solidFill>
                          <a:latin typeface="+mn-lt"/>
                          <a:ea typeface="+mn-ea"/>
                          <a:cs typeface="+mn-cs"/>
                        </a:rPr>
                        <a:t>准确率较低</a:t>
                      </a:r>
                    </a:p>
                  </a:txBody>
                  <a:tcPr anchor="ctr"/>
                </a:tc>
                <a:extLst>
                  <a:ext uri="{0D108BD9-81ED-4DB2-BD59-A6C34878D82A}">
                    <a16:rowId xmlns:a16="http://schemas.microsoft.com/office/drawing/2014/main" val="1021550643"/>
                  </a:ext>
                </a:extLst>
              </a:tr>
              <a:tr h="412182">
                <a:tc>
                  <a:txBody>
                    <a:bodyPr/>
                    <a:lstStyle/>
                    <a:p>
                      <a:pPr algn="ctr"/>
                      <a:r>
                        <a:rPr lang="en-US" altLang="zh-CN" sz="900" dirty="0"/>
                        <a:t>[Ruffing et al., CCNC 2016]</a:t>
                      </a:r>
                      <a:endParaRPr lang="zh-CN" altLang="en-US" sz="900" dirty="0"/>
                    </a:p>
                  </a:txBody>
                  <a:tcPr anchor="ctr"/>
                </a:tc>
                <a:tc>
                  <a:txBody>
                    <a:bodyPr/>
                    <a:lstStyle/>
                    <a:p>
                      <a:pPr marL="144000" algn="l"/>
                      <a:r>
                        <a:rPr lang="zh-CN" altLang="en-US" sz="1000" dirty="0"/>
                        <a:t>对于每种主机属性组合，至少收集</a:t>
                      </a:r>
                      <a:r>
                        <a:rPr lang="en-US" altLang="zh-CN" sz="1000" dirty="0"/>
                        <a:t>30</a:t>
                      </a:r>
                      <a:r>
                        <a:rPr lang="zh-CN" altLang="en-US" sz="1000" dirty="0"/>
                        <a:t>条长流</a:t>
                      </a:r>
                    </a:p>
                  </a:txBody>
                  <a:tcPr anchor="ctr"/>
                </a:tc>
                <a:tc>
                  <a:txBody>
                    <a:bodyPr/>
                    <a:lstStyle/>
                    <a:p>
                      <a:r>
                        <a:rPr lang="zh-CN" altLang="en-US" sz="1000" dirty="0"/>
                        <a:t>长流的时序特性</a:t>
                      </a:r>
                    </a:p>
                  </a:txBody>
                  <a:tcPr anchor="ctr"/>
                </a:tc>
                <a:tc>
                  <a:txBody>
                    <a:bodyPr/>
                    <a:lstStyle/>
                    <a:p>
                      <a:pPr algn="ctr"/>
                      <a:r>
                        <a:rPr lang="zh-CN" altLang="en-US" sz="1000" dirty="0"/>
                        <a:t>搜索算法</a:t>
                      </a:r>
                      <a:endParaRPr lang="en-US" altLang="zh-CN" sz="1000" dirty="0"/>
                    </a:p>
                    <a:p>
                      <a:pPr algn="ctr"/>
                      <a:r>
                        <a:rPr lang="zh-CN" altLang="en-US" sz="1000" dirty="0"/>
                        <a:t>遗传算法</a:t>
                      </a:r>
                    </a:p>
                  </a:txBody>
                  <a:tcPr anchor="ctr"/>
                </a:tc>
                <a:tc>
                  <a:txBody>
                    <a:bodyPr/>
                    <a:lstStyle/>
                    <a:p>
                      <a:r>
                        <a:rPr lang="zh-CN" altLang="en-US" sz="1000" dirty="0"/>
                        <a:t>通过长流时序的</a:t>
                      </a:r>
                      <a:r>
                        <a:rPr lang="zh-CN" altLang="en-US" sz="1000" dirty="0">
                          <a:solidFill>
                            <a:srgbClr val="FF0000"/>
                          </a:solidFill>
                        </a:rPr>
                        <a:t>频谱分析</a:t>
                      </a:r>
                      <a:r>
                        <a:rPr lang="zh-CN" altLang="en-US" sz="1000" dirty="0"/>
                        <a:t>识别操作系统</a:t>
                      </a:r>
                      <a:endParaRPr lang="en-US" altLang="zh-CN"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a:t>客户端规模较小</a:t>
                      </a:r>
                      <a:endParaRPr lang="en-US" altLang="zh-CN" sz="1000" dirty="0"/>
                    </a:p>
                    <a:p>
                      <a:r>
                        <a:rPr lang="zh-CN" altLang="en-US" sz="1000" dirty="0"/>
                        <a:t>模型</a:t>
                      </a:r>
                      <a:r>
                        <a:rPr lang="zh-CN" altLang="en-US" sz="1000" b="1" kern="1200" dirty="0">
                          <a:solidFill>
                            <a:srgbClr val="00B050"/>
                          </a:solidFill>
                          <a:latin typeface="+mn-lt"/>
                          <a:ea typeface="+mn-ea"/>
                          <a:cs typeface="+mn-cs"/>
                        </a:rPr>
                        <a:t>训练时间较长</a:t>
                      </a:r>
                    </a:p>
                  </a:txBody>
                  <a:tcPr anchor="ctr"/>
                </a:tc>
                <a:extLst>
                  <a:ext uri="{0D108BD9-81ED-4DB2-BD59-A6C34878D82A}">
                    <a16:rowId xmlns:a16="http://schemas.microsoft.com/office/drawing/2014/main" val="2077893114"/>
                  </a:ext>
                </a:extLst>
              </a:tr>
              <a:tr h="570713">
                <a:tc>
                  <a:txBody>
                    <a:bodyPr/>
                    <a:lstStyle/>
                    <a:p>
                      <a:pPr algn="ctr"/>
                      <a:r>
                        <a:rPr lang="en-US" altLang="zh-CN" sz="900" dirty="0"/>
                        <a:t>[</a:t>
                      </a:r>
                      <a:r>
                        <a:rPr lang="en-US" altLang="zh-CN" sz="900" dirty="0" err="1"/>
                        <a:t>Muehlstein</a:t>
                      </a:r>
                      <a:r>
                        <a:rPr lang="en-US" altLang="zh-CN" sz="900" dirty="0"/>
                        <a:t> et al., CCNC 2017]</a:t>
                      </a:r>
                      <a:endParaRPr lang="zh-CN" altLang="en-US" sz="900" dirty="0"/>
                    </a:p>
                  </a:txBody>
                  <a:tcPr anchor="ctr"/>
                </a:tc>
                <a:tc>
                  <a:txBody>
                    <a:bodyPr/>
                    <a:lstStyle/>
                    <a:p>
                      <a:pPr marL="144000" algn="l"/>
                      <a:r>
                        <a:rPr lang="zh-CN" altLang="en-US" sz="1000" dirty="0"/>
                        <a:t>会话数：</a:t>
                      </a:r>
                      <a:r>
                        <a:rPr lang="en-US" altLang="zh-CN" sz="1000" dirty="0"/>
                        <a:t>2</a:t>
                      </a:r>
                      <a:r>
                        <a:rPr lang="zh-CN" altLang="en-US" sz="1000" dirty="0"/>
                        <a:t>万</a:t>
                      </a:r>
                    </a:p>
                  </a:txBody>
                  <a:tcPr anchor="ctr"/>
                </a:tc>
                <a:tc>
                  <a:txBody>
                    <a:bodyPr/>
                    <a:lstStyle/>
                    <a:p>
                      <a:r>
                        <a:rPr lang="zh-CN" altLang="en-US" sz="1000" dirty="0"/>
                        <a:t>包数、字节数、包长分布、包到达时间间隔分布等流统计特征</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机器学习分类算法</a:t>
                      </a:r>
                    </a:p>
                  </a:txBody>
                  <a:tcPr anchor="ctr"/>
                </a:tc>
                <a:tc>
                  <a:txBody>
                    <a:bodyPr/>
                    <a:lstStyle/>
                    <a:p>
                      <a:r>
                        <a:rPr lang="zh-CN" altLang="en-US" sz="1000" dirty="0"/>
                        <a:t>首次将流统计特征引入操作系统识别研究，识别</a:t>
                      </a:r>
                      <a:r>
                        <a:rPr lang="zh-CN" altLang="en-US" sz="1000" dirty="0">
                          <a:solidFill>
                            <a:srgbClr val="FF0000"/>
                          </a:solidFill>
                        </a:rPr>
                        <a:t>准确率较高</a:t>
                      </a:r>
                    </a:p>
                  </a:txBody>
                  <a:tcPr anchor="ctr"/>
                </a:tc>
                <a:tc>
                  <a:txBody>
                    <a:bodyPr/>
                    <a:lstStyle/>
                    <a:p>
                      <a:r>
                        <a:rPr lang="zh-CN" altLang="en-US" sz="1000" b="1" kern="1200" dirty="0">
                          <a:solidFill>
                            <a:srgbClr val="00B050"/>
                          </a:solidFill>
                          <a:latin typeface="+mn-lt"/>
                          <a:ea typeface="+mn-ea"/>
                          <a:cs typeface="+mn-cs"/>
                        </a:rPr>
                        <a:t>客户端规模较小</a:t>
                      </a:r>
                    </a:p>
                  </a:txBody>
                  <a:tcPr anchor="ctr"/>
                </a:tc>
                <a:extLst>
                  <a:ext uri="{0D108BD9-81ED-4DB2-BD59-A6C34878D82A}">
                    <a16:rowId xmlns:a16="http://schemas.microsoft.com/office/drawing/2014/main" val="3733728341"/>
                  </a:ext>
                </a:extLst>
              </a:tr>
              <a:tr h="4121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dirty="0"/>
                        <a:t>[Wang et al., Black Hat 2015]</a:t>
                      </a:r>
                      <a:endParaRPr lang="zh-CN" altLang="en-US" sz="900" dirty="0"/>
                    </a:p>
                  </a:txBody>
                  <a:tcPr anchor="ctr"/>
                </a:tc>
                <a:tc>
                  <a:txBody>
                    <a:bodyPr/>
                    <a:lstStyle/>
                    <a:p>
                      <a:pPr marL="14400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a:t>会话数：</a:t>
                      </a:r>
                      <a:r>
                        <a:rPr lang="en-US" altLang="zh-CN" sz="1000" dirty="0"/>
                        <a:t>30</a:t>
                      </a:r>
                      <a:r>
                        <a:rPr lang="zh-CN" altLang="en-US" sz="1000" dirty="0"/>
                        <a:t>万</a:t>
                      </a:r>
                    </a:p>
                  </a:txBody>
                  <a:tcPr anchor="ctr"/>
                </a:tc>
                <a:tc>
                  <a:txBody>
                    <a:bodyPr/>
                    <a:lstStyle/>
                    <a:p>
                      <a:r>
                        <a:rPr lang="zh-CN" altLang="en-US" sz="1000" dirty="0"/>
                        <a:t>流原始加密载荷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栈式自编码器</a:t>
                      </a:r>
                    </a:p>
                  </a:txBody>
                  <a:tcPr anchor="ctr"/>
                </a:tc>
                <a:tc>
                  <a:txBody>
                    <a:bodyPr/>
                    <a:lstStyle/>
                    <a:p>
                      <a:r>
                        <a:rPr lang="zh-CN" altLang="en-US" sz="1000" dirty="0">
                          <a:solidFill>
                            <a:srgbClr val="FF0000"/>
                          </a:solidFill>
                        </a:rPr>
                        <a:t>构建栈式自编码器模型</a:t>
                      </a:r>
                    </a:p>
                  </a:txBody>
                  <a:tcPr anchor="ctr"/>
                </a:tc>
                <a:tc>
                  <a:txBody>
                    <a:bodyPr/>
                    <a:lstStyle/>
                    <a:p>
                      <a:r>
                        <a:rPr lang="zh-CN" altLang="en-US" sz="1000" b="1" kern="1200" dirty="0">
                          <a:solidFill>
                            <a:srgbClr val="00B050"/>
                          </a:solidFill>
                          <a:latin typeface="+mn-lt"/>
                          <a:ea typeface="+mn-ea"/>
                          <a:cs typeface="+mn-cs"/>
                        </a:rPr>
                        <a:t>识别效率较低</a:t>
                      </a:r>
                    </a:p>
                  </a:txBody>
                  <a:tcPr anchor="ctr"/>
                </a:tc>
                <a:extLst>
                  <a:ext uri="{0D108BD9-81ED-4DB2-BD59-A6C34878D82A}">
                    <a16:rowId xmlns:a16="http://schemas.microsoft.com/office/drawing/2014/main" val="2515967856"/>
                  </a:ext>
                </a:extLst>
              </a:tr>
              <a:tr h="4121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dirty="0"/>
                        <a:t>[</a:t>
                      </a:r>
                      <a:r>
                        <a:rPr lang="en-US" altLang="zh-CN" sz="900" dirty="0" err="1"/>
                        <a:t>Rimmer</a:t>
                      </a:r>
                      <a:r>
                        <a:rPr lang="en-US" altLang="zh-CN" sz="900" dirty="0"/>
                        <a:t> et al., NDSS 2018]</a:t>
                      </a:r>
                      <a:endParaRPr lang="zh-CN" altLang="en-US" sz="900" dirty="0"/>
                    </a:p>
                  </a:txBody>
                  <a:tcPr anchor="ctr"/>
                </a:tc>
                <a:tc>
                  <a:txBody>
                    <a:bodyPr/>
                    <a:lstStyle/>
                    <a:p>
                      <a:pPr marL="144000" algn="l"/>
                      <a:r>
                        <a:rPr lang="zh-CN" altLang="en-US" sz="1000" dirty="0"/>
                        <a:t>会话数：</a:t>
                      </a:r>
                      <a:r>
                        <a:rPr lang="en-US" altLang="zh-CN" sz="1000" dirty="0"/>
                        <a:t>360</a:t>
                      </a:r>
                      <a:r>
                        <a:rPr lang="zh-CN" altLang="en-US" sz="1000" dirty="0"/>
                        <a:t>万</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a:t>流原始加密载荷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卷积神经网络</a:t>
                      </a:r>
                      <a:endParaRPr lang="en-US" altLang="zh-CN" sz="1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循环神经网络</a:t>
                      </a:r>
                    </a:p>
                  </a:txBody>
                  <a:tcPr anchor="ctr"/>
                </a:tc>
                <a:tc>
                  <a:txBody>
                    <a:bodyPr/>
                    <a:lstStyle/>
                    <a:p>
                      <a:r>
                        <a:rPr lang="zh-CN" altLang="en-US" sz="1000" dirty="0">
                          <a:solidFill>
                            <a:srgbClr val="FF0000"/>
                          </a:solidFill>
                        </a:rPr>
                        <a:t>识别准确率高</a:t>
                      </a:r>
                    </a:p>
                  </a:txBody>
                  <a:tcPr anchor="ctr"/>
                </a:tc>
                <a:tc>
                  <a:txBody>
                    <a:bodyPr/>
                    <a:lstStyle/>
                    <a:p>
                      <a:r>
                        <a:rPr lang="zh-CN" altLang="en-US" sz="1000" b="1" kern="1200" dirty="0">
                          <a:solidFill>
                            <a:srgbClr val="00B050"/>
                          </a:solidFill>
                          <a:latin typeface="+mn-lt"/>
                          <a:ea typeface="+mn-ea"/>
                          <a:cs typeface="+mn-cs"/>
                        </a:rPr>
                        <a:t>识别效率较低</a:t>
                      </a:r>
                    </a:p>
                  </a:txBody>
                  <a:tcPr anchor="ctr"/>
                </a:tc>
                <a:extLst>
                  <a:ext uri="{0D108BD9-81ED-4DB2-BD59-A6C34878D82A}">
                    <a16:rowId xmlns:a16="http://schemas.microsoft.com/office/drawing/2014/main" val="2277322434"/>
                  </a:ext>
                </a:extLst>
              </a:tr>
            </a:tbl>
          </a:graphicData>
        </a:graphic>
      </p:graphicFrame>
      <p:sp>
        <p:nvSpPr>
          <p:cNvPr id="4" name="矩形: 圆角 3">
            <a:extLst>
              <a:ext uri="{FF2B5EF4-FFF2-40B4-BE49-F238E27FC236}">
                <a16:creationId xmlns:a16="http://schemas.microsoft.com/office/drawing/2014/main" id="{838DC197-5040-461A-A625-4CCB1FD0D221}"/>
              </a:ext>
            </a:extLst>
          </p:cNvPr>
          <p:cNvSpPr/>
          <p:nvPr/>
        </p:nvSpPr>
        <p:spPr>
          <a:xfrm>
            <a:off x="875342" y="2797688"/>
            <a:ext cx="7428324" cy="244827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ts val="2500"/>
              </a:lnSpc>
              <a:spcAft>
                <a:spcPts val="1000"/>
              </a:spcAft>
            </a:pPr>
            <a:r>
              <a:rPr lang="zh-CN" altLang="en-US" sz="2400" b="1" dirty="0">
                <a:solidFill>
                  <a:schemeClr val="tx1"/>
                </a:solidFill>
                <a:latin typeface="Arial" panose="020B0604020202020204" pitchFamily="34" charset="0"/>
                <a:ea typeface="微软雅黑" panose="020B0503020204020204" pitchFamily="34" charset="-122"/>
              </a:rPr>
              <a:t>挑战</a:t>
            </a:r>
            <a:endParaRPr lang="en-US" altLang="zh-CN" sz="2400" b="1" dirty="0">
              <a:solidFill>
                <a:schemeClr val="tx1"/>
              </a:solidFill>
              <a:latin typeface="Arial" panose="020B0604020202020204" pitchFamily="34" charset="0"/>
              <a:ea typeface="微软雅黑" panose="020B0503020204020204" pitchFamily="34" charset="-122"/>
            </a:endParaRPr>
          </a:p>
          <a:p>
            <a:pPr marL="457200" lvl="0" indent="-457200" algn="just">
              <a:lnSpc>
                <a:spcPts val="2500"/>
              </a:lnSpc>
              <a:spcAft>
                <a:spcPts val="1000"/>
              </a:spcAft>
              <a:buFont typeface="Wingdings" panose="05000000000000000000" pitchFamily="2" charset="2"/>
              <a:buChar char="p"/>
            </a:pPr>
            <a:r>
              <a:rPr lang="zh-CN" altLang="en-US" sz="2000" dirty="0">
                <a:solidFill>
                  <a:prstClr val="black"/>
                </a:solidFill>
                <a:latin typeface="Arial" panose="020B0604020202020204" pitchFamily="34" charset="0"/>
                <a:ea typeface="微软雅黑" panose="020B0503020204020204" pitchFamily="34" charset="-122"/>
              </a:rPr>
              <a:t>如何在复杂网络中识别</a:t>
            </a:r>
            <a:r>
              <a:rPr lang="zh-CN" altLang="en-US" sz="2000" dirty="0">
                <a:solidFill>
                  <a:srgbClr val="FF0000"/>
                </a:solidFill>
                <a:latin typeface="Arial" panose="020B0604020202020204" pitchFamily="34" charset="0"/>
                <a:ea typeface="微软雅黑" panose="020B0503020204020204" pitchFamily="34" charset="-122"/>
              </a:rPr>
              <a:t>大规模</a:t>
            </a:r>
            <a:r>
              <a:rPr lang="zh-CN" altLang="en-US" sz="2000" dirty="0">
                <a:solidFill>
                  <a:prstClr val="black"/>
                </a:solidFill>
                <a:latin typeface="Arial" panose="020B0604020202020204" pitchFamily="34" charset="0"/>
                <a:ea typeface="微软雅黑" panose="020B0503020204020204" pitchFamily="34" charset="-122"/>
              </a:rPr>
              <a:t>、</a:t>
            </a:r>
            <a:r>
              <a:rPr lang="zh-CN" altLang="en-US" sz="2000" dirty="0">
                <a:solidFill>
                  <a:srgbClr val="FF0000"/>
                </a:solidFill>
                <a:latin typeface="Arial" panose="020B0604020202020204" pitchFamily="34" charset="0"/>
                <a:ea typeface="微软雅黑" panose="020B0503020204020204" pitchFamily="34" charset="-122"/>
              </a:rPr>
              <a:t>多维度</a:t>
            </a:r>
            <a:r>
              <a:rPr lang="zh-CN" altLang="en-US" sz="2000" dirty="0">
                <a:solidFill>
                  <a:prstClr val="black"/>
                </a:solidFill>
                <a:latin typeface="Arial" panose="020B0604020202020204" pitchFamily="34" charset="0"/>
                <a:ea typeface="微软雅黑" panose="020B0503020204020204" pitchFamily="34" charset="-122"/>
              </a:rPr>
              <a:t>的主机属性</a:t>
            </a:r>
            <a:endParaRPr lang="en-US" altLang="zh-CN" sz="2000" dirty="0">
              <a:solidFill>
                <a:prstClr val="black"/>
              </a:solidFill>
              <a:latin typeface="Arial" panose="020B0604020202020204" pitchFamily="34" charset="0"/>
              <a:ea typeface="微软雅黑" panose="020B0503020204020204" pitchFamily="34" charset="-122"/>
            </a:endParaRPr>
          </a:p>
          <a:p>
            <a:pPr marL="457200" lvl="0" indent="-457200" algn="just">
              <a:lnSpc>
                <a:spcPts val="2500"/>
              </a:lnSpc>
              <a:spcAft>
                <a:spcPts val="1000"/>
              </a:spcAft>
              <a:buFont typeface="Wingdings" panose="05000000000000000000" pitchFamily="2" charset="2"/>
              <a:buChar char="p"/>
            </a:pPr>
            <a:r>
              <a:rPr lang="zh-CN" altLang="en-US" sz="2000" dirty="0">
                <a:solidFill>
                  <a:prstClr val="black"/>
                </a:solidFill>
                <a:latin typeface="Arial" panose="020B0604020202020204" pitchFamily="34" charset="0"/>
                <a:ea typeface="微软雅黑" panose="020B0503020204020204" pitchFamily="34" charset="-122"/>
              </a:rPr>
              <a:t>如何在不降低性能的前提下，将当前研究成果应用到更</a:t>
            </a:r>
            <a:r>
              <a:rPr lang="zh-CN" altLang="en-US" sz="2000" dirty="0">
                <a:solidFill>
                  <a:srgbClr val="FF0000"/>
                </a:solidFill>
                <a:latin typeface="Arial" panose="020B0604020202020204" pitchFamily="34" charset="0"/>
                <a:ea typeface="微软雅黑" panose="020B0503020204020204" pitchFamily="34" charset="-122"/>
              </a:rPr>
              <a:t>细粒度</a:t>
            </a:r>
            <a:r>
              <a:rPr lang="zh-CN" altLang="en-US" sz="2000" dirty="0">
                <a:solidFill>
                  <a:prstClr val="black"/>
                </a:solidFill>
                <a:latin typeface="Arial" panose="020B0604020202020204" pitchFamily="34" charset="0"/>
                <a:ea typeface="微软雅黑" panose="020B0503020204020204" pitchFamily="34" charset="-122"/>
              </a:rPr>
              <a:t>的主机属性发现问题上</a:t>
            </a:r>
            <a:endParaRPr lang="en-US" altLang="zh-CN" sz="2000" dirty="0">
              <a:solidFill>
                <a:prstClr val="black"/>
              </a:solidFill>
              <a:latin typeface="Arial" panose="020B0604020202020204" pitchFamily="34" charset="0"/>
              <a:ea typeface="微软雅黑" panose="020B0503020204020204" pitchFamily="34" charset="-122"/>
            </a:endParaRPr>
          </a:p>
          <a:p>
            <a:pPr marL="457200" lvl="0" indent="-457200" algn="just">
              <a:lnSpc>
                <a:spcPts val="2500"/>
              </a:lnSpc>
              <a:spcAft>
                <a:spcPts val="1000"/>
              </a:spcAft>
              <a:buFont typeface="Wingdings" panose="05000000000000000000" pitchFamily="2" charset="2"/>
              <a:buChar char="p"/>
            </a:pPr>
            <a:r>
              <a:rPr lang="zh-CN" altLang="en-US" sz="2000" dirty="0">
                <a:solidFill>
                  <a:prstClr val="black"/>
                </a:solidFill>
                <a:latin typeface="Arial" panose="020B0604020202020204" pitchFamily="34" charset="0"/>
                <a:ea typeface="微软雅黑" panose="020B0503020204020204" pitchFamily="34" charset="-122"/>
              </a:rPr>
              <a:t>如何有效利用深度学习算法自动挖掘加密流量</a:t>
            </a:r>
            <a:r>
              <a:rPr lang="zh-CN" altLang="en-US" sz="2000" dirty="0">
                <a:solidFill>
                  <a:srgbClr val="FF0000"/>
                </a:solidFill>
                <a:latin typeface="Arial" panose="020B0604020202020204" pitchFamily="34" charset="0"/>
                <a:ea typeface="微软雅黑" panose="020B0503020204020204" pitchFamily="34" charset="-122"/>
              </a:rPr>
              <a:t>原始载荷</a:t>
            </a:r>
            <a:r>
              <a:rPr lang="zh-CN" altLang="en-US" sz="2000" dirty="0">
                <a:solidFill>
                  <a:prstClr val="black"/>
                </a:solidFill>
                <a:latin typeface="Arial" panose="020B0604020202020204" pitchFamily="34" charset="0"/>
                <a:ea typeface="微软雅黑" panose="020B0503020204020204" pitchFamily="34" charset="-122"/>
              </a:rPr>
              <a:t>中的特征</a:t>
            </a:r>
          </a:p>
        </p:txBody>
      </p:sp>
    </p:spTree>
    <p:extLst>
      <p:ext uri="{BB962C8B-B14F-4D97-AF65-F5344CB8AC3E}">
        <p14:creationId xmlns:p14="http://schemas.microsoft.com/office/powerpoint/2010/main" val="204290346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1311102892"/>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研究目标、研究内容和拟解决的关键技术</a:t>
            </a:r>
          </a:p>
        </p:txBody>
      </p:sp>
      <p:sp>
        <p:nvSpPr>
          <p:cNvPr id="23" name="文本框 22">
            <a:extLst>
              <a:ext uri="{FF2B5EF4-FFF2-40B4-BE49-F238E27FC236}">
                <a16:creationId xmlns:a16="http://schemas.microsoft.com/office/drawing/2014/main" id="{F44A8F90-80BC-498A-B328-2D3DD7316D1B}"/>
              </a:ext>
            </a:extLst>
          </p:cNvPr>
          <p:cNvSpPr txBox="1"/>
          <p:nvPr/>
        </p:nvSpPr>
        <p:spPr>
          <a:xfrm>
            <a:off x="2751466" y="4627255"/>
            <a:ext cx="184731" cy="338554"/>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wrap="none" rtlCol="0">
            <a:spAutoFit/>
          </a:bodyPr>
          <a:lstStyle/>
          <a:p>
            <a:pPr>
              <a:lnSpc>
                <a:spcPts val="2000"/>
              </a:lnSpc>
            </a:pPr>
            <a:endParaRPr lang="zh-CN" altLang="en-US" sz="1600" dirty="0">
              <a:latin typeface="Arial" panose="020B0604020202020204" pitchFamily="34" charset="0"/>
              <a:ea typeface="微软雅黑" panose="020B0503020204020204" pitchFamily="34" charset="-122"/>
            </a:endParaRPr>
          </a:p>
        </p:txBody>
      </p:sp>
      <p:sp>
        <p:nvSpPr>
          <p:cNvPr id="24" name="矩形: 圆角 23">
            <a:extLst>
              <a:ext uri="{FF2B5EF4-FFF2-40B4-BE49-F238E27FC236}">
                <a16:creationId xmlns:a16="http://schemas.microsoft.com/office/drawing/2014/main" id="{B26F3D7C-323D-4E12-88C3-A7049E999C20}"/>
              </a:ext>
            </a:extLst>
          </p:cNvPr>
          <p:cNvSpPr/>
          <p:nvPr/>
        </p:nvSpPr>
        <p:spPr>
          <a:xfrm>
            <a:off x="547511" y="1605161"/>
            <a:ext cx="2933880" cy="4826606"/>
          </a:xfrm>
          <a:prstGeom prst="roundRect">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Arial" panose="020B0604020202020204" pitchFamily="34" charset="0"/>
              <a:ea typeface="微软雅黑" panose="020B0503020204020204" pitchFamily="34" charset="-122"/>
            </a:endParaRPr>
          </a:p>
        </p:txBody>
      </p:sp>
      <p:sp>
        <p:nvSpPr>
          <p:cNvPr id="30" name="矩形 29">
            <a:extLst>
              <a:ext uri="{FF2B5EF4-FFF2-40B4-BE49-F238E27FC236}">
                <a16:creationId xmlns:a16="http://schemas.microsoft.com/office/drawing/2014/main" id="{BC3FFBAE-9527-4EFD-BE8E-9436412F3995}"/>
              </a:ext>
            </a:extLst>
          </p:cNvPr>
          <p:cNvSpPr/>
          <p:nvPr/>
        </p:nvSpPr>
        <p:spPr>
          <a:xfrm>
            <a:off x="753354" y="2797087"/>
            <a:ext cx="2552553" cy="981094"/>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just">
              <a:lnSpc>
                <a:spcPts val="2000"/>
              </a:lnSpc>
            </a:pPr>
            <a:r>
              <a:rPr lang="zh-CN" altLang="en-US" sz="1400" dirty="0">
                <a:solidFill>
                  <a:schemeClr val="tx1"/>
                </a:solidFill>
                <a:latin typeface="Arial" panose="020B0604020202020204" pitchFamily="34" charset="0"/>
                <a:ea typeface="微软雅黑" panose="020B0503020204020204" pitchFamily="34" charset="-122"/>
              </a:rPr>
              <a:t>实验环境中主机</a:t>
            </a:r>
            <a:r>
              <a:rPr lang="zh-CN" altLang="en-US" sz="1400" dirty="0">
                <a:solidFill>
                  <a:srgbClr val="FF0000"/>
                </a:solidFill>
                <a:latin typeface="Arial" panose="020B0604020202020204" pitchFamily="34" charset="0"/>
                <a:ea typeface="微软雅黑" panose="020B0503020204020204" pitchFamily="34" charset="-122"/>
              </a:rPr>
              <a:t>规模不足</a:t>
            </a:r>
            <a:r>
              <a:rPr lang="zh-CN" altLang="en-US" sz="1400" dirty="0">
                <a:solidFill>
                  <a:schemeClr val="tx1"/>
                </a:solidFill>
                <a:latin typeface="Arial" panose="020B0604020202020204" pitchFamily="34" charset="0"/>
                <a:ea typeface="微软雅黑" panose="020B0503020204020204" pitchFamily="34" charset="-122"/>
              </a:rPr>
              <a:t>。仅针对小规模主机群进行属性发现的研究缺乏实际价值。</a:t>
            </a:r>
          </a:p>
        </p:txBody>
      </p:sp>
      <p:sp>
        <p:nvSpPr>
          <p:cNvPr id="31" name="矩形 30">
            <a:extLst>
              <a:ext uri="{FF2B5EF4-FFF2-40B4-BE49-F238E27FC236}">
                <a16:creationId xmlns:a16="http://schemas.microsoft.com/office/drawing/2014/main" id="{C9F17B9F-F7CE-4CF3-A2AD-421836C2396F}"/>
              </a:ext>
            </a:extLst>
          </p:cNvPr>
          <p:cNvSpPr/>
          <p:nvPr/>
        </p:nvSpPr>
        <p:spPr>
          <a:xfrm>
            <a:off x="745486" y="3997196"/>
            <a:ext cx="2553004" cy="968613"/>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just">
              <a:lnSpc>
                <a:spcPts val="2000"/>
              </a:lnSpc>
            </a:pPr>
            <a:r>
              <a:rPr lang="zh-CN" altLang="en-US" sz="1400" dirty="0">
                <a:solidFill>
                  <a:schemeClr val="tx1"/>
                </a:solidFill>
                <a:latin typeface="Arial" panose="020B0604020202020204" pitchFamily="34" charset="0"/>
                <a:ea typeface="微软雅黑" panose="020B0503020204020204" pitchFamily="34" charset="-122"/>
              </a:rPr>
              <a:t>对于主机属性的识别</a:t>
            </a:r>
            <a:r>
              <a:rPr lang="zh-CN" altLang="en-US" sz="1400" dirty="0">
                <a:solidFill>
                  <a:srgbClr val="FF0000"/>
                </a:solidFill>
                <a:latin typeface="Arial" panose="020B0604020202020204" pitchFamily="34" charset="0"/>
                <a:ea typeface="微软雅黑" panose="020B0503020204020204" pitchFamily="34" charset="-122"/>
              </a:rPr>
              <a:t>粒度过粗</a:t>
            </a:r>
            <a:r>
              <a:rPr lang="zh-CN" altLang="en-US" sz="1400" dirty="0">
                <a:solidFill>
                  <a:schemeClr val="tx1"/>
                </a:solidFill>
                <a:latin typeface="Arial" panose="020B0604020202020204" pitchFamily="34" charset="0"/>
                <a:ea typeface="微软雅黑" panose="020B0503020204020204" pitchFamily="34" charset="-122"/>
              </a:rPr>
              <a:t>。细粒度的属性挖掘具有更重要的意义。</a:t>
            </a:r>
          </a:p>
        </p:txBody>
      </p:sp>
      <p:sp>
        <p:nvSpPr>
          <p:cNvPr id="33" name="矩形 32">
            <a:extLst>
              <a:ext uri="{FF2B5EF4-FFF2-40B4-BE49-F238E27FC236}">
                <a16:creationId xmlns:a16="http://schemas.microsoft.com/office/drawing/2014/main" id="{F9E5F76A-748A-491D-AE7D-4F6F825C73EE}"/>
              </a:ext>
            </a:extLst>
          </p:cNvPr>
          <p:cNvSpPr/>
          <p:nvPr/>
        </p:nvSpPr>
        <p:spPr>
          <a:xfrm>
            <a:off x="745487" y="5161639"/>
            <a:ext cx="2553004" cy="968613"/>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just">
              <a:lnSpc>
                <a:spcPts val="2000"/>
              </a:lnSpc>
            </a:pPr>
            <a:r>
              <a:rPr lang="zh-CN" altLang="en-US" sz="1400" dirty="0">
                <a:solidFill>
                  <a:schemeClr val="tx1"/>
                </a:solidFill>
                <a:latin typeface="Arial" panose="020B0604020202020204" pitchFamily="34" charset="0"/>
                <a:ea typeface="微软雅黑" panose="020B0503020204020204" pitchFamily="34" charset="-122"/>
              </a:rPr>
              <a:t>协议指纹和流统计特征提取方法</a:t>
            </a:r>
            <a:r>
              <a:rPr lang="zh-CN" altLang="en-US" sz="1400" dirty="0">
                <a:solidFill>
                  <a:srgbClr val="FF0000"/>
                </a:solidFill>
                <a:latin typeface="Arial" panose="020B0604020202020204" pitchFamily="34" charset="0"/>
                <a:ea typeface="微软雅黑" panose="020B0503020204020204" pitchFamily="34" charset="-122"/>
              </a:rPr>
              <a:t>过度依赖经验和专业知识</a:t>
            </a:r>
            <a:r>
              <a:rPr lang="zh-CN" altLang="en-US" sz="1400" dirty="0">
                <a:solidFill>
                  <a:schemeClr val="tx1"/>
                </a:solidFill>
                <a:latin typeface="Arial" panose="020B0604020202020204" pitchFamily="34" charset="0"/>
                <a:ea typeface="微软雅黑" panose="020B0503020204020204" pitchFamily="34" charset="-122"/>
              </a:rPr>
              <a:t>。</a:t>
            </a:r>
          </a:p>
        </p:txBody>
      </p:sp>
      <p:sp>
        <p:nvSpPr>
          <p:cNvPr id="34" name="文本框 33">
            <a:extLst>
              <a:ext uri="{FF2B5EF4-FFF2-40B4-BE49-F238E27FC236}">
                <a16:creationId xmlns:a16="http://schemas.microsoft.com/office/drawing/2014/main" id="{5AB1F8E9-3A27-437B-AD1B-2C352ADA7DBD}"/>
              </a:ext>
            </a:extLst>
          </p:cNvPr>
          <p:cNvSpPr txBox="1"/>
          <p:nvPr/>
        </p:nvSpPr>
        <p:spPr>
          <a:xfrm>
            <a:off x="8014306" y="4294580"/>
            <a:ext cx="133129" cy="338554"/>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000"/>
              </a:lnSpc>
            </a:pPr>
            <a:endParaRPr lang="zh-CN" altLang="en-US" sz="1600" dirty="0">
              <a:latin typeface="Arial" panose="020B0604020202020204" pitchFamily="34" charset="0"/>
              <a:ea typeface="微软雅黑" panose="020B0503020204020204" pitchFamily="34" charset="-122"/>
            </a:endParaRPr>
          </a:p>
        </p:txBody>
      </p:sp>
      <p:sp>
        <p:nvSpPr>
          <p:cNvPr id="35" name="矩形: 圆角 34">
            <a:extLst>
              <a:ext uri="{FF2B5EF4-FFF2-40B4-BE49-F238E27FC236}">
                <a16:creationId xmlns:a16="http://schemas.microsoft.com/office/drawing/2014/main" id="{E97C0BA8-5D34-4963-A08D-2BAA185950DE}"/>
              </a:ext>
            </a:extLst>
          </p:cNvPr>
          <p:cNvSpPr/>
          <p:nvPr/>
        </p:nvSpPr>
        <p:spPr>
          <a:xfrm>
            <a:off x="5702327" y="1629587"/>
            <a:ext cx="2933880" cy="4826606"/>
          </a:xfrm>
          <a:prstGeom prst="roundRect">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Arial" panose="020B0604020202020204" pitchFamily="34" charset="0"/>
              <a:ea typeface="微软雅黑" panose="020B0503020204020204" pitchFamily="34" charset="-122"/>
            </a:endParaRPr>
          </a:p>
        </p:txBody>
      </p:sp>
      <p:sp>
        <p:nvSpPr>
          <p:cNvPr id="36" name="矩形 35">
            <a:extLst>
              <a:ext uri="{FF2B5EF4-FFF2-40B4-BE49-F238E27FC236}">
                <a16:creationId xmlns:a16="http://schemas.microsoft.com/office/drawing/2014/main" id="{03A50E0B-68FA-4A83-B203-EAF12088632A}"/>
              </a:ext>
            </a:extLst>
          </p:cNvPr>
          <p:cNvSpPr/>
          <p:nvPr/>
        </p:nvSpPr>
        <p:spPr>
          <a:xfrm>
            <a:off x="5947724" y="2874931"/>
            <a:ext cx="2442922" cy="823435"/>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nSpc>
                <a:spcPts val="2000"/>
              </a:lnSpc>
            </a:pPr>
            <a:r>
              <a:rPr lang="zh-CN" altLang="en-US" sz="1600" dirty="0">
                <a:solidFill>
                  <a:schemeClr val="tx1"/>
                </a:solidFill>
                <a:latin typeface="Arial" panose="020B0604020202020204" pitchFamily="34" charset="0"/>
                <a:ea typeface="微软雅黑" panose="020B0503020204020204" pitchFamily="34" charset="-122"/>
              </a:rPr>
              <a:t>大规模网络中的海量主机属性发现</a:t>
            </a:r>
          </a:p>
        </p:txBody>
      </p:sp>
      <p:sp>
        <p:nvSpPr>
          <p:cNvPr id="37" name="矩形 36">
            <a:extLst>
              <a:ext uri="{FF2B5EF4-FFF2-40B4-BE49-F238E27FC236}">
                <a16:creationId xmlns:a16="http://schemas.microsoft.com/office/drawing/2014/main" id="{F0B7CD48-9767-4822-9532-8BB3A0CC88CF}"/>
              </a:ext>
            </a:extLst>
          </p:cNvPr>
          <p:cNvSpPr/>
          <p:nvPr/>
        </p:nvSpPr>
        <p:spPr>
          <a:xfrm>
            <a:off x="5947724" y="4084657"/>
            <a:ext cx="2442922" cy="859054"/>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just">
              <a:lnSpc>
                <a:spcPts val="2000"/>
              </a:lnSpc>
            </a:pPr>
            <a:r>
              <a:rPr lang="zh-CN" altLang="en-US" sz="1600" dirty="0">
                <a:solidFill>
                  <a:schemeClr val="tx1"/>
                </a:solidFill>
                <a:latin typeface="Arial" panose="020B0604020202020204" pitchFamily="34" charset="0"/>
                <a:ea typeface="微软雅黑" panose="020B0503020204020204" pitchFamily="34" charset="-122"/>
              </a:rPr>
              <a:t>复杂网络中的细粒度主机属性发现</a:t>
            </a:r>
          </a:p>
        </p:txBody>
      </p:sp>
      <p:sp>
        <p:nvSpPr>
          <p:cNvPr id="38" name="矩形 37">
            <a:extLst>
              <a:ext uri="{FF2B5EF4-FFF2-40B4-BE49-F238E27FC236}">
                <a16:creationId xmlns:a16="http://schemas.microsoft.com/office/drawing/2014/main" id="{590F30FC-64CD-42F7-86A2-900B92485ED1}"/>
              </a:ext>
            </a:extLst>
          </p:cNvPr>
          <p:cNvSpPr/>
          <p:nvPr/>
        </p:nvSpPr>
        <p:spPr>
          <a:xfrm>
            <a:off x="5951728" y="5216412"/>
            <a:ext cx="2438917" cy="859054"/>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just">
              <a:lnSpc>
                <a:spcPts val="2000"/>
              </a:lnSpc>
            </a:pPr>
            <a:r>
              <a:rPr lang="zh-CN" altLang="en-US" sz="1600" dirty="0">
                <a:solidFill>
                  <a:schemeClr val="tx1"/>
                </a:solidFill>
                <a:latin typeface="Arial" panose="020B0604020202020204" pitchFamily="34" charset="0"/>
                <a:ea typeface="微软雅黑" panose="020B0503020204020204" pitchFamily="34" charset="-122"/>
              </a:rPr>
              <a:t>基于流原始加密载荷的深度学习模型研究</a:t>
            </a:r>
          </a:p>
        </p:txBody>
      </p:sp>
      <p:sp>
        <p:nvSpPr>
          <p:cNvPr id="39" name="波形 38">
            <a:extLst>
              <a:ext uri="{FF2B5EF4-FFF2-40B4-BE49-F238E27FC236}">
                <a16:creationId xmlns:a16="http://schemas.microsoft.com/office/drawing/2014/main" id="{9049CB83-B6EA-4AB4-9063-ADED1CF204D4}"/>
              </a:ext>
            </a:extLst>
          </p:cNvPr>
          <p:cNvSpPr/>
          <p:nvPr/>
        </p:nvSpPr>
        <p:spPr>
          <a:xfrm>
            <a:off x="1229347" y="1803826"/>
            <a:ext cx="1570207" cy="805661"/>
          </a:xfrm>
          <a:prstGeom prst="wave">
            <a:avLst/>
          </a:prstGeom>
          <a:solidFill>
            <a:schemeClr val="accent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bg1"/>
                </a:solidFill>
                <a:latin typeface="Arial" panose="020B0604020202020204" pitchFamily="34" charset="0"/>
                <a:ea typeface="微软雅黑" panose="020B0503020204020204" pitchFamily="34" charset="-122"/>
              </a:rPr>
              <a:t>挑战</a:t>
            </a:r>
            <a:endParaRPr lang="zh-CN" altLang="en-US" sz="2000" b="1" dirty="0">
              <a:solidFill>
                <a:schemeClr val="bg1"/>
              </a:solidFill>
            </a:endParaRPr>
          </a:p>
        </p:txBody>
      </p:sp>
      <p:sp>
        <p:nvSpPr>
          <p:cNvPr id="40" name="波形 39">
            <a:extLst>
              <a:ext uri="{FF2B5EF4-FFF2-40B4-BE49-F238E27FC236}">
                <a16:creationId xmlns:a16="http://schemas.microsoft.com/office/drawing/2014/main" id="{1AAA4762-EB5E-4509-BC10-64D242BB47B4}"/>
              </a:ext>
            </a:extLst>
          </p:cNvPr>
          <p:cNvSpPr/>
          <p:nvPr/>
        </p:nvSpPr>
        <p:spPr>
          <a:xfrm>
            <a:off x="3786896" y="1855196"/>
            <a:ext cx="1570207" cy="805661"/>
          </a:xfrm>
          <a:prstGeom prst="wave">
            <a:avLst/>
          </a:prstGeom>
          <a:solidFill>
            <a:schemeClr val="accent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bg1"/>
                </a:solidFill>
                <a:latin typeface="Arial" panose="020B0604020202020204" pitchFamily="34" charset="0"/>
                <a:ea typeface="微软雅黑" panose="020B0503020204020204" pitchFamily="34" charset="-122"/>
              </a:rPr>
              <a:t>研究目标</a:t>
            </a:r>
            <a:endParaRPr lang="zh-CN" altLang="en-US" sz="2000" b="1" dirty="0">
              <a:solidFill>
                <a:schemeClr val="bg1"/>
              </a:solidFill>
            </a:endParaRPr>
          </a:p>
        </p:txBody>
      </p:sp>
      <p:sp>
        <p:nvSpPr>
          <p:cNvPr id="41" name="波形 40">
            <a:extLst>
              <a:ext uri="{FF2B5EF4-FFF2-40B4-BE49-F238E27FC236}">
                <a16:creationId xmlns:a16="http://schemas.microsoft.com/office/drawing/2014/main" id="{38F1BCC2-2482-452A-B5F6-EBD50A2836B8}"/>
              </a:ext>
            </a:extLst>
          </p:cNvPr>
          <p:cNvSpPr/>
          <p:nvPr/>
        </p:nvSpPr>
        <p:spPr>
          <a:xfrm>
            <a:off x="6344446" y="1803826"/>
            <a:ext cx="1570207" cy="805661"/>
          </a:xfrm>
          <a:prstGeom prst="wave">
            <a:avLst/>
          </a:prstGeom>
          <a:solidFill>
            <a:schemeClr val="accent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bg1"/>
                </a:solidFill>
                <a:latin typeface="Arial" panose="020B0604020202020204" pitchFamily="34" charset="0"/>
                <a:ea typeface="微软雅黑" panose="020B0503020204020204" pitchFamily="34" charset="-122"/>
              </a:rPr>
              <a:t>研究内容</a:t>
            </a:r>
            <a:endParaRPr lang="zh-CN" altLang="en-US" sz="2000" b="1" dirty="0">
              <a:solidFill>
                <a:schemeClr val="bg1"/>
              </a:solidFill>
            </a:endParaRPr>
          </a:p>
        </p:txBody>
      </p:sp>
      <p:sp>
        <p:nvSpPr>
          <p:cNvPr id="42" name="箭头: 五边形 41">
            <a:extLst>
              <a:ext uri="{FF2B5EF4-FFF2-40B4-BE49-F238E27FC236}">
                <a16:creationId xmlns:a16="http://schemas.microsoft.com/office/drawing/2014/main" id="{0C9AF2A8-FD88-4892-A073-702A78690891}"/>
              </a:ext>
            </a:extLst>
          </p:cNvPr>
          <p:cNvSpPr/>
          <p:nvPr/>
        </p:nvSpPr>
        <p:spPr>
          <a:xfrm>
            <a:off x="3694051" y="3057980"/>
            <a:ext cx="1795615" cy="546370"/>
          </a:xfrm>
          <a:prstGeom prst="homePlate">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ts val="2000"/>
              </a:lnSpc>
            </a:pPr>
            <a:r>
              <a:rPr lang="zh-CN" altLang="en-US" dirty="0">
                <a:latin typeface="Arial" panose="020B0604020202020204" pitchFamily="34" charset="0"/>
                <a:ea typeface="微软雅黑" panose="020B0503020204020204" pitchFamily="34" charset="-122"/>
              </a:rPr>
              <a:t>规模更大</a:t>
            </a:r>
          </a:p>
        </p:txBody>
      </p:sp>
      <p:sp>
        <p:nvSpPr>
          <p:cNvPr id="43" name="箭头: 五边形 42">
            <a:extLst>
              <a:ext uri="{FF2B5EF4-FFF2-40B4-BE49-F238E27FC236}">
                <a16:creationId xmlns:a16="http://schemas.microsoft.com/office/drawing/2014/main" id="{3A6D089B-021C-40C4-870F-8DAC79172305}"/>
              </a:ext>
            </a:extLst>
          </p:cNvPr>
          <p:cNvSpPr/>
          <p:nvPr/>
        </p:nvSpPr>
        <p:spPr>
          <a:xfrm>
            <a:off x="3709930" y="4231607"/>
            <a:ext cx="1788293" cy="546370"/>
          </a:xfrm>
          <a:prstGeom prst="homePlate">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ts val="2000"/>
              </a:lnSpc>
            </a:pPr>
            <a:r>
              <a:rPr lang="zh-CN" altLang="en-US" dirty="0">
                <a:latin typeface="Arial" panose="020B0604020202020204" pitchFamily="34" charset="0"/>
                <a:ea typeface="微软雅黑" panose="020B0503020204020204" pitchFamily="34" charset="-122"/>
              </a:rPr>
              <a:t>粒度更细</a:t>
            </a:r>
          </a:p>
        </p:txBody>
      </p:sp>
      <p:sp>
        <p:nvSpPr>
          <p:cNvPr id="44" name="箭头: 五边形 43">
            <a:extLst>
              <a:ext uri="{FF2B5EF4-FFF2-40B4-BE49-F238E27FC236}">
                <a16:creationId xmlns:a16="http://schemas.microsoft.com/office/drawing/2014/main" id="{E1B1EED5-88DB-4F67-8CDD-20200E0CDA16}"/>
              </a:ext>
            </a:extLst>
          </p:cNvPr>
          <p:cNvSpPr/>
          <p:nvPr/>
        </p:nvSpPr>
        <p:spPr>
          <a:xfrm>
            <a:off x="3701373" y="5363363"/>
            <a:ext cx="1788293" cy="546370"/>
          </a:xfrm>
          <a:prstGeom prst="homePlate">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ts val="2000"/>
              </a:lnSpc>
            </a:pPr>
            <a:r>
              <a:rPr lang="zh-CN" altLang="en-US" dirty="0">
                <a:latin typeface="Arial" panose="020B0604020202020204" pitchFamily="34" charset="0"/>
                <a:ea typeface="微软雅黑" panose="020B0503020204020204" pitchFamily="34" charset="-122"/>
              </a:rPr>
              <a:t>特征自动提取</a:t>
            </a:r>
          </a:p>
        </p:txBody>
      </p:sp>
    </p:spTree>
    <p:extLst>
      <p:ext uri="{BB962C8B-B14F-4D97-AF65-F5344CB8AC3E}">
        <p14:creationId xmlns:p14="http://schemas.microsoft.com/office/powerpoint/2010/main" val="2194555333"/>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283316298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拟采取的研究方法、技术路线及可行性分析</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pic>
        <p:nvPicPr>
          <p:cNvPr id="3" name="图片 2">
            <a:extLst>
              <a:ext uri="{FF2B5EF4-FFF2-40B4-BE49-F238E27FC236}">
                <a16:creationId xmlns:a16="http://schemas.microsoft.com/office/drawing/2014/main" id="{9676FAA1-EF47-43FF-8CC0-29AAC122E824}"/>
              </a:ext>
            </a:extLst>
          </p:cNvPr>
          <p:cNvPicPr>
            <a:picLocks noChangeAspect="1"/>
          </p:cNvPicPr>
          <p:nvPr/>
        </p:nvPicPr>
        <p:blipFill>
          <a:blip r:embed="rId3"/>
          <a:stretch>
            <a:fillRect/>
          </a:stretch>
        </p:blipFill>
        <p:spPr>
          <a:xfrm>
            <a:off x="1115616" y="1340768"/>
            <a:ext cx="6378459" cy="5368347"/>
          </a:xfrm>
          <a:prstGeom prst="rect">
            <a:avLst/>
          </a:prstGeom>
        </p:spPr>
      </p:pic>
    </p:spTree>
    <p:extLst>
      <p:ext uri="{BB962C8B-B14F-4D97-AF65-F5344CB8AC3E}">
        <p14:creationId xmlns:p14="http://schemas.microsoft.com/office/powerpoint/2010/main" val="389704500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拟采取的研究方法、技术路线及可行性分析</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pic>
        <p:nvPicPr>
          <p:cNvPr id="4" name="图片 3">
            <a:extLst>
              <a:ext uri="{FF2B5EF4-FFF2-40B4-BE49-F238E27FC236}">
                <a16:creationId xmlns:a16="http://schemas.microsoft.com/office/drawing/2014/main" id="{68DE5143-905A-40AE-B2F8-52C3A51A5715}"/>
              </a:ext>
            </a:extLst>
          </p:cNvPr>
          <p:cNvPicPr>
            <a:picLocks noChangeAspect="1"/>
          </p:cNvPicPr>
          <p:nvPr/>
        </p:nvPicPr>
        <p:blipFill>
          <a:blip r:embed="rId3"/>
          <a:stretch>
            <a:fillRect/>
          </a:stretch>
        </p:blipFill>
        <p:spPr>
          <a:xfrm>
            <a:off x="1115616" y="1340768"/>
            <a:ext cx="6379499" cy="5379684"/>
          </a:xfrm>
          <a:prstGeom prst="rect">
            <a:avLst/>
          </a:prstGeom>
        </p:spPr>
      </p:pic>
    </p:spTree>
    <p:extLst>
      <p:ext uri="{BB962C8B-B14F-4D97-AF65-F5344CB8AC3E}">
        <p14:creationId xmlns:p14="http://schemas.microsoft.com/office/powerpoint/2010/main" val="314536703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71189"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1666696653"/>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8471932" cy="648072"/>
          </a:xfrm>
        </p:spPr>
        <p:txBody>
          <a:bodyPr/>
          <a:lstStyle/>
          <a:p>
            <a:pPr algn="l">
              <a:lnSpc>
                <a:spcPts val="4000"/>
              </a:lnSpc>
            </a:pPr>
            <a:r>
              <a:rPr lang="zh-CN" altLang="en-US" sz="2800" dirty="0">
                <a:latin typeface="黑体" panose="02010609060101010101" pitchFamily="49" charset="-122"/>
                <a:ea typeface="黑体" panose="02010609060101010101" pitchFamily="49" charset="-122"/>
              </a:rPr>
              <a:t>技术路线一：海量数据集构建</a:t>
            </a:r>
          </a:p>
        </p:txBody>
      </p:sp>
      <p:pic>
        <p:nvPicPr>
          <p:cNvPr id="6" name="图片 5">
            <a:extLst>
              <a:ext uri="{FF2B5EF4-FFF2-40B4-BE49-F238E27FC236}">
                <a16:creationId xmlns:a16="http://schemas.microsoft.com/office/drawing/2014/main" id="{851E7ACB-2F60-4D4C-B9FD-54E36414A104}"/>
              </a:ext>
            </a:extLst>
          </p:cNvPr>
          <p:cNvPicPr>
            <a:picLocks noChangeAspect="1"/>
          </p:cNvPicPr>
          <p:nvPr/>
        </p:nvPicPr>
        <p:blipFill>
          <a:blip r:embed="rId3"/>
          <a:stretch>
            <a:fillRect/>
          </a:stretch>
        </p:blipFill>
        <p:spPr>
          <a:xfrm>
            <a:off x="1187624" y="1412776"/>
            <a:ext cx="5832648" cy="5303991"/>
          </a:xfrm>
          <a:prstGeom prst="rect">
            <a:avLst/>
          </a:prstGeom>
        </p:spPr>
      </p:pic>
    </p:spTree>
    <p:extLst>
      <p:ext uri="{BB962C8B-B14F-4D97-AF65-F5344CB8AC3E}">
        <p14:creationId xmlns:p14="http://schemas.microsoft.com/office/powerpoint/2010/main" val="172919142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9" name="文本框 8">
            <a:extLst>
              <a:ext uri="{FF2B5EF4-FFF2-40B4-BE49-F238E27FC236}">
                <a16:creationId xmlns:a16="http://schemas.microsoft.com/office/drawing/2014/main" id="{3A365457-035B-4548-9EAA-C22D93424BDA}"/>
              </a:ext>
            </a:extLst>
          </p:cNvPr>
          <p:cNvSpPr txBox="1"/>
          <p:nvPr/>
        </p:nvSpPr>
        <p:spPr>
          <a:xfrm>
            <a:off x="588557" y="1474951"/>
            <a:ext cx="7743677" cy="778034"/>
          </a:xfrm>
          <a:prstGeom prst="rect">
            <a:avLst/>
          </a:prstGeom>
          <a:noFill/>
        </p:spPr>
        <p:txBody>
          <a:bodyPr wrap="square" rtlCol="0">
            <a:spAutoFit/>
          </a:bodyPr>
          <a:lstStyle/>
          <a:p>
            <a:pPr marL="342900" indent="-342900">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属性标注原理</a:t>
            </a:r>
            <a:endParaRPr lang="en-US" altLang="zh-CN" sz="2000" b="1" dirty="0">
              <a:latin typeface="Arial" panose="020B0604020202020204" pitchFamily="34" charset="0"/>
              <a:ea typeface="微软雅黑" panose="020B0503020204020204" pitchFamily="34" charset="-122"/>
            </a:endParaRPr>
          </a:p>
          <a:p>
            <a:pPr marL="540000" lvl="1" indent="-360000">
              <a:lnSpc>
                <a:spcPts val="2500"/>
              </a:lnSpc>
              <a:spcBef>
                <a:spcPts val="500"/>
              </a:spcBef>
              <a:spcAft>
                <a:spcPts val="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HTTP</a:t>
            </a:r>
            <a:r>
              <a:rPr lang="zh-CN" altLang="en-US" sz="2000" dirty="0">
                <a:latin typeface="Arial" panose="020B0604020202020204" pitchFamily="34" charset="0"/>
                <a:ea typeface="微软雅黑" panose="020B0503020204020204" pitchFamily="34" charset="-122"/>
              </a:rPr>
              <a:t>协议中的</a:t>
            </a:r>
            <a:r>
              <a:rPr lang="en-US" altLang="zh-CN" sz="2000" dirty="0">
                <a:latin typeface="Arial" panose="020B0604020202020204" pitchFamily="34" charset="0"/>
                <a:ea typeface="微软雅黑" panose="020B0503020204020204" pitchFamily="34" charset="-122"/>
              </a:rPr>
              <a:t>User-Agent</a:t>
            </a:r>
            <a:r>
              <a:rPr lang="zh-CN" altLang="en-US" sz="2000" dirty="0">
                <a:latin typeface="Arial" panose="020B0604020202020204" pitchFamily="34" charset="0"/>
                <a:ea typeface="微软雅黑" panose="020B0503020204020204" pitchFamily="34" charset="-122"/>
              </a:rPr>
              <a:t>字段</a:t>
            </a:r>
            <a:endParaRPr lang="en-US" altLang="zh-CN" sz="2000" dirty="0">
              <a:latin typeface="Arial" panose="020B0604020202020204" pitchFamily="34" charset="0"/>
              <a:ea typeface="微软雅黑" panose="020B0503020204020204" pitchFamily="34" charset="-122"/>
            </a:endParaRPr>
          </a:p>
        </p:txBody>
      </p:sp>
      <p:sp>
        <p:nvSpPr>
          <p:cNvPr id="8" name="文本框 7">
            <a:extLst>
              <a:ext uri="{FF2B5EF4-FFF2-40B4-BE49-F238E27FC236}">
                <a16:creationId xmlns:a16="http://schemas.microsoft.com/office/drawing/2014/main" id="{2142A49D-447D-4CAF-8DB7-3F006A416D48}"/>
              </a:ext>
            </a:extLst>
          </p:cNvPr>
          <p:cNvSpPr txBox="1"/>
          <p:nvPr/>
        </p:nvSpPr>
        <p:spPr>
          <a:xfrm>
            <a:off x="588556" y="4108313"/>
            <a:ext cx="7743677" cy="1162754"/>
          </a:xfrm>
          <a:prstGeom prst="rect">
            <a:avLst/>
          </a:prstGeom>
          <a:noFill/>
        </p:spPr>
        <p:txBody>
          <a:bodyPr wrap="square" rtlCol="0">
            <a:spAutoFit/>
          </a:bodyPr>
          <a:lstStyle/>
          <a:p>
            <a:pPr marL="342900" indent="-342900">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解决思路</a:t>
            </a:r>
            <a:endParaRPr lang="en-US" altLang="zh-CN" sz="2000" b="1" dirty="0">
              <a:latin typeface="Arial" panose="020B0604020202020204" pitchFamily="34" charset="0"/>
              <a:ea typeface="微软雅黑" panose="020B0503020204020204" pitchFamily="34" charset="-122"/>
            </a:endParaRPr>
          </a:p>
          <a:p>
            <a:pPr marL="540000" lvl="1" indent="-360000">
              <a:lnSpc>
                <a:spcPts val="2500"/>
              </a:lnSpc>
              <a:spcBef>
                <a:spcPts val="5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利用主机属性唯一性</a:t>
            </a:r>
            <a:endParaRPr lang="en-US" altLang="zh-CN" sz="2000" dirty="0">
              <a:latin typeface="Arial" panose="020B0604020202020204" pitchFamily="34" charset="0"/>
              <a:ea typeface="微软雅黑" panose="020B0503020204020204" pitchFamily="34" charset="-122"/>
            </a:endParaRPr>
          </a:p>
          <a:p>
            <a:pPr marL="540000" lvl="1" indent="-360000">
              <a:lnSpc>
                <a:spcPts val="2500"/>
              </a:lnSpc>
              <a:spcBef>
                <a:spcPts val="5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利用</a:t>
            </a:r>
            <a:r>
              <a:rPr lang="en-US" altLang="zh-CN" sz="2000" dirty="0">
                <a:latin typeface="Arial" panose="020B0604020202020204" pitchFamily="34" charset="0"/>
                <a:ea typeface="微软雅黑" panose="020B0503020204020204" pitchFamily="34" charset="-122"/>
              </a:rPr>
              <a:t>IP</a:t>
            </a:r>
            <a:r>
              <a:rPr lang="zh-CN" altLang="en-US" sz="2000" dirty="0">
                <a:latin typeface="Arial" panose="020B0604020202020204" pitchFamily="34" charset="0"/>
                <a:ea typeface="微软雅黑" panose="020B0503020204020204" pitchFamily="34" charset="-122"/>
              </a:rPr>
              <a:t>层</a:t>
            </a:r>
            <a:r>
              <a:rPr lang="en-US" altLang="zh-CN" sz="2000" dirty="0">
                <a:latin typeface="Arial" panose="020B0604020202020204" pitchFamily="34" charset="0"/>
                <a:ea typeface="微软雅黑" panose="020B0503020204020204" pitchFamily="34" charset="-122"/>
              </a:rPr>
              <a:t>TTL</a:t>
            </a:r>
            <a:r>
              <a:rPr lang="zh-CN" altLang="en-US" sz="2000" dirty="0">
                <a:latin typeface="Arial" panose="020B0604020202020204" pitchFamily="34" charset="0"/>
                <a:ea typeface="微软雅黑" panose="020B0503020204020204" pitchFamily="34" charset="-122"/>
              </a:rPr>
              <a:t>值唯一性</a:t>
            </a:r>
            <a:endParaRPr lang="en-US" altLang="zh-CN" sz="2000" dirty="0">
              <a:latin typeface="Arial" panose="020B0604020202020204" pitchFamily="34" charset="0"/>
              <a:ea typeface="微软雅黑" panose="020B0503020204020204" pitchFamily="34" charset="-122"/>
            </a:endParaRPr>
          </a:p>
        </p:txBody>
      </p:sp>
      <p:grpSp>
        <p:nvGrpSpPr>
          <p:cNvPr id="10" name="组合 9">
            <a:extLst>
              <a:ext uri="{FF2B5EF4-FFF2-40B4-BE49-F238E27FC236}">
                <a16:creationId xmlns:a16="http://schemas.microsoft.com/office/drawing/2014/main" id="{814C05F8-0FAB-4999-B9F8-90E431A34E85}"/>
              </a:ext>
            </a:extLst>
          </p:cNvPr>
          <p:cNvGrpSpPr/>
          <p:nvPr/>
        </p:nvGrpSpPr>
        <p:grpSpPr>
          <a:xfrm>
            <a:off x="588556" y="2679987"/>
            <a:ext cx="7951110" cy="3503301"/>
            <a:chOff x="588556" y="2679987"/>
            <a:chExt cx="7951110" cy="3503301"/>
          </a:xfrm>
        </p:grpSpPr>
        <p:sp>
          <p:nvSpPr>
            <p:cNvPr id="6" name="文本框 5">
              <a:extLst>
                <a:ext uri="{FF2B5EF4-FFF2-40B4-BE49-F238E27FC236}">
                  <a16:creationId xmlns:a16="http://schemas.microsoft.com/office/drawing/2014/main" id="{47FB5BCF-09B0-455D-80E9-8FCC1946447E}"/>
                </a:ext>
              </a:extLst>
            </p:cNvPr>
            <p:cNvSpPr txBox="1"/>
            <p:nvPr/>
          </p:nvSpPr>
          <p:spPr>
            <a:xfrm>
              <a:off x="588556" y="2679987"/>
              <a:ext cx="7743677" cy="1545359"/>
            </a:xfrm>
            <a:prstGeom prst="rect">
              <a:avLst/>
            </a:prstGeom>
            <a:noFill/>
          </p:spPr>
          <p:txBody>
            <a:bodyPr wrap="square" rtlCol="0">
              <a:spAutoFit/>
            </a:bodyPr>
            <a:lstStyle/>
            <a:p>
              <a:pPr marL="342900" indent="-342900">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存在问题</a:t>
              </a:r>
              <a:endParaRPr lang="en-US" altLang="zh-CN" sz="2000" b="1" dirty="0">
                <a:latin typeface="Arial" panose="020B0604020202020204" pitchFamily="34" charset="0"/>
                <a:ea typeface="微软雅黑" panose="020B0503020204020204" pitchFamily="34" charset="-122"/>
              </a:endParaRPr>
            </a:p>
            <a:p>
              <a:pPr marL="540000" lvl="1" indent="-360000">
                <a:lnSpc>
                  <a:spcPts val="2500"/>
                </a:lnSpc>
                <a:spcBef>
                  <a:spcPts val="500"/>
                </a:spcBef>
                <a:spcAft>
                  <a:spcPts val="50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User-Agent</a:t>
              </a:r>
              <a:r>
                <a:rPr lang="zh-CN" altLang="en-US" sz="2000" dirty="0">
                  <a:latin typeface="Arial" panose="020B0604020202020204" pitchFamily="34" charset="0"/>
                  <a:ea typeface="微软雅黑" panose="020B0503020204020204" pitchFamily="34" charset="-122"/>
                </a:rPr>
                <a:t>字段篡改、欺骗</a:t>
              </a:r>
              <a:endParaRPr lang="en-US" altLang="zh-CN" sz="2000" dirty="0">
                <a:latin typeface="Arial" panose="020B0604020202020204" pitchFamily="34" charset="0"/>
                <a:ea typeface="微软雅黑" panose="020B0503020204020204" pitchFamily="34" charset="-122"/>
              </a:endParaRPr>
            </a:p>
            <a:p>
              <a:pPr marL="540000" lvl="1" indent="-360000">
                <a:lnSpc>
                  <a:spcPts val="2500"/>
                </a:lnSpc>
                <a:spcAft>
                  <a:spcPts val="50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NAT</a:t>
              </a:r>
              <a:r>
                <a:rPr lang="zh-CN" altLang="en-US" sz="2000" dirty="0">
                  <a:latin typeface="Arial" panose="020B0604020202020204" pitchFamily="34" charset="0"/>
                  <a:ea typeface="微软雅黑" panose="020B0503020204020204" pitchFamily="34" charset="-122"/>
                </a:rPr>
                <a:t>技术和</a:t>
              </a:r>
              <a:r>
                <a:rPr lang="en-US" altLang="zh-CN" sz="2000" dirty="0">
                  <a:latin typeface="Arial" panose="020B0604020202020204" pitchFamily="34" charset="0"/>
                  <a:ea typeface="微软雅黑" panose="020B0503020204020204" pitchFamily="34" charset="-122"/>
                </a:rPr>
                <a:t>DHCP</a:t>
              </a:r>
              <a:r>
                <a:rPr lang="zh-CN" altLang="en-US" sz="2000" dirty="0">
                  <a:latin typeface="Arial" panose="020B0604020202020204" pitchFamily="34" charset="0"/>
                  <a:ea typeface="微软雅黑" panose="020B0503020204020204" pitchFamily="34" charset="-122"/>
                </a:rPr>
                <a:t>服务导致单一实体多标签</a:t>
              </a:r>
              <a:endParaRPr lang="en-US" altLang="zh-CN" sz="2000" dirty="0">
                <a:latin typeface="Arial" panose="020B0604020202020204" pitchFamily="34" charset="0"/>
                <a:ea typeface="微软雅黑" panose="020B0503020204020204" pitchFamily="34" charset="-122"/>
              </a:endParaRPr>
            </a:p>
            <a:p>
              <a:pPr lvl="1">
                <a:lnSpc>
                  <a:spcPts val="2500"/>
                </a:lnSpc>
                <a:spcAft>
                  <a:spcPts val="0"/>
                </a:spcAft>
              </a:pPr>
              <a:endParaRPr lang="en-US" altLang="zh-CN" sz="2000" dirty="0">
                <a:latin typeface="Arial" panose="020B060402020202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21C0142C-653E-48D8-A33A-2CDBB40700B5}"/>
                </a:ext>
              </a:extLst>
            </p:cNvPr>
            <p:cNvPicPr>
              <a:picLocks noChangeAspect="1"/>
            </p:cNvPicPr>
            <p:nvPr/>
          </p:nvPicPr>
          <p:blipFill>
            <a:blip r:embed="rId3"/>
            <a:stretch>
              <a:fillRect/>
            </a:stretch>
          </p:blipFill>
          <p:spPr>
            <a:xfrm>
              <a:off x="4687746" y="4161891"/>
              <a:ext cx="3851920" cy="2021397"/>
            </a:xfrm>
            <a:prstGeom prst="rect">
              <a:avLst/>
            </a:prstGeom>
          </p:spPr>
        </p:pic>
      </p:grpSp>
      <p:pic>
        <p:nvPicPr>
          <p:cNvPr id="7" name="图片 6">
            <a:extLst>
              <a:ext uri="{FF2B5EF4-FFF2-40B4-BE49-F238E27FC236}">
                <a16:creationId xmlns:a16="http://schemas.microsoft.com/office/drawing/2014/main" id="{7A3409AC-4E1B-4C00-A238-E0FD3A1D2FF4}"/>
              </a:ext>
            </a:extLst>
          </p:cNvPr>
          <p:cNvPicPr>
            <a:picLocks noChangeAspect="1"/>
          </p:cNvPicPr>
          <p:nvPr/>
        </p:nvPicPr>
        <p:blipFill>
          <a:blip r:embed="rId4"/>
          <a:stretch>
            <a:fillRect/>
          </a:stretch>
        </p:blipFill>
        <p:spPr>
          <a:xfrm>
            <a:off x="342939" y="1381941"/>
            <a:ext cx="8689614" cy="1367746"/>
          </a:xfrm>
          <a:prstGeom prst="rect">
            <a:avLst/>
          </a:prstGeom>
        </p:spPr>
      </p:pic>
      <p:sp>
        <p:nvSpPr>
          <p:cNvPr id="13" name="标题 1">
            <a:extLst>
              <a:ext uri="{FF2B5EF4-FFF2-40B4-BE49-F238E27FC236}">
                <a16:creationId xmlns:a16="http://schemas.microsoft.com/office/drawing/2014/main" id="{03B531D0-1CD5-44CD-A5B6-6197A40862EF}"/>
              </a:ext>
            </a:extLst>
          </p:cNvPr>
          <p:cNvSpPr>
            <a:spLocks noGrp="1"/>
          </p:cNvSpPr>
          <p:nvPr>
            <p:ph type="title"/>
          </p:nvPr>
        </p:nvSpPr>
        <p:spPr>
          <a:xfrm>
            <a:off x="672068" y="595225"/>
            <a:ext cx="8471932" cy="648072"/>
          </a:xfrm>
        </p:spPr>
        <p:txBody>
          <a:bodyPr/>
          <a:lstStyle/>
          <a:p>
            <a:pPr algn="l">
              <a:lnSpc>
                <a:spcPts val="4000"/>
              </a:lnSpc>
            </a:pPr>
            <a:r>
              <a:rPr lang="zh-CN" altLang="en-US" sz="2800" dirty="0">
                <a:latin typeface="黑体" panose="02010609060101010101" pitchFamily="49" charset="-122"/>
                <a:ea typeface="黑体" panose="02010609060101010101" pitchFamily="49" charset="-122"/>
              </a:rPr>
              <a:t>技术路线一：海量数据集构建</a:t>
            </a:r>
          </a:p>
        </p:txBody>
      </p:sp>
    </p:spTree>
    <p:extLst>
      <p:ext uri="{BB962C8B-B14F-4D97-AF65-F5344CB8AC3E}">
        <p14:creationId xmlns:p14="http://schemas.microsoft.com/office/powerpoint/2010/main" val="250566570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250"/>
                                        <p:tgtEl>
                                          <p:spTgt spid="7"/>
                                        </p:tgtEl>
                                      </p:cBhvr>
                                    </p:animEffect>
                                    <p:set>
                                      <p:cBhvr>
                                        <p:cTn id="12" dur="1" fill="hold">
                                          <p:stCondLst>
                                            <p:cond delay="249"/>
                                          </p:stCondLst>
                                        </p:cTn>
                                        <p:tgtEl>
                                          <p:spTgt spid="7"/>
                                        </p:tgtEl>
                                        <p:attrNameLst>
                                          <p:attrName>style.visibility</p:attrName>
                                        </p:attrNameLst>
                                      </p:cBhvr>
                                      <p:to>
                                        <p:strVal val="hidden"/>
                                      </p:to>
                                    </p:se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8471932" cy="648072"/>
          </a:xfrm>
        </p:spPr>
        <p:txBody>
          <a:bodyPr/>
          <a:lstStyle/>
          <a:p>
            <a:pPr algn="l">
              <a:lnSpc>
                <a:spcPts val="4000"/>
              </a:lnSpc>
            </a:pPr>
            <a:r>
              <a:rPr lang="zh-CN" altLang="en-US" sz="2800" dirty="0">
                <a:latin typeface="黑体" panose="02010609060101010101" pitchFamily="49" charset="-122"/>
                <a:ea typeface="黑体" panose="02010609060101010101" pitchFamily="49" charset="-122"/>
              </a:rPr>
              <a:t>技术路线一：海量数据集构建</a:t>
            </a:r>
          </a:p>
        </p:txBody>
      </p:sp>
      <p:graphicFrame>
        <p:nvGraphicFramePr>
          <p:cNvPr id="4" name="表格 3">
            <a:extLst>
              <a:ext uri="{FF2B5EF4-FFF2-40B4-BE49-F238E27FC236}">
                <a16:creationId xmlns:a16="http://schemas.microsoft.com/office/drawing/2014/main" id="{7D2399CA-3D10-46C3-A40E-764C996284B5}"/>
              </a:ext>
            </a:extLst>
          </p:cNvPr>
          <p:cNvGraphicFramePr>
            <a:graphicFrameLocks noGrp="1"/>
          </p:cNvGraphicFramePr>
          <p:nvPr>
            <p:extLst>
              <p:ext uri="{D42A27DB-BD31-4B8C-83A1-F6EECF244321}">
                <p14:modId xmlns:p14="http://schemas.microsoft.com/office/powerpoint/2010/main" val="409321310"/>
              </p:ext>
            </p:extLst>
          </p:nvPr>
        </p:nvGraphicFramePr>
        <p:xfrm>
          <a:off x="1259632" y="1798282"/>
          <a:ext cx="6480720" cy="4464493"/>
        </p:xfrm>
        <a:graphic>
          <a:graphicData uri="http://schemas.openxmlformats.org/drawingml/2006/table">
            <a:tbl>
              <a:tblPr firstRow="1" bandRow="1">
                <a:tableStyleId>{073A0DAA-6AF3-43AB-8588-CEC1D06C72B9}</a:tableStyleId>
              </a:tblPr>
              <a:tblGrid>
                <a:gridCol w="2364587">
                  <a:extLst>
                    <a:ext uri="{9D8B030D-6E8A-4147-A177-3AD203B41FA5}">
                      <a16:colId xmlns:a16="http://schemas.microsoft.com/office/drawing/2014/main" val="993039085"/>
                    </a:ext>
                  </a:extLst>
                </a:gridCol>
                <a:gridCol w="4116133">
                  <a:extLst>
                    <a:ext uri="{9D8B030D-6E8A-4147-A177-3AD203B41FA5}">
                      <a16:colId xmlns:a16="http://schemas.microsoft.com/office/drawing/2014/main" val="2023392394"/>
                    </a:ext>
                  </a:extLst>
                </a:gridCol>
              </a:tblGrid>
              <a:tr h="465052">
                <a:tc gridSpan="2">
                  <a:txBody>
                    <a:bodyPr/>
                    <a:lstStyle/>
                    <a:p>
                      <a:pPr algn="ctr"/>
                      <a:r>
                        <a:rPr lang="zh-CN" altLang="en-US" sz="2400" dirty="0"/>
                        <a:t>数据集</a:t>
                      </a:r>
                      <a:r>
                        <a:rPr lang="en-US" altLang="zh-CN" sz="2400" dirty="0"/>
                        <a:t>(</a:t>
                      </a:r>
                      <a:r>
                        <a:rPr lang="zh-CN" altLang="en-US" sz="2400" dirty="0"/>
                        <a:t>实验</a:t>
                      </a:r>
                      <a:r>
                        <a:rPr lang="en-US" altLang="zh-CN" sz="2400" dirty="0"/>
                        <a:t>)</a:t>
                      </a:r>
                      <a:endParaRPr lang="zh-CN" altLang="en-US" sz="2400" dirty="0"/>
                    </a:p>
                  </a:txBody>
                  <a:tcPr anchor="ctr"/>
                </a:tc>
                <a:tc hMerge="1">
                  <a:txBody>
                    <a:bodyPr/>
                    <a:lstStyle/>
                    <a:p>
                      <a:endParaRPr lang="zh-CN" altLang="en-US" dirty="0"/>
                    </a:p>
                  </a:txBody>
                  <a:tcPr/>
                </a:tc>
                <a:extLst>
                  <a:ext uri="{0D108BD9-81ED-4DB2-BD59-A6C34878D82A}">
                    <a16:rowId xmlns:a16="http://schemas.microsoft.com/office/drawing/2014/main" val="542290365"/>
                  </a:ext>
                </a:extLst>
              </a:tr>
              <a:tr h="372041">
                <a:tc>
                  <a:txBody>
                    <a:bodyPr/>
                    <a:lstStyle/>
                    <a:p>
                      <a:pPr algn="ctr"/>
                      <a:r>
                        <a:rPr lang="zh-CN" altLang="en-US" dirty="0"/>
                        <a:t>采集日期</a:t>
                      </a:r>
                    </a:p>
                  </a:txBody>
                  <a:tcPr anchor="ctr"/>
                </a:tc>
                <a:tc>
                  <a:txBody>
                    <a:bodyPr/>
                    <a:lstStyle/>
                    <a:p>
                      <a:r>
                        <a:rPr lang="en-US" altLang="zh-CN" dirty="0"/>
                        <a:t>2019.05.09-2019.05.10</a:t>
                      </a:r>
                      <a:endParaRPr lang="zh-CN" altLang="en-US" dirty="0"/>
                    </a:p>
                  </a:txBody>
                  <a:tcPr anchor="ctr"/>
                </a:tc>
                <a:extLst>
                  <a:ext uri="{0D108BD9-81ED-4DB2-BD59-A6C34878D82A}">
                    <a16:rowId xmlns:a16="http://schemas.microsoft.com/office/drawing/2014/main" val="601359623"/>
                  </a:ext>
                </a:extLst>
              </a:tr>
              <a:tr h="372041">
                <a:tc>
                  <a:txBody>
                    <a:bodyPr/>
                    <a:lstStyle/>
                    <a:p>
                      <a:pPr algn="ctr"/>
                      <a:r>
                        <a:rPr lang="zh-CN" altLang="en-US" dirty="0"/>
                        <a:t>网络环境</a:t>
                      </a:r>
                    </a:p>
                  </a:txBody>
                  <a:tcPr anchor="ctr"/>
                </a:tc>
                <a:tc>
                  <a:txBody>
                    <a:bodyPr/>
                    <a:lstStyle/>
                    <a:p>
                      <a:r>
                        <a:rPr lang="en-US" altLang="zh-CN" dirty="0"/>
                        <a:t>100Gbps</a:t>
                      </a:r>
                      <a:r>
                        <a:rPr lang="zh-CN" altLang="en-US" dirty="0"/>
                        <a:t>高速网</a:t>
                      </a:r>
                    </a:p>
                  </a:txBody>
                  <a:tcPr anchor="ctr"/>
                </a:tc>
                <a:extLst>
                  <a:ext uri="{0D108BD9-81ED-4DB2-BD59-A6C34878D82A}">
                    <a16:rowId xmlns:a16="http://schemas.microsoft.com/office/drawing/2014/main" val="250307382"/>
                  </a:ext>
                </a:extLst>
              </a:tr>
              <a:tr h="372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IP</a:t>
                      </a:r>
                      <a:r>
                        <a:rPr lang="zh-CN" altLang="en-US" dirty="0"/>
                        <a:t>数目</a:t>
                      </a:r>
                    </a:p>
                  </a:txBody>
                  <a:tcPr anchor="ctr"/>
                </a:tc>
                <a:tc>
                  <a:txBody>
                    <a:bodyPr/>
                    <a:lstStyle/>
                    <a:p>
                      <a:r>
                        <a:rPr lang="en-US" altLang="zh-CN" dirty="0"/>
                        <a:t>916</a:t>
                      </a:r>
                      <a:r>
                        <a:rPr lang="zh-CN" altLang="en-US" dirty="0"/>
                        <a:t>万</a:t>
                      </a:r>
                    </a:p>
                  </a:txBody>
                  <a:tcPr anchor="ctr"/>
                </a:tc>
                <a:extLst>
                  <a:ext uri="{0D108BD9-81ED-4DB2-BD59-A6C34878D82A}">
                    <a16:rowId xmlns:a16="http://schemas.microsoft.com/office/drawing/2014/main" val="2710421538"/>
                  </a:ext>
                </a:extLst>
              </a:tr>
              <a:tr h="372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会话数</a:t>
                      </a:r>
                    </a:p>
                  </a:txBody>
                  <a:tcPr anchor="ctr"/>
                </a:tc>
                <a:tc>
                  <a:txBody>
                    <a:bodyPr/>
                    <a:lstStyle/>
                    <a:p>
                      <a:r>
                        <a:rPr lang="en-US" altLang="zh-CN" dirty="0"/>
                        <a:t>9228</a:t>
                      </a:r>
                      <a:r>
                        <a:rPr lang="zh-CN" altLang="en-US" dirty="0"/>
                        <a:t>万</a:t>
                      </a:r>
                    </a:p>
                  </a:txBody>
                  <a:tcPr anchor="ctr"/>
                </a:tc>
                <a:extLst>
                  <a:ext uri="{0D108BD9-81ED-4DB2-BD59-A6C34878D82A}">
                    <a16:rowId xmlns:a16="http://schemas.microsoft.com/office/drawing/2014/main" val="3062746947"/>
                  </a:ext>
                </a:extLst>
              </a:tr>
              <a:tr h="651072">
                <a:tc>
                  <a:txBody>
                    <a:bodyPr/>
                    <a:lstStyle/>
                    <a:p>
                      <a:pPr algn="ctr"/>
                      <a:r>
                        <a:rPr lang="zh-CN" altLang="en-US" dirty="0"/>
                        <a:t>主机属性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a:t>
                      </a:r>
                      <a:r>
                        <a:rPr lang="zh-CN" altLang="en-US" dirty="0"/>
                        <a:t>大类操作系统，共包含</a:t>
                      </a:r>
                      <a:r>
                        <a:rPr lang="en-US" altLang="zh-CN" dirty="0"/>
                        <a:t>59</a:t>
                      </a:r>
                      <a:r>
                        <a:rPr lang="zh-CN" altLang="en-US" dirty="0"/>
                        <a:t>种不同版本</a:t>
                      </a:r>
                    </a:p>
                  </a:txBody>
                  <a:tcPr anchor="ctr"/>
                </a:tc>
                <a:extLst>
                  <a:ext uri="{0D108BD9-81ED-4DB2-BD59-A6C34878D82A}">
                    <a16:rowId xmlns:a16="http://schemas.microsoft.com/office/drawing/2014/main" val="3622267928"/>
                  </a:ext>
                </a:extLst>
              </a:tr>
              <a:tr h="372041">
                <a:tc>
                  <a:txBody>
                    <a:bodyPr/>
                    <a:lstStyle/>
                    <a:p>
                      <a:pPr algn="ctr"/>
                      <a:r>
                        <a:rPr lang="zh-CN" altLang="en-US" dirty="0"/>
                        <a:t>异常会话比例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38%</a:t>
                      </a:r>
                      <a:endParaRPr lang="zh-CN" altLang="en-US" dirty="0"/>
                    </a:p>
                  </a:txBody>
                  <a:tcPr anchor="ctr"/>
                </a:tc>
                <a:extLst>
                  <a:ext uri="{0D108BD9-81ED-4DB2-BD59-A6C34878D82A}">
                    <a16:rowId xmlns:a16="http://schemas.microsoft.com/office/drawing/2014/main" val="1156959276"/>
                  </a:ext>
                </a:extLst>
              </a:tr>
              <a:tr h="372041">
                <a:tc rowSpan="4">
                  <a:txBody>
                    <a:bodyPr/>
                    <a:lstStyle/>
                    <a:p>
                      <a:pPr algn="ctr"/>
                      <a:r>
                        <a:rPr lang="zh-CN" altLang="en-US" dirty="0"/>
                        <a:t>异常会话类别</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协议指纹缺失</a:t>
                      </a:r>
                    </a:p>
                  </a:txBody>
                  <a:tcPr anchor="ctr"/>
                </a:tc>
                <a:extLst>
                  <a:ext uri="{0D108BD9-81ED-4DB2-BD59-A6C34878D82A}">
                    <a16:rowId xmlns:a16="http://schemas.microsoft.com/office/drawing/2014/main" val="726228432"/>
                  </a:ext>
                </a:extLst>
              </a:tr>
              <a:tr h="372041">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主机属性种类异常</a:t>
                      </a:r>
                    </a:p>
                  </a:txBody>
                  <a:tcPr anchor="ctr"/>
                </a:tc>
                <a:extLst>
                  <a:ext uri="{0D108BD9-81ED-4DB2-BD59-A6C34878D82A}">
                    <a16:rowId xmlns:a16="http://schemas.microsoft.com/office/drawing/2014/main" val="1452054698"/>
                  </a:ext>
                </a:extLst>
              </a:tr>
              <a:tr h="372041">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无应用层数据传输</a:t>
                      </a:r>
                    </a:p>
                  </a:txBody>
                  <a:tcPr anchor="ctr"/>
                </a:tc>
                <a:extLst>
                  <a:ext uri="{0D108BD9-81ED-4DB2-BD59-A6C34878D82A}">
                    <a16:rowId xmlns:a16="http://schemas.microsoft.com/office/drawing/2014/main" val="2283937206"/>
                  </a:ext>
                </a:extLst>
              </a:tr>
              <a:tr h="372041">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User-Agent</a:t>
                      </a:r>
                      <a:r>
                        <a:rPr lang="zh-CN" altLang="en-US" dirty="0"/>
                        <a:t>字段欺骗</a:t>
                      </a:r>
                    </a:p>
                  </a:txBody>
                  <a:tcPr anchor="ctr"/>
                </a:tc>
                <a:extLst>
                  <a:ext uri="{0D108BD9-81ED-4DB2-BD59-A6C34878D82A}">
                    <a16:rowId xmlns:a16="http://schemas.microsoft.com/office/drawing/2014/main" val="182727869"/>
                  </a:ext>
                </a:extLst>
              </a:tr>
            </a:tbl>
          </a:graphicData>
        </a:graphic>
      </p:graphicFrame>
    </p:spTree>
    <p:extLst>
      <p:ext uri="{BB962C8B-B14F-4D97-AF65-F5344CB8AC3E}">
        <p14:creationId xmlns:p14="http://schemas.microsoft.com/office/powerpoint/2010/main" val="306641340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拟采取的研究方法、技术路线及可行性分析</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pic>
        <p:nvPicPr>
          <p:cNvPr id="4" name="图片 3">
            <a:extLst>
              <a:ext uri="{FF2B5EF4-FFF2-40B4-BE49-F238E27FC236}">
                <a16:creationId xmlns:a16="http://schemas.microsoft.com/office/drawing/2014/main" id="{F38EEA2B-C339-42AB-96B1-6529C1909FBC}"/>
              </a:ext>
            </a:extLst>
          </p:cNvPr>
          <p:cNvPicPr>
            <a:picLocks noChangeAspect="1"/>
          </p:cNvPicPr>
          <p:nvPr/>
        </p:nvPicPr>
        <p:blipFill>
          <a:blip r:embed="rId3"/>
          <a:stretch>
            <a:fillRect/>
          </a:stretch>
        </p:blipFill>
        <p:spPr>
          <a:xfrm>
            <a:off x="1187624" y="1412776"/>
            <a:ext cx="6312140" cy="5305123"/>
          </a:xfrm>
          <a:prstGeom prst="rect">
            <a:avLst/>
          </a:prstGeom>
        </p:spPr>
      </p:pic>
    </p:spTree>
    <p:extLst>
      <p:ext uri="{BB962C8B-B14F-4D97-AF65-F5344CB8AC3E}">
        <p14:creationId xmlns:p14="http://schemas.microsoft.com/office/powerpoint/2010/main" val="417713924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C7272868-5DF6-4263-97CB-E19E84ADE8EE}"/>
              </a:ext>
            </a:extLst>
          </p:cNvPr>
          <p:cNvSpPr txBox="1"/>
          <p:nvPr/>
        </p:nvSpPr>
        <p:spPr>
          <a:xfrm>
            <a:off x="672068" y="1340769"/>
            <a:ext cx="3899932" cy="341888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机器学习模型</a:t>
            </a:r>
            <a:endParaRPr lang="en-US" altLang="zh-CN" sz="2000" b="1" dirty="0">
              <a:latin typeface="Arial" panose="020B0604020202020204" pitchFamily="34" charset="0"/>
              <a:ea typeface="微软雅黑" panose="020B0503020204020204" pitchFamily="34" charset="-122"/>
            </a:endParaRPr>
          </a:p>
          <a:p>
            <a:pPr marL="800100" lvl="1" indent="-342900">
              <a:spcBef>
                <a:spcPts val="0"/>
              </a:spcBef>
              <a:buFont typeface="Wingdings" panose="05000000000000000000" pitchFamily="2" charset="2"/>
              <a:buChar char="l"/>
            </a:pPr>
            <a:r>
              <a:rPr lang="en-US" altLang="zh-CN" b="1" dirty="0" err="1">
                <a:solidFill>
                  <a:prstClr val="black"/>
                </a:solidFill>
                <a:latin typeface="Arial" panose="020B0604020202020204" pitchFamily="34" charset="0"/>
                <a:ea typeface="微软雅黑" panose="020B0503020204020204" pitchFamily="34" charset="-122"/>
              </a:rPr>
              <a:t>LightGBM</a:t>
            </a:r>
            <a:r>
              <a:rPr lang="zh-CN" altLang="en-US" b="1" dirty="0">
                <a:solidFill>
                  <a:prstClr val="black"/>
                </a:solidFill>
                <a:latin typeface="Arial" panose="020B0604020202020204" pitchFamily="34" charset="0"/>
                <a:ea typeface="微软雅黑" panose="020B0503020204020204" pitchFamily="34" charset="-122"/>
              </a:rPr>
              <a:t>模型</a:t>
            </a:r>
            <a:endParaRPr lang="en-US" altLang="zh-CN" b="1" dirty="0">
              <a:solidFill>
                <a:prstClr val="black"/>
              </a:solidFill>
              <a:latin typeface="Arial" panose="020B0604020202020204" pitchFamily="34" charset="0"/>
              <a:ea typeface="微软雅黑" panose="020B0503020204020204" pitchFamily="34" charset="-122"/>
            </a:endParaRPr>
          </a:p>
          <a:p>
            <a:pPr marL="1080000" lvl="3" indent="-360000">
              <a:spcBef>
                <a:spcPts val="0"/>
              </a:spcBef>
              <a:buFont typeface="Wingdings" panose="05000000000000000000" pitchFamily="2" charset="2"/>
              <a:buChar char="Ø"/>
            </a:pPr>
            <a:r>
              <a:rPr lang="zh-CN" altLang="en-US" sz="1600" dirty="0">
                <a:solidFill>
                  <a:prstClr val="black"/>
                </a:solidFill>
                <a:latin typeface="Arial" panose="020B0604020202020204" pitchFamily="34" charset="0"/>
                <a:ea typeface="微软雅黑" panose="020B0503020204020204" pitchFamily="34" charset="-122"/>
              </a:rPr>
              <a:t>训练效率高</a:t>
            </a:r>
            <a:endParaRPr lang="en-US" altLang="zh-CN" sz="1600" dirty="0">
              <a:solidFill>
                <a:prstClr val="black"/>
              </a:solidFill>
              <a:latin typeface="Arial" panose="020B0604020202020204" pitchFamily="34" charset="0"/>
              <a:ea typeface="微软雅黑" panose="020B0503020204020204" pitchFamily="34" charset="-122"/>
            </a:endParaRPr>
          </a:p>
          <a:p>
            <a:pPr marL="1080000" lvl="3" indent="-360000">
              <a:spcBef>
                <a:spcPts val="0"/>
              </a:spcBef>
              <a:buFont typeface="Wingdings" panose="05000000000000000000" pitchFamily="2" charset="2"/>
              <a:buChar char="Ø"/>
            </a:pPr>
            <a:r>
              <a:rPr lang="zh-CN" altLang="en-US" sz="1600" dirty="0">
                <a:solidFill>
                  <a:prstClr val="black"/>
                </a:solidFill>
                <a:latin typeface="Arial" panose="020B0604020202020204" pitchFamily="34" charset="0"/>
                <a:ea typeface="微软雅黑" panose="020B0503020204020204" pitchFamily="34" charset="-122"/>
              </a:rPr>
              <a:t>准确率较高</a:t>
            </a:r>
            <a:endParaRPr lang="en-US" altLang="zh-CN" sz="1600" dirty="0">
              <a:solidFill>
                <a:prstClr val="black"/>
              </a:solidFill>
              <a:latin typeface="Arial" panose="020B0604020202020204" pitchFamily="34" charset="0"/>
              <a:ea typeface="微软雅黑" panose="020B0503020204020204" pitchFamily="34" charset="-122"/>
            </a:endParaRPr>
          </a:p>
          <a:p>
            <a:pPr marL="1080000" lvl="3" indent="-360000">
              <a:spcBef>
                <a:spcPts val="0"/>
              </a:spcBef>
              <a:buFont typeface="Wingdings" panose="05000000000000000000" pitchFamily="2" charset="2"/>
              <a:buChar char="Ø"/>
            </a:pPr>
            <a:r>
              <a:rPr lang="zh-CN" altLang="en-US" sz="1600" dirty="0">
                <a:solidFill>
                  <a:prstClr val="black"/>
                </a:solidFill>
                <a:latin typeface="Arial" panose="020B0604020202020204" pitchFamily="34" charset="0"/>
                <a:ea typeface="微软雅黑" panose="020B0503020204020204" pitchFamily="34" charset="-122"/>
              </a:rPr>
              <a:t>支持并行化学习</a:t>
            </a:r>
            <a:endParaRPr lang="en-US" altLang="zh-CN" sz="1600" dirty="0">
              <a:solidFill>
                <a:prstClr val="black"/>
              </a:solidFill>
              <a:latin typeface="Arial" panose="020B0604020202020204" pitchFamily="34" charset="0"/>
              <a:ea typeface="微软雅黑" panose="020B0503020204020204" pitchFamily="34" charset="-122"/>
            </a:endParaRPr>
          </a:p>
          <a:p>
            <a:pPr marL="1080000" lvl="3" indent="-360000">
              <a:spcBef>
                <a:spcPts val="0"/>
              </a:spcBef>
              <a:buFont typeface="Wingdings" panose="05000000000000000000" pitchFamily="2" charset="2"/>
              <a:buChar char="Ø"/>
            </a:pPr>
            <a:r>
              <a:rPr lang="zh-CN" altLang="en-US" sz="1600" dirty="0">
                <a:solidFill>
                  <a:prstClr val="black"/>
                </a:solidFill>
                <a:latin typeface="Arial" panose="020B0604020202020204" pitchFamily="34" charset="0"/>
                <a:ea typeface="微软雅黑" panose="020B0503020204020204" pitchFamily="34" charset="-122"/>
              </a:rPr>
              <a:t>支持类别特征</a:t>
            </a:r>
            <a:endParaRPr lang="en-US" altLang="zh-CN" b="1" dirty="0">
              <a:latin typeface="Arial" panose="020B0604020202020204" pitchFamily="34" charset="0"/>
              <a:ea typeface="微软雅黑" panose="020B0503020204020204" pitchFamily="34" charset="-122"/>
            </a:endParaRPr>
          </a:p>
          <a:p>
            <a:pPr marL="742950" lvl="1" indent="-285750">
              <a:spcBef>
                <a:spcPts val="500"/>
              </a:spcBef>
              <a:buFont typeface="Wingdings" panose="05000000000000000000" pitchFamily="2" charset="2"/>
              <a:buChar char="l"/>
            </a:pPr>
            <a:r>
              <a:rPr lang="zh-CN" altLang="en-US" dirty="0">
                <a:latin typeface="Arial" panose="020B0604020202020204" pitchFamily="34" charset="0"/>
                <a:ea typeface="微软雅黑" panose="020B0503020204020204" pitchFamily="34" charset="-122"/>
              </a:rPr>
              <a:t>其他模型：</a:t>
            </a:r>
            <a:endParaRPr lang="en-US" altLang="zh-CN" dirty="0">
              <a:latin typeface="Arial" panose="020B0604020202020204" pitchFamily="34" charset="0"/>
              <a:ea typeface="微软雅黑" panose="020B0503020204020204" pitchFamily="34" charset="-122"/>
            </a:endParaRPr>
          </a:p>
          <a:p>
            <a:pPr marL="997200" lvl="2" indent="-342900">
              <a:buFont typeface="Wingdings" panose="05000000000000000000" pitchFamily="2" charset="2"/>
              <a:buChar char="Ø"/>
            </a:pPr>
            <a:r>
              <a:rPr lang="zh-CN" altLang="en-US" sz="1600" dirty="0">
                <a:latin typeface="Arial" panose="020B0604020202020204" pitchFamily="34" charset="0"/>
                <a:ea typeface="微软雅黑" panose="020B0503020204020204" pitchFamily="34" charset="-122"/>
              </a:rPr>
              <a:t>随机森林模型、</a:t>
            </a:r>
            <a:r>
              <a:rPr lang="en-US" altLang="zh-CN" sz="1600" dirty="0">
                <a:latin typeface="Arial" panose="020B0604020202020204" pitchFamily="34" charset="0"/>
                <a:ea typeface="微软雅黑" panose="020B0503020204020204" pitchFamily="34" charset="-122"/>
              </a:rPr>
              <a:t>KNN</a:t>
            </a:r>
            <a:r>
              <a:rPr lang="zh-CN" altLang="en-US" sz="1600" dirty="0">
                <a:latin typeface="Arial" panose="020B0604020202020204" pitchFamily="34" charset="0"/>
                <a:ea typeface="微软雅黑" panose="020B0503020204020204" pitchFamily="34" charset="-122"/>
              </a:rPr>
              <a:t>模型、</a:t>
            </a:r>
            <a:r>
              <a:rPr lang="en-US" altLang="zh-CN" sz="1600" dirty="0">
                <a:latin typeface="Arial" panose="020B0604020202020204" pitchFamily="34" charset="0"/>
                <a:ea typeface="微软雅黑" panose="020B0503020204020204" pitchFamily="34" charset="-122"/>
              </a:rPr>
              <a:t>SVM</a:t>
            </a:r>
            <a:r>
              <a:rPr lang="zh-CN" altLang="en-US" sz="1600" dirty="0">
                <a:latin typeface="Arial" panose="020B0604020202020204" pitchFamily="34" charset="0"/>
                <a:ea typeface="微软雅黑" panose="020B0503020204020204" pitchFamily="34" charset="-122"/>
              </a:rPr>
              <a:t>模型、朴素贝叶斯模型等</a:t>
            </a:r>
            <a:endParaRPr lang="en-US" altLang="zh-CN" sz="1600" dirty="0">
              <a:latin typeface="Arial" panose="020B0604020202020204" pitchFamily="34" charset="0"/>
              <a:ea typeface="微软雅黑" panose="020B0503020204020204" pitchFamily="34" charset="-122"/>
            </a:endParaRPr>
          </a:p>
          <a:p>
            <a:pPr marL="997200" lvl="2" indent="-342900">
              <a:buFont typeface="Wingdings" panose="05000000000000000000" pitchFamily="2" charset="2"/>
              <a:buChar char="Ø"/>
            </a:pPr>
            <a:endParaRPr lang="en-US" altLang="zh-CN" sz="2000" dirty="0">
              <a:latin typeface="Arial" panose="020B0604020202020204" pitchFamily="34" charset="0"/>
              <a:ea typeface="微软雅黑" panose="020B0503020204020204" pitchFamily="34" charset="-122"/>
            </a:endParaRPr>
          </a:p>
          <a:p>
            <a:endParaRPr lang="en-US" altLang="zh-CN" sz="2000" dirty="0">
              <a:latin typeface="Arial" panose="020B0604020202020204" pitchFamily="34" charset="0"/>
              <a:ea typeface="微软雅黑" panose="020B0503020204020204" pitchFamily="34" charset="-122"/>
            </a:endParaRPr>
          </a:p>
          <a:p>
            <a:endParaRPr lang="en-US" altLang="zh-CN" sz="2000" dirty="0">
              <a:latin typeface="Arial" panose="020B0604020202020204" pitchFamily="34" charset="0"/>
              <a:ea typeface="微软雅黑" panose="020B0503020204020204" pitchFamily="34" charset="-122"/>
            </a:endParaRPr>
          </a:p>
        </p:txBody>
      </p:sp>
      <p:sp>
        <p:nvSpPr>
          <p:cNvPr id="8" name="标题 1">
            <a:extLst>
              <a:ext uri="{FF2B5EF4-FFF2-40B4-BE49-F238E27FC236}">
                <a16:creationId xmlns:a16="http://schemas.microsoft.com/office/drawing/2014/main" id="{5184ABFD-A5CD-445F-8B22-D0FA5AFE221D}"/>
              </a:ext>
            </a:extLst>
          </p:cNvPr>
          <p:cNvSpPr>
            <a:spLocks noGrp="1"/>
          </p:cNvSpPr>
          <p:nvPr>
            <p:ph type="title"/>
          </p:nvPr>
        </p:nvSpPr>
        <p:spPr>
          <a:xfrm>
            <a:off x="672068" y="595225"/>
            <a:ext cx="7932380" cy="648072"/>
          </a:xfrm>
        </p:spPr>
        <p:txBody>
          <a:bodyPr/>
          <a:lstStyle/>
          <a:p>
            <a:pPr algn="l"/>
            <a:r>
              <a:rPr lang="zh-CN" altLang="en-US" sz="2800" dirty="0">
                <a:latin typeface="黑体" panose="02010609060101010101" pitchFamily="49" charset="-122"/>
                <a:ea typeface="黑体" panose="02010609060101010101" pitchFamily="49" charset="-122"/>
              </a:rPr>
              <a:t>技术路线二：模型选择</a:t>
            </a:r>
          </a:p>
        </p:txBody>
      </p:sp>
      <p:sp>
        <p:nvSpPr>
          <p:cNvPr id="3" name="矩形 2">
            <a:extLst>
              <a:ext uri="{FF2B5EF4-FFF2-40B4-BE49-F238E27FC236}">
                <a16:creationId xmlns:a16="http://schemas.microsoft.com/office/drawing/2014/main" id="{EC29C146-A391-45FD-8D9D-70B6D648D53C}"/>
              </a:ext>
            </a:extLst>
          </p:cNvPr>
          <p:cNvSpPr/>
          <p:nvPr/>
        </p:nvSpPr>
        <p:spPr>
          <a:xfrm>
            <a:off x="4788024" y="1340769"/>
            <a:ext cx="4572000" cy="1515800"/>
          </a:xfrm>
          <a:prstGeom prst="rect">
            <a:avLst/>
          </a:prstGeom>
        </p:spPr>
        <p:txBody>
          <a:bodyPr>
            <a:spAutoFit/>
          </a:bodyPr>
          <a:lstStyle/>
          <a:p>
            <a:pPr marL="342900" indent="-342900">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评估指标</a:t>
            </a:r>
            <a:endParaRPr lang="en-US" altLang="zh-CN" sz="2000" b="1" dirty="0">
              <a:latin typeface="Arial" panose="020B0604020202020204" pitchFamily="34" charset="0"/>
              <a:ea typeface="微软雅黑" panose="020B0503020204020204" pitchFamily="34" charset="-122"/>
            </a:endParaRPr>
          </a:p>
          <a:p>
            <a:pPr marL="800100" lvl="1" indent="-342900">
              <a:spcBef>
                <a:spcPts val="500"/>
              </a:spcBef>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准确率</a:t>
            </a:r>
            <a:r>
              <a:rPr lang="en-US" altLang="zh-CN" sz="2000" dirty="0">
                <a:latin typeface="Arial" panose="020B0604020202020204" pitchFamily="34" charset="0"/>
                <a:ea typeface="微软雅黑" panose="020B0503020204020204" pitchFamily="34" charset="-122"/>
              </a:rPr>
              <a:t>(Accuracy)</a:t>
            </a:r>
            <a:endParaRPr lang="zh-CN" altLang="en-US" sz="2000" dirty="0">
              <a:latin typeface="Arial" panose="020B0604020202020204" pitchFamily="34" charset="0"/>
              <a:ea typeface="微软雅黑" panose="020B0503020204020204" pitchFamily="34" charset="-122"/>
            </a:endParaRPr>
          </a:p>
          <a:p>
            <a:pPr marL="800100" lvl="1" indent="-342900">
              <a:spcBef>
                <a:spcPts val="500"/>
              </a:spcBef>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精度</a:t>
            </a:r>
            <a:r>
              <a:rPr lang="en-US" altLang="zh-CN" sz="2000" dirty="0">
                <a:latin typeface="Arial" panose="020B0604020202020204" pitchFamily="34" charset="0"/>
                <a:ea typeface="微软雅黑" panose="020B0503020204020204" pitchFamily="34" charset="-122"/>
              </a:rPr>
              <a:t>(Precision)</a:t>
            </a:r>
          </a:p>
          <a:p>
            <a:pPr marL="800100" lvl="1" indent="-342900">
              <a:spcBef>
                <a:spcPts val="500"/>
              </a:spcBef>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召回率</a:t>
            </a:r>
            <a:r>
              <a:rPr lang="en-US" altLang="zh-CN" sz="2000" dirty="0">
                <a:latin typeface="Arial" panose="020B0604020202020204" pitchFamily="34" charset="0"/>
                <a:ea typeface="微软雅黑" panose="020B0503020204020204" pitchFamily="34" charset="-122"/>
              </a:rPr>
              <a:t>(Recall)</a:t>
            </a:r>
          </a:p>
        </p:txBody>
      </p:sp>
      <p:pic>
        <p:nvPicPr>
          <p:cNvPr id="7" name="图片 6">
            <a:extLst>
              <a:ext uri="{FF2B5EF4-FFF2-40B4-BE49-F238E27FC236}">
                <a16:creationId xmlns:a16="http://schemas.microsoft.com/office/drawing/2014/main" id="{FD0AB0EA-E306-4F8D-83F9-E677AE47F9F5}"/>
              </a:ext>
            </a:extLst>
          </p:cNvPr>
          <p:cNvPicPr>
            <a:picLocks noChangeAspect="1"/>
          </p:cNvPicPr>
          <p:nvPr/>
        </p:nvPicPr>
        <p:blipFill>
          <a:blip r:embed="rId3"/>
          <a:stretch>
            <a:fillRect/>
          </a:stretch>
        </p:blipFill>
        <p:spPr>
          <a:xfrm>
            <a:off x="1691680" y="4077072"/>
            <a:ext cx="5904656" cy="2381222"/>
          </a:xfrm>
          <a:prstGeom prst="rect">
            <a:avLst/>
          </a:prstGeom>
        </p:spPr>
      </p:pic>
      <p:graphicFrame>
        <p:nvGraphicFramePr>
          <p:cNvPr id="9" name="表格 8">
            <a:extLst>
              <a:ext uri="{FF2B5EF4-FFF2-40B4-BE49-F238E27FC236}">
                <a16:creationId xmlns:a16="http://schemas.microsoft.com/office/drawing/2014/main" id="{8242E6DF-3566-4F4F-B4FC-B0039E9B2729}"/>
              </a:ext>
            </a:extLst>
          </p:cNvPr>
          <p:cNvGraphicFramePr>
            <a:graphicFrameLocks noGrp="1"/>
          </p:cNvGraphicFramePr>
          <p:nvPr>
            <p:extLst>
              <p:ext uri="{D42A27DB-BD31-4B8C-83A1-F6EECF244321}">
                <p14:modId xmlns:p14="http://schemas.microsoft.com/office/powerpoint/2010/main" val="1114546956"/>
              </p:ext>
            </p:extLst>
          </p:nvPr>
        </p:nvGraphicFramePr>
        <p:xfrm>
          <a:off x="2309498" y="2711781"/>
          <a:ext cx="4525004" cy="2145345"/>
        </p:xfrm>
        <a:graphic>
          <a:graphicData uri="http://schemas.openxmlformats.org/drawingml/2006/table">
            <a:tbl>
              <a:tblPr firstRow="1" bandRow="1">
                <a:tableStyleId>{073A0DAA-6AF3-43AB-8588-CEC1D06C72B9}</a:tableStyleId>
              </a:tblPr>
              <a:tblGrid>
                <a:gridCol w="1897582">
                  <a:extLst>
                    <a:ext uri="{9D8B030D-6E8A-4147-A177-3AD203B41FA5}">
                      <a16:colId xmlns:a16="http://schemas.microsoft.com/office/drawing/2014/main" val="3337663518"/>
                    </a:ext>
                  </a:extLst>
                </a:gridCol>
                <a:gridCol w="2627422">
                  <a:extLst>
                    <a:ext uri="{9D8B030D-6E8A-4147-A177-3AD203B41FA5}">
                      <a16:colId xmlns:a16="http://schemas.microsoft.com/office/drawing/2014/main" val="2006042762"/>
                    </a:ext>
                  </a:extLst>
                </a:gridCol>
              </a:tblGrid>
              <a:tr h="355917">
                <a:tc gridSpan="2">
                  <a:txBody>
                    <a:bodyPr/>
                    <a:lstStyle/>
                    <a:p>
                      <a:pPr algn="ctr"/>
                      <a:r>
                        <a:rPr lang="zh-CN" altLang="en-US" sz="1800" dirty="0"/>
                        <a:t>实验结果</a:t>
                      </a:r>
                    </a:p>
                  </a:txBody>
                  <a:tcPr anchor="ctr"/>
                </a:tc>
                <a:tc hMerge="1">
                  <a:txBody>
                    <a:bodyPr/>
                    <a:lstStyle/>
                    <a:p>
                      <a:endParaRPr lang="zh-CN" altLang="en-US" dirty="0"/>
                    </a:p>
                  </a:txBody>
                  <a:tcPr/>
                </a:tc>
                <a:extLst>
                  <a:ext uri="{0D108BD9-81ED-4DB2-BD59-A6C34878D82A}">
                    <a16:rowId xmlns:a16="http://schemas.microsoft.com/office/drawing/2014/main" val="249196697"/>
                  </a:ext>
                </a:extLst>
              </a:tr>
              <a:tr h="35591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rPr>
                        <a:t>数据集规模</a:t>
                      </a:r>
                    </a:p>
                  </a:txBody>
                  <a:tcPr anchor="ctr"/>
                </a:tc>
                <a:tc>
                  <a:txBody>
                    <a:bodyPr/>
                    <a:lstStyle/>
                    <a:p>
                      <a:r>
                        <a:rPr lang="zh-CN" altLang="en-US" sz="1400" dirty="0"/>
                        <a:t>五类操作系统</a:t>
                      </a:r>
                      <a:endParaRPr lang="en-US" altLang="zh-CN" sz="1400" dirty="0"/>
                    </a:p>
                  </a:txBody>
                  <a:tcPr anchor="ctr"/>
                </a:tc>
                <a:extLst>
                  <a:ext uri="{0D108BD9-81ED-4DB2-BD59-A6C34878D82A}">
                    <a16:rowId xmlns:a16="http://schemas.microsoft.com/office/drawing/2014/main" val="3646910121"/>
                  </a:ext>
                </a:extLst>
              </a:tr>
              <a:tr h="35591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dirty="0">
                        <a:latin typeface="Arial" panose="020B0604020202020204" pitchFamily="34" charset="0"/>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7637</a:t>
                      </a:r>
                      <a:r>
                        <a:rPr lang="zh-CN" altLang="en-US" sz="1400" dirty="0"/>
                        <a:t>万条会话</a:t>
                      </a:r>
                    </a:p>
                  </a:txBody>
                  <a:tcPr anchor="ctr"/>
                </a:tc>
                <a:extLst>
                  <a:ext uri="{0D108BD9-81ED-4DB2-BD59-A6C34878D82A}">
                    <a16:rowId xmlns:a16="http://schemas.microsoft.com/office/drawing/2014/main" val="1786508360"/>
                  </a:ext>
                </a:extLst>
              </a:tr>
              <a:tr h="355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准确率 </a:t>
                      </a:r>
                      <a:r>
                        <a:rPr lang="en-US" altLang="zh-CN" sz="1400" dirty="0">
                          <a:latin typeface="Arial" panose="020B0604020202020204" pitchFamily="34" charset="0"/>
                          <a:ea typeface="微软雅黑" panose="020B0503020204020204" pitchFamily="34" charset="-122"/>
                        </a:rPr>
                        <a:t>(Accuracy)</a:t>
                      </a:r>
                      <a:endParaRPr lang="zh-CN" altLang="en-US" sz="1400" dirty="0">
                        <a:latin typeface="Arial" panose="020B0604020202020204" pitchFamily="34" charset="0"/>
                        <a:ea typeface="微软雅黑" panose="020B0503020204020204" pitchFamily="34" charset="-122"/>
                      </a:endParaRPr>
                    </a:p>
                  </a:txBody>
                  <a:tcPr anchor="ctr"/>
                </a:tc>
                <a:tc>
                  <a:txBody>
                    <a:bodyPr/>
                    <a:lstStyle/>
                    <a:p>
                      <a:r>
                        <a:rPr lang="en-US" altLang="zh-CN" sz="1400" dirty="0"/>
                        <a:t>94.37%</a:t>
                      </a:r>
                      <a:endParaRPr lang="zh-CN" altLang="en-US" sz="1400" dirty="0"/>
                    </a:p>
                  </a:txBody>
                  <a:tcPr anchor="ctr"/>
                </a:tc>
                <a:extLst>
                  <a:ext uri="{0D108BD9-81ED-4DB2-BD59-A6C34878D82A}">
                    <a16:rowId xmlns:a16="http://schemas.microsoft.com/office/drawing/2014/main" val="727675772"/>
                  </a:ext>
                </a:extLst>
              </a:tr>
              <a:tr h="355917">
                <a:tc>
                  <a:txBody>
                    <a:bodyPr/>
                    <a:lstStyle/>
                    <a:p>
                      <a:pPr algn="ctr"/>
                      <a:r>
                        <a:rPr lang="zh-CN" altLang="en-US" sz="1400" dirty="0"/>
                        <a:t>精度 </a:t>
                      </a:r>
                      <a:r>
                        <a:rPr lang="en-US" altLang="zh-CN" sz="1400" dirty="0"/>
                        <a:t>(Precision)</a:t>
                      </a:r>
                    </a:p>
                  </a:txBody>
                  <a:tcPr anchor="ctr"/>
                </a:tc>
                <a:tc>
                  <a:txBody>
                    <a:bodyPr/>
                    <a:lstStyle/>
                    <a:p>
                      <a:r>
                        <a:rPr lang="en-US" altLang="zh-CN" sz="1400" dirty="0"/>
                        <a:t>91.66%</a:t>
                      </a:r>
                      <a:endParaRPr lang="zh-CN" altLang="en-US" sz="1400" dirty="0"/>
                    </a:p>
                  </a:txBody>
                  <a:tcPr anchor="ctr"/>
                </a:tc>
                <a:extLst>
                  <a:ext uri="{0D108BD9-81ED-4DB2-BD59-A6C34878D82A}">
                    <a16:rowId xmlns:a16="http://schemas.microsoft.com/office/drawing/2014/main" val="2218107669"/>
                  </a:ext>
                </a:extLst>
              </a:tr>
              <a:tr h="355917">
                <a:tc>
                  <a:txBody>
                    <a:bodyPr/>
                    <a:lstStyle/>
                    <a:p>
                      <a:pPr algn="ctr"/>
                      <a:r>
                        <a:rPr lang="zh-CN" altLang="en-US" sz="1400" dirty="0"/>
                        <a:t>召回率 </a:t>
                      </a:r>
                      <a:r>
                        <a:rPr lang="en-US" altLang="zh-CN" sz="1400" dirty="0"/>
                        <a:t>(Recall)</a:t>
                      </a:r>
                      <a:endParaRPr lang="zh-CN" altLang="en-US" sz="1400" dirty="0"/>
                    </a:p>
                  </a:txBody>
                  <a:tcPr anchor="ctr"/>
                </a:tc>
                <a:tc>
                  <a:txBody>
                    <a:bodyPr/>
                    <a:lstStyle/>
                    <a:p>
                      <a:r>
                        <a:rPr lang="en-US" altLang="zh-CN" sz="1400" dirty="0"/>
                        <a:t>84.64%</a:t>
                      </a:r>
                      <a:endParaRPr lang="zh-CN" altLang="en-US" sz="1400" dirty="0"/>
                    </a:p>
                  </a:txBody>
                  <a:tcPr anchor="ctr"/>
                </a:tc>
                <a:extLst>
                  <a:ext uri="{0D108BD9-81ED-4DB2-BD59-A6C34878D82A}">
                    <a16:rowId xmlns:a16="http://schemas.microsoft.com/office/drawing/2014/main" val="3093774647"/>
                  </a:ext>
                </a:extLst>
              </a:tr>
            </a:tbl>
          </a:graphicData>
        </a:graphic>
      </p:graphicFrame>
    </p:spTree>
    <p:extLst>
      <p:ext uri="{BB962C8B-B14F-4D97-AF65-F5344CB8AC3E}">
        <p14:creationId xmlns:p14="http://schemas.microsoft.com/office/powerpoint/2010/main" val="1224585699"/>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技术路线二：模型选择</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C7272868-5DF6-4263-97CB-E19E84ADE8EE}"/>
              </a:ext>
            </a:extLst>
          </p:cNvPr>
          <p:cNvSpPr txBox="1"/>
          <p:nvPr/>
        </p:nvSpPr>
        <p:spPr>
          <a:xfrm>
            <a:off x="672068" y="1451099"/>
            <a:ext cx="6624736" cy="1700466"/>
          </a:xfrm>
          <a:prstGeom prst="rect">
            <a:avLst/>
          </a:prstGeom>
          <a:noFill/>
        </p:spPr>
        <p:txBody>
          <a:bodyPr wrap="square" rtlCol="0">
            <a:spAutoFit/>
          </a:bodyPr>
          <a:lstStyle/>
          <a:p>
            <a:pPr marL="342900" indent="-342900">
              <a:buFont typeface="Wingdings" panose="05000000000000000000" pitchFamily="2" charset="2"/>
              <a:buChar char="p"/>
            </a:pPr>
            <a:r>
              <a:rPr lang="en-US" altLang="zh-CN" sz="2000" b="1" dirty="0">
                <a:latin typeface="Arial" panose="020B0604020202020204" pitchFamily="34" charset="0"/>
                <a:ea typeface="微软雅黑" panose="020B0503020204020204" pitchFamily="34" charset="-122"/>
              </a:rPr>
              <a:t>CNN</a:t>
            </a:r>
            <a:r>
              <a:rPr lang="zh-CN" altLang="en-US" sz="2000" b="1" dirty="0">
                <a:latin typeface="Arial" panose="020B0604020202020204" pitchFamily="34" charset="0"/>
                <a:ea typeface="微软雅黑" panose="020B0503020204020204" pitchFamily="34" charset="-122"/>
              </a:rPr>
              <a:t>模型特点</a:t>
            </a:r>
            <a:endParaRPr lang="en-US" altLang="zh-CN" sz="2000" b="1" dirty="0">
              <a:latin typeface="Arial" panose="020B0604020202020204" pitchFamily="34" charset="0"/>
              <a:ea typeface="微软雅黑" panose="020B0503020204020204" pitchFamily="34" charset="-122"/>
            </a:endParaRPr>
          </a:p>
          <a:p>
            <a:pPr marL="540000" lvl="1" indent="-360000">
              <a:spcBef>
                <a:spcPts val="500"/>
              </a:spcBef>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局部连接</a:t>
            </a:r>
            <a:endParaRPr lang="en-US" altLang="zh-CN" dirty="0">
              <a:latin typeface="Arial" panose="020B0604020202020204" pitchFamily="34" charset="0"/>
              <a:ea typeface="微软雅黑" panose="020B0503020204020204" pitchFamily="34" charset="-122"/>
            </a:endParaRPr>
          </a:p>
          <a:p>
            <a:pPr marL="540000" lvl="1" indent="-360000">
              <a:spcBef>
                <a:spcPts val="500"/>
              </a:spcBef>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权值共享</a:t>
            </a:r>
            <a:endParaRPr lang="en-US" altLang="zh-CN" dirty="0">
              <a:latin typeface="Arial" panose="020B0604020202020204" pitchFamily="34" charset="0"/>
              <a:ea typeface="微软雅黑" panose="020B0503020204020204" pitchFamily="34" charset="-122"/>
            </a:endParaRPr>
          </a:p>
          <a:p>
            <a:pPr marL="540000" lvl="1" indent="-360000">
              <a:spcBef>
                <a:spcPts val="500"/>
              </a:spcBef>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时间或空间亚采样 </a:t>
            </a:r>
            <a:br>
              <a:rPr lang="zh-CN" altLang="en-US" dirty="0"/>
            </a:br>
            <a:endParaRPr lang="en-US" altLang="zh-CN" dirty="0"/>
          </a:p>
        </p:txBody>
      </p:sp>
      <p:pic>
        <p:nvPicPr>
          <p:cNvPr id="6" name="图片 5">
            <a:extLst>
              <a:ext uri="{FF2B5EF4-FFF2-40B4-BE49-F238E27FC236}">
                <a16:creationId xmlns:a16="http://schemas.microsoft.com/office/drawing/2014/main" id="{5E3ABC74-977E-41FC-B95F-D03462740A2F}"/>
              </a:ext>
            </a:extLst>
          </p:cNvPr>
          <p:cNvPicPr>
            <a:picLocks noChangeAspect="1"/>
          </p:cNvPicPr>
          <p:nvPr/>
        </p:nvPicPr>
        <p:blipFill>
          <a:blip r:embed="rId3"/>
          <a:stretch>
            <a:fillRect/>
          </a:stretch>
        </p:blipFill>
        <p:spPr>
          <a:xfrm>
            <a:off x="3851920" y="1465163"/>
            <a:ext cx="4793542" cy="1603798"/>
          </a:xfrm>
          <a:prstGeom prst="rect">
            <a:avLst/>
          </a:prstGeom>
        </p:spPr>
      </p:pic>
      <p:sp>
        <p:nvSpPr>
          <p:cNvPr id="7" name="文本框 6">
            <a:extLst>
              <a:ext uri="{FF2B5EF4-FFF2-40B4-BE49-F238E27FC236}">
                <a16:creationId xmlns:a16="http://schemas.microsoft.com/office/drawing/2014/main" id="{A7DCEA51-14BB-4673-AA7E-438B32969BB2}"/>
              </a:ext>
            </a:extLst>
          </p:cNvPr>
          <p:cNvSpPr txBox="1"/>
          <p:nvPr/>
        </p:nvSpPr>
        <p:spPr>
          <a:xfrm>
            <a:off x="672068" y="3039179"/>
            <a:ext cx="7632848" cy="2708434"/>
          </a:xfrm>
          <a:prstGeom prst="rect">
            <a:avLst/>
          </a:prstGeom>
          <a:noFill/>
        </p:spPr>
        <p:txBody>
          <a:bodyPr wrap="square" rtlCol="0">
            <a:spAutoFit/>
          </a:bodyPr>
          <a:lstStyle/>
          <a:p>
            <a:pPr marL="342900" lvl="0" indent="-342900">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初步实验</a:t>
            </a:r>
            <a:endParaRPr lang="en-US" altLang="zh-CN" sz="2000" b="1" dirty="0">
              <a:latin typeface="Arial" panose="020B0604020202020204" pitchFamily="34" charset="0"/>
              <a:ea typeface="微软雅黑" panose="020B0503020204020204" pitchFamily="34" charset="-122"/>
            </a:endParaRPr>
          </a:p>
          <a:p>
            <a:pPr marL="800100" lvl="1" indent="-342900">
              <a:buFont typeface="Wingdings" panose="05000000000000000000" pitchFamily="2" charset="2"/>
              <a:buChar char="u"/>
            </a:pPr>
            <a:r>
              <a:rPr lang="zh-CN" altLang="en-US" sz="2000" dirty="0">
                <a:solidFill>
                  <a:prstClr val="black"/>
                </a:solidFill>
                <a:latin typeface="Arial" panose="020B0604020202020204" pitchFamily="34" charset="0"/>
                <a:ea typeface="微软雅黑" panose="020B0503020204020204" pitchFamily="34" charset="-122"/>
              </a:rPr>
              <a:t>数据集：</a:t>
            </a:r>
            <a:endParaRPr lang="en-US" altLang="zh-CN" sz="2000" dirty="0">
              <a:solidFill>
                <a:prstClr val="black"/>
              </a:solidFill>
              <a:latin typeface="Arial" panose="020B0604020202020204" pitchFamily="34" charset="0"/>
              <a:ea typeface="微软雅黑" panose="020B0503020204020204" pitchFamily="34" charset="-122"/>
            </a:endParaRPr>
          </a:p>
          <a:p>
            <a:pPr marL="1080000" lvl="2" indent="-360000">
              <a:buFont typeface="Wingdings" panose="05000000000000000000" pitchFamily="2" charset="2"/>
              <a:buChar char="Ø"/>
            </a:pPr>
            <a:r>
              <a:rPr lang="zh-CN" altLang="en-US" dirty="0">
                <a:solidFill>
                  <a:prstClr val="black"/>
                </a:solidFill>
                <a:latin typeface="Arial" panose="020B0604020202020204" pitchFamily="34" charset="0"/>
                <a:ea typeface="微软雅黑" panose="020B0503020204020204" pitchFamily="34" charset="-122"/>
              </a:rPr>
              <a:t>网络环境：实验室网络</a:t>
            </a:r>
            <a:endParaRPr lang="en-US" altLang="zh-CN" dirty="0">
              <a:solidFill>
                <a:prstClr val="black"/>
              </a:solidFill>
              <a:latin typeface="Arial" panose="020B0604020202020204" pitchFamily="34" charset="0"/>
              <a:ea typeface="微软雅黑" panose="020B0503020204020204" pitchFamily="34" charset="-122"/>
            </a:endParaRPr>
          </a:p>
          <a:p>
            <a:pPr marL="1080000" lvl="2" indent="-360000">
              <a:buFont typeface="Wingdings" panose="05000000000000000000" pitchFamily="2" charset="2"/>
              <a:buChar char="Ø"/>
            </a:pPr>
            <a:r>
              <a:rPr lang="zh-CN" altLang="en-US" dirty="0">
                <a:solidFill>
                  <a:prstClr val="black"/>
                </a:solidFill>
                <a:latin typeface="Arial" panose="020B0604020202020204" pitchFamily="34" charset="0"/>
                <a:ea typeface="微软雅黑" panose="020B0503020204020204" pitchFamily="34" charset="-122"/>
              </a:rPr>
              <a:t>采集日期：</a:t>
            </a:r>
            <a:r>
              <a:rPr lang="en-US" altLang="zh-CN" dirty="0">
                <a:solidFill>
                  <a:prstClr val="black"/>
                </a:solidFill>
                <a:latin typeface="Arial" panose="020B0604020202020204" pitchFamily="34" charset="0"/>
                <a:ea typeface="微软雅黑" panose="020B0503020204020204" pitchFamily="34" charset="-122"/>
              </a:rPr>
              <a:t>2019/04/26</a:t>
            </a:r>
          </a:p>
          <a:p>
            <a:pPr marL="1080000" lvl="2" indent="-360000">
              <a:buFont typeface="Wingdings" panose="05000000000000000000" pitchFamily="2" charset="2"/>
              <a:buChar char="Ø"/>
            </a:pPr>
            <a:r>
              <a:rPr lang="zh-CN" altLang="en-US" dirty="0">
                <a:solidFill>
                  <a:prstClr val="black"/>
                </a:solidFill>
                <a:latin typeface="Arial" panose="020B0604020202020204" pitchFamily="34" charset="0"/>
                <a:ea typeface="微软雅黑" panose="020B0503020204020204" pitchFamily="34" charset="-122"/>
              </a:rPr>
              <a:t>规模：</a:t>
            </a:r>
            <a:r>
              <a:rPr lang="en-US" altLang="zh-CN" dirty="0">
                <a:solidFill>
                  <a:prstClr val="black"/>
                </a:solidFill>
                <a:latin typeface="Arial" panose="020B0604020202020204" pitchFamily="34" charset="0"/>
                <a:ea typeface="微软雅黑" panose="020B0503020204020204" pitchFamily="34" charset="-122"/>
              </a:rPr>
              <a:t>5</a:t>
            </a:r>
            <a:r>
              <a:rPr lang="zh-CN" altLang="en-US" dirty="0">
                <a:solidFill>
                  <a:prstClr val="black"/>
                </a:solidFill>
                <a:latin typeface="Arial" panose="020B0604020202020204" pitchFamily="34" charset="0"/>
                <a:ea typeface="微软雅黑" panose="020B0503020204020204" pitchFamily="34" charset="-122"/>
              </a:rPr>
              <a:t>万条会话流</a:t>
            </a:r>
            <a:endParaRPr lang="en-US" altLang="zh-CN" dirty="0">
              <a:solidFill>
                <a:prstClr val="black"/>
              </a:solidFill>
              <a:latin typeface="Arial" panose="020B0604020202020204" pitchFamily="34" charset="0"/>
              <a:ea typeface="微软雅黑" panose="020B0503020204020204" pitchFamily="34" charset="-122"/>
            </a:endParaRPr>
          </a:p>
          <a:p>
            <a:pPr marL="1080000" lvl="2" indent="-360000">
              <a:buFont typeface="Wingdings" panose="05000000000000000000" pitchFamily="2" charset="2"/>
              <a:buChar char="Ø"/>
            </a:pPr>
            <a:r>
              <a:rPr lang="zh-CN" altLang="en-US" dirty="0">
                <a:solidFill>
                  <a:prstClr val="black"/>
                </a:solidFill>
                <a:latin typeface="Arial" panose="020B0604020202020204" pitchFamily="34" charset="0"/>
                <a:ea typeface="微软雅黑" panose="020B0503020204020204" pitchFamily="34" charset="-122"/>
              </a:rPr>
              <a:t>采集方法：编写网络爬虫，访问</a:t>
            </a:r>
            <a:r>
              <a:rPr lang="en-US" altLang="zh-CN" dirty="0">
                <a:solidFill>
                  <a:prstClr val="black"/>
                </a:solidFill>
                <a:latin typeface="Arial" panose="020B0604020202020204" pitchFamily="34" charset="0"/>
                <a:ea typeface="微软雅黑" panose="020B0503020204020204" pitchFamily="34" charset="-122"/>
              </a:rPr>
              <a:t>Alexa TOP100</a:t>
            </a:r>
            <a:r>
              <a:rPr lang="zh-CN" altLang="en-US" dirty="0">
                <a:solidFill>
                  <a:prstClr val="black"/>
                </a:solidFill>
                <a:latin typeface="Arial" panose="020B0604020202020204" pitchFamily="34" charset="0"/>
                <a:ea typeface="微软雅黑" panose="020B0503020204020204" pitchFamily="34" charset="-122"/>
              </a:rPr>
              <a:t>域名，捕获五类操作系统的</a:t>
            </a:r>
            <a:r>
              <a:rPr lang="en-US" altLang="zh-CN" dirty="0">
                <a:solidFill>
                  <a:srgbClr val="FF0000"/>
                </a:solidFill>
                <a:latin typeface="Arial" panose="020B0604020202020204" pitchFamily="34" charset="0"/>
                <a:ea typeface="微软雅黑" panose="020B0503020204020204" pitchFamily="34" charset="-122"/>
              </a:rPr>
              <a:t>HTTPS</a:t>
            </a:r>
            <a:r>
              <a:rPr lang="zh-CN" altLang="en-US" dirty="0">
                <a:solidFill>
                  <a:prstClr val="black"/>
                </a:solidFill>
                <a:latin typeface="Arial" panose="020B0604020202020204" pitchFamily="34" charset="0"/>
                <a:ea typeface="微软雅黑" panose="020B0503020204020204" pitchFamily="34" charset="-122"/>
              </a:rPr>
              <a:t>流量，并提取</a:t>
            </a:r>
            <a:r>
              <a:rPr lang="en-US" altLang="zh-CN" dirty="0">
                <a:solidFill>
                  <a:prstClr val="black"/>
                </a:solidFill>
                <a:latin typeface="Arial" panose="020B0604020202020204" pitchFamily="34" charset="0"/>
                <a:ea typeface="微软雅黑" panose="020B0503020204020204" pitchFamily="34" charset="-122"/>
              </a:rPr>
              <a:t>TLS</a:t>
            </a:r>
            <a:r>
              <a:rPr lang="zh-CN" altLang="en-US" dirty="0">
                <a:solidFill>
                  <a:prstClr val="black"/>
                </a:solidFill>
                <a:latin typeface="Arial" panose="020B0604020202020204" pitchFamily="34" charset="0"/>
                <a:ea typeface="微软雅黑" panose="020B0503020204020204" pitchFamily="34" charset="-122"/>
              </a:rPr>
              <a:t>层的密文载荷信息</a:t>
            </a:r>
            <a:endParaRPr lang="en-US" altLang="zh-CN" dirty="0">
              <a:solidFill>
                <a:prstClr val="black"/>
              </a:solidFill>
              <a:latin typeface="Arial" panose="020B0604020202020204" pitchFamily="34" charset="0"/>
              <a:ea typeface="微软雅黑" panose="020B0503020204020204" pitchFamily="34" charset="-122"/>
            </a:endParaRPr>
          </a:p>
          <a:p>
            <a:pPr marL="800100" lvl="1" indent="-342900">
              <a:buFont typeface="Wingdings" panose="05000000000000000000" pitchFamily="2" charset="2"/>
              <a:buChar char="u"/>
            </a:pPr>
            <a:r>
              <a:rPr lang="zh-CN" altLang="en-US" sz="2000" dirty="0">
                <a:solidFill>
                  <a:prstClr val="black"/>
                </a:solidFill>
                <a:latin typeface="Arial" panose="020B0604020202020204" pitchFamily="34" charset="0"/>
                <a:ea typeface="微软雅黑" panose="020B0503020204020204" pitchFamily="34" charset="-122"/>
              </a:rPr>
              <a:t>实验结果</a:t>
            </a:r>
            <a:endParaRPr lang="en-US" altLang="zh-CN" sz="2000" dirty="0">
              <a:solidFill>
                <a:prstClr val="black"/>
              </a:solidFill>
              <a:latin typeface="Arial" panose="020B0604020202020204" pitchFamily="34" charset="0"/>
              <a:ea typeface="微软雅黑" panose="020B0503020204020204" pitchFamily="34" charset="-122"/>
            </a:endParaRPr>
          </a:p>
          <a:p>
            <a:pPr marL="800100" lvl="1" indent="-342900">
              <a:buFont typeface="Wingdings" panose="05000000000000000000" pitchFamily="2" charset="2"/>
              <a:buChar char="u"/>
            </a:pPr>
            <a:endParaRPr lang="en-US" altLang="zh-CN" sz="2000" dirty="0">
              <a:solidFill>
                <a:prstClr val="black"/>
              </a:solidFill>
              <a:latin typeface="Arial" panose="020B0604020202020204" pitchFamily="34" charset="0"/>
              <a:ea typeface="微软雅黑" panose="020B0503020204020204" pitchFamily="34" charset="-122"/>
            </a:endParaRPr>
          </a:p>
        </p:txBody>
      </p:sp>
      <p:graphicFrame>
        <p:nvGraphicFramePr>
          <p:cNvPr id="3" name="表格 2">
            <a:extLst>
              <a:ext uri="{FF2B5EF4-FFF2-40B4-BE49-F238E27FC236}">
                <a16:creationId xmlns:a16="http://schemas.microsoft.com/office/drawing/2014/main" id="{C0A4CC7F-C80D-42F0-9ACC-3AB41A17614B}"/>
              </a:ext>
            </a:extLst>
          </p:cNvPr>
          <p:cNvGraphicFramePr>
            <a:graphicFrameLocks noGrp="1"/>
          </p:cNvGraphicFramePr>
          <p:nvPr>
            <p:extLst>
              <p:ext uri="{D42A27DB-BD31-4B8C-83A1-F6EECF244321}">
                <p14:modId xmlns:p14="http://schemas.microsoft.com/office/powerpoint/2010/main" val="2928206410"/>
              </p:ext>
            </p:extLst>
          </p:nvPr>
        </p:nvGraphicFramePr>
        <p:xfrm>
          <a:off x="2339752" y="5429524"/>
          <a:ext cx="4464496" cy="1219200"/>
        </p:xfrm>
        <a:graphic>
          <a:graphicData uri="http://schemas.openxmlformats.org/drawingml/2006/table">
            <a:tbl>
              <a:tblPr firstRow="1" bandRow="1">
                <a:tableStyleId>{073A0DAA-6AF3-43AB-8588-CEC1D06C72B9}</a:tableStyleId>
              </a:tblPr>
              <a:tblGrid>
                <a:gridCol w="1872208">
                  <a:extLst>
                    <a:ext uri="{9D8B030D-6E8A-4147-A177-3AD203B41FA5}">
                      <a16:colId xmlns:a16="http://schemas.microsoft.com/office/drawing/2014/main" val="3337663518"/>
                    </a:ext>
                  </a:extLst>
                </a:gridCol>
                <a:gridCol w="2592288">
                  <a:extLst>
                    <a:ext uri="{9D8B030D-6E8A-4147-A177-3AD203B41FA5}">
                      <a16:colId xmlns:a16="http://schemas.microsoft.com/office/drawing/2014/main" val="2006042762"/>
                    </a:ext>
                  </a:extLst>
                </a:gridCol>
              </a:tblGrid>
              <a:tr h="299188">
                <a:tc gridSpan="2">
                  <a:txBody>
                    <a:bodyPr/>
                    <a:lstStyle/>
                    <a:p>
                      <a:pPr algn="ctr"/>
                      <a:r>
                        <a:rPr lang="zh-CN" altLang="en-US" sz="1400" dirty="0"/>
                        <a:t>实验结果</a:t>
                      </a:r>
                    </a:p>
                  </a:txBody>
                  <a:tcPr/>
                </a:tc>
                <a:tc hMerge="1">
                  <a:txBody>
                    <a:bodyPr/>
                    <a:lstStyle/>
                    <a:p>
                      <a:endParaRPr lang="zh-CN" altLang="en-US" dirty="0"/>
                    </a:p>
                  </a:txBody>
                  <a:tcPr/>
                </a:tc>
                <a:extLst>
                  <a:ext uri="{0D108BD9-81ED-4DB2-BD59-A6C34878D82A}">
                    <a16:rowId xmlns:a16="http://schemas.microsoft.com/office/drawing/2014/main" val="249196697"/>
                  </a:ext>
                </a:extLst>
              </a:tr>
              <a:tr h="299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准确率 </a:t>
                      </a:r>
                      <a:r>
                        <a:rPr lang="en-US" altLang="zh-CN" sz="1400" dirty="0">
                          <a:latin typeface="Arial" panose="020B0604020202020204" pitchFamily="34" charset="0"/>
                          <a:ea typeface="微软雅黑" panose="020B0503020204020204" pitchFamily="34" charset="-122"/>
                        </a:rPr>
                        <a:t>(Accuracy)</a:t>
                      </a:r>
                      <a:endParaRPr lang="zh-CN" altLang="en-US" sz="1400" dirty="0">
                        <a:latin typeface="Arial" panose="020B0604020202020204" pitchFamily="34" charset="0"/>
                        <a:ea typeface="微软雅黑" panose="020B0503020204020204" pitchFamily="34" charset="-122"/>
                      </a:endParaRPr>
                    </a:p>
                  </a:txBody>
                  <a:tcPr/>
                </a:tc>
                <a:tc>
                  <a:txBody>
                    <a:bodyPr/>
                    <a:lstStyle/>
                    <a:p>
                      <a:r>
                        <a:rPr lang="en-US" altLang="zh-CN" sz="1400" dirty="0"/>
                        <a:t>94.86%</a:t>
                      </a:r>
                      <a:endParaRPr lang="zh-CN" altLang="en-US" sz="1400" dirty="0"/>
                    </a:p>
                  </a:txBody>
                  <a:tcPr/>
                </a:tc>
                <a:extLst>
                  <a:ext uri="{0D108BD9-81ED-4DB2-BD59-A6C34878D82A}">
                    <a16:rowId xmlns:a16="http://schemas.microsoft.com/office/drawing/2014/main" val="727675772"/>
                  </a:ext>
                </a:extLst>
              </a:tr>
              <a:tr h="299188">
                <a:tc>
                  <a:txBody>
                    <a:bodyPr/>
                    <a:lstStyle/>
                    <a:p>
                      <a:pPr algn="ctr"/>
                      <a:r>
                        <a:rPr lang="zh-CN" altLang="en-US" sz="1400" dirty="0"/>
                        <a:t>精度 </a:t>
                      </a:r>
                      <a:r>
                        <a:rPr lang="en-US" altLang="zh-CN" sz="1400" dirty="0"/>
                        <a:t>(Precision)</a:t>
                      </a:r>
                    </a:p>
                  </a:txBody>
                  <a:tcPr/>
                </a:tc>
                <a:tc>
                  <a:txBody>
                    <a:bodyPr/>
                    <a:lstStyle/>
                    <a:p>
                      <a:r>
                        <a:rPr lang="en-US" altLang="zh-CN" sz="1400" dirty="0"/>
                        <a:t>88.13%</a:t>
                      </a:r>
                      <a:endParaRPr lang="zh-CN" altLang="en-US" sz="1400" dirty="0"/>
                    </a:p>
                  </a:txBody>
                  <a:tcPr/>
                </a:tc>
                <a:extLst>
                  <a:ext uri="{0D108BD9-81ED-4DB2-BD59-A6C34878D82A}">
                    <a16:rowId xmlns:a16="http://schemas.microsoft.com/office/drawing/2014/main" val="2218107669"/>
                  </a:ext>
                </a:extLst>
              </a:tr>
              <a:tr h="299188">
                <a:tc>
                  <a:txBody>
                    <a:bodyPr/>
                    <a:lstStyle/>
                    <a:p>
                      <a:pPr algn="ctr"/>
                      <a:r>
                        <a:rPr lang="zh-CN" altLang="en-US" sz="1400" dirty="0"/>
                        <a:t>召回率 </a:t>
                      </a:r>
                      <a:r>
                        <a:rPr lang="en-US" altLang="zh-CN" sz="1400" dirty="0"/>
                        <a:t>(Recall)</a:t>
                      </a:r>
                      <a:endParaRPr lang="zh-CN" altLang="en-US" sz="1400" dirty="0"/>
                    </a:p>
                  </a:txBody>
                  <a:tcPr/>
                </a:tc>
                <a:tc>
                  <a:txBody>
                    <a:bodyPr/>
                    <a:lstStyle/>
                    <a:p>
                      <a:r>
                        <a:rPr lang="en-US" altLang="zh-CN" sz="1400" dirty="0"/>
                        <a:t>81.87%</a:t>
                      </a:r>
                      <a:endParaRPr lang="zh-CN" altLang="en-US" sz="1400" dirty="0"/>
                    </a:p>
                  </a:txBody>
                  <a:tcPr/>
                </a:tc>
                <a:extLst>
                  <a:ext uri="{0D108BD9-81ED-4DB2-BD59-A6C34878D82A}">
                    <a16:rowId xmlns:a16="http://schemas.microsoft.com/office/drawing/2014/main" val="3093774647"/>
                  </a:ext>
                </a:extLst>
              </a:tr>
            </a:tbl>
          </a:graphicData>
        </a:graphic>
      </p:graphicFrame>
    </p:spTree>
    <p:extLst>
      <p:ext uri="{BB962C8B-B14F-4D97-AF65-F5344CB8AC3E}">
        <p14:creationId xmlns:p14="http://schemas.microsoft.com/office/powerpoint/2010/main" val="115584512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技术路线三：原型系统实现</a:t>
            </a:r>
          </a:p>
        </p:txBody>
      </p:sp>
      <p:grpSp>
        <p:nvGrpSpPr>
          <p:cNvPr id="42" name="组合 41">
            <a:extLst>
              <a:ext uri="{FF2B5EF4-FFF2-40B4-BE49-F238E27FC236}">
                <a16:creationId xmlns:a16="http://schemas.microsoft.com/office/drawing/2014/main" id="{516D621D-C570-454C-8877-EEA1448213FA}"/>
              </a:ext>
            </a:extLst>
          </p:cNvPr>
          <p:cNvGrpSpPr/>
          <p:nvPr/>
        </p:nvGrpSpPr>
        <p:grpSpPr>
          <a:xfrm>
            <a:off x="734699" y="1556792"/>
            <a:ext cx="7674602" cy="4408942"/>
            <a:chOff x="672068" y="1243297"/>
            <a:chExt cx="7716356" cy="4633975"/>
          </a:xfrm>
        </p:grpSpPr>
        <p:sp>
          <p:nvSpPr>
            <p:cNvPr id="40" name="矩形 39">
              <a:extLst>
                <a:ext uri="{FF2B5EF4-FFF2-40B4-BE49-F238E27FC236}">
                  <a16:creationId xmlns:a16="http://schemas.microsoft.com/office/drawing/2014/main" id="{1078E3F8-ACE5-469C-A740-5651B0D0AFE8}"/>
                </a:ext>
              </a:extLst>
            </p:cNvPr>
            <p:cNvSpPr/>
            <p:nvPr/>
          </p:nvSpPr>
          <p:spPr>
            <a:xfrm>
              <a:off x="672068" y="1243297"/>
              <a:ext cx="7716356" cy="4633975"/>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721BB627-B59A-434D-BF53-AF6574EB7850}"/>
                </a:ext>
              </a:extLst>
            </p:cNvPr>
            <p:cNvSpPr/>
            <p:nvPr/>
          </p:nvSpPr>
          <p:spPr>
            <a:xfrm>
              <a:off x="6012160" y="1916832"/>
              <a:ext cx="2044728" cy="38032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 name="矩形: 圆角 2">
              <a:extLst>
                <a:ext uri="{FF2B5EF4-FFF2-40B4-BE49-F238E27FC236}">
                  <a16:creationId xmlns:a16="http://schemas.microsoft.com/office/drawing/2014/main" id="{B6892294-5D1D-45DE-A1A1-81269FA324CF}"/>
                </a:ext>
              </a:extLst>
            </p:cNvPr>
            <p:cNvSpPr/>
            <p:nvPr/>
          </p:nvSpPr>
          <p:spPr>
            <a:xfrm>
              <a:off x="1026816" y="1916833"/>
              <a:ext cx="1925699" cy="38032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5" name="矩形: 圆角 14">
              <a:extLst>
                <a:ext uri="{FF2B5EF4-FFF2-40B4-BE49-F238E27FC236}">
                  <a16:creationId xmlns:a16="http://schemas.microsoft.com/office/drawing/2014/main" id="{7D59ACA8-A9F3-4C8B-8EF3-0EA8C1801FE8}"/>
                </a:ext>
              </a:extLst>
            </p:cNvPr>
            <p:cNvSpPr/>
            <p:nvPr/>
          </p:nvSpPr>
          <p:spPr>
            <a:xfrm>
              <a:off x="1071051" y="2209174"/>
              <a:ext cx="1750205" cy="398144"/>
            </a:xfrm>
            <a:prstGeom prst="round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latin typeface="Arial" panose="020B0604020202020204" pitchFamily="34" charset="0"/>
                  <a:ea typeface="微软雅黑" panose="020B0503020204020204" pitchFamily="34" charset="-122"/>
                </a:rPr>
                <a:t>系统前端</a:t>
              </a:r>
            </a:p>
          </p:txBody>
        </p:sp>
        <p:sp>
          <p:nvSpPr>
            <p:cNvPr id="16" name="矩形 15">
              <a:extLst>
                <a:ext uri="{FF2B5EF4-FFF2-40B4-BE49-F238E27FC236}">
                  <a16:creationId xmlns:a16="http://schemas.microsoft.com/office/drawing/2014/main" id="{F725E5AE-2756-448F-BE71-B9A8055291B1}"/>
                </a:ext>
              </a:extLst>
            </p:cNvPr>
            <p:cNvSpPr/>
            <p:nvPr/>
          </p:nvSpPr>
          <p:spPr>
            <a:xfrm flipH="1">
              <a:off x="1157906" y="4043523"/>
              <a:ext cx="1655967" cy="709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ea typeface="微软雅黑" panose="020B0503020204020204" pitchFamily="34" charset="-122"/>
                </a:rPr>
                <a:t>Socket</a:t>
              </a:r>
              <a:r>
                <a:rPr lang="zh-CN" altLang="en-US" sz="1600" dirty="0">
                  <a:latin typeface="Arial" panose="020B0604020202020204" pitchFamily="34" charset="0"/>
                  <a:ea typeface="微软雅黑" panose="020B0503020204020204" pitchFamily="34" charset="-122"/>
                </a:rPr>
                <a:t>接口</a:t>
              </a:r>
              <a:endParaRPr lang="en-US" altLang="zh-CN" sz="1600" dirty="0">
                <a:latin typeface="Arial" panose="020B0604020202020204" pitchFamily="34" charset="0"/>
                <a:ea typeface="微软雅黑" panose="020B0503020204020204" pitchFamily="34" charset="-122"/>
              </a:endParaRPr>
            </a:p>
            <a:p>
              <a:pPr algn="ctr"/>
              <a:r>
                <a:rPr lang="zh-CN" altLang="en-US" sz="1600" dirty="0">
                  <a:latin typeface="Arial" panose="020B0604020202020204" pitchFamily="34" charset="0"/>
                  <a:ea typeface="微软雅黑" panose="020B0503020204020204" pitchFamily="34" charset="-122"/>
                </a:rPr>
                <a:t>转发模块</a:t>
              </a:r>
            </a:p>
          </p:txBody>
        </p:sp>
        <p:sp>
          <p:nvSpPr>
            <p:cNvPr id="25" name="流程图: 磁盘 24">
              <a:extLst>
                <a:ext uri="{FF2B5EF4-FFF2-40B4-BE49-F238E27FC236}">
                  <a16:creationId xmlns:a16="http://schemas.microsoft.com/office/drawing/2014/main" id="{E27B195E-E7A5-4A8F-AB18-713A908A1731}"/>
                </a:ext>
              </a:extLst>
            </p:cNvPr>
            <p:cNvSpPr/>
            <p:nvPr/>
          </p:nvSpPr>
          <p:spPr>
            <a:xfrm>
              <a:off x="3610625" y="2718832"/>
              <a:ext cx="1717202" cy="10919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a:latin typeface="Arial" panose="020B0604020202020204" pitchFamily="34" charset="0"/>
                <a:ea typeface="微软雅黑" panose="020B0503020204020204" pitchFamily="34" charset="-122"/>
              </a:endParaRPr>
            </a:p>
            <a:p>
              <a:pPr algn="ctr"/>
              <a:r>
                <a:rPr lang="en-US" altLang="zh-CN" sz="1600" dirty="0">
                  <a:latin typeface="Arial" panose="020B0604020202020204" pitchFamily="34" charset="0"/>
                  <a:ea typeface="微软雅黑" panose="020B0503020204020204" pitchFamily="34" charset="-122"/>
                </a:rPr>
                <a:t>Kafka</a:t>
              </a:r>
              <a:r>
                <a:rPr lang="zh-CN" altLang="en-US" sz="1600" dirty="0">
                  <a:latin typeface="Arial" panose="020B0604020202020204" pitchFamily="34" charset="0"/>
                  <a:ea typeface="微软雅黑" panose="020B0503020204020204" pitchFamily="34" charset="-122"/>
                </a:rPr>
                <a:t>消息队列</a:t>
              </a:r>
            </a:p>
            <a:p>
              <a:pPr algn="ctr"/>
              <a:endParaRPr lang="zh-CN" altLang="en-US" sz="1050" dirty="0">
                <a:latin typeface="Arial" panose="020B0604020202020204" pitchFamily="34" charset="0"/>
                <a:ea typeface="微软雅黑" panose="020B0503020204020204" pitchFamily="34" charset="-122"/>
              </a:endParaRPr>
            </a:p>
          </p:txBody>
        </p:sp>
        <p:sp>
          <p:nvSpPr>
            <p:cNvPr id="27" name="箭头: 右 26">
              <a:extLst>
                <a:ext uri="{FF2B5EF4-FFF2-40B4-BE49-F238E27FC236}">
                  <a16:creationId xmlns:a16="http://schemas.microsoft.com/office/drawing/2014/main" id="{BA5A4D97-D04F-4C34-9564-33330B970516}"/>
                </a:ext>
              </a:extLst>
            </p:cNvPr>
            <p:cNvSpPr/>
            <p:nvPr/>
          </p:nvSpPr>
          <p:spPr>
            <a:xfrm>
              <a:off x="3003834" y="3126944"/>
              <a:ext cx="531683" cy="505344"/>
            </a:xfrm>
            <a:prstGeom prst="rightArrow">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8" name="箭头: 右 27">
              <a:extLst>
                <a:ext uri="{FF2B5EF4-FFF2-40B4-BE49-F238E27FC236}">
                  <a16:creationId xmlns:a16="http://schemas.microsoft.com/office/drawing/2014/main" id="{938E1FA8-10A2-4820-8BB2-867F72BA45CC}"/>
                </a:ext>
              </a:extLst>
            </p:cNvPr>
            <p:cNvSpPr/>
            <p:nvPr/>
          </p:nvSpPr>
          <p:spPr>
            <a:xfrm>
              <a:off x="5402935" y="3126944"/>
              <a:ext cx="531683" cy="505344"/>
            </a:xfrm>
            <a:prstGeom prst="rightArrow">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9" name="矩形: 圆角 28">
              <a:extLst>
                <a:ext uri="{FF2B5EF4-FFF2-40B4-BE49-F238E27FC236}">
                  <a16:creationId xmlns:a16="http://schemas.microsoft.com/office/drawing/2014/main" id="{921AF0E4-0FE9-4C11-8E0C-A48B8C1F4B57}"/>
                </a:ext>
              </a:extLst>
            </p:cNvPr>
            <p:cNvSpPr/>
            <p:nvPr/>
          </p:nvSpPr>
          <p:spPr>
            <a:xfrm>
              <a:off x="6088742" y="2213665"/>
              <a:ext cx="1750205" cy="398144"/>
            </a:xfrm>
            <a:prstGeom prst="round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latin typeface="Arial" panose="020B0604020202020204" pitchFamily="34" charset="0"/>
                  <a:ea typeface="微软雅黑" panose="020B0503020204020204" pitchFamily="34" charset="-122"/>
                </a:rPr>
                <a:t>系统后端</a:t>
              </a:r>
            </a:p>
          </p:txBody>
        </p:sp>
        <p:grpSp>
          <p:nvGrpSpPr>
            <p:cNvPr id="35" name="组合 34">
              <a:extLst>
                <a:ext uri="{FF2B5EF4-FFF2-40B4-BE49-F238E27FC236}">
                  <a16:creationId xmlns:a16="http://schemas.microsoft.com/office/drawing/2014/main" id="{CDA3A1D6-601B-44D3-A46F-3C598B65B70E}"/>
                </a:ext>
              </a:extLst>
            </p:cNvPr>
            <p:cNvGrpSpPr/>
            <p:nvPr/>
          </p:nvGrpSpPr>
          <p:grpSpPr>
            <a:xfrm>
              <a:off x="6171904" y="2885955"/>
              <a:ext cx="1725240" cy="2559986"/>
              <a:chOff x="5718342" y="2597206"/>
              <a:chExt cx="1725240" cy="2559986"/>
            </a:xfrm>
          </p:grpSpPr>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07777"/>
              </a:xfrm>
              <a:prstGeom prst="rect">
                <a:avLst/>
              </a:prstGeom>
              <a:noFill/>
            </p:spPr>
            <p:txBody>
              <a:bodyPr wrap="none" rtlCol="0">
                <a:spAutoFit/>
              </a:bodyPr>
              <a:lstStyle/>
              <a:p>
                <a:endParaRPr lang="zh-CN" altLang="en-US" sz="1400" dirty="0">
                  <a:latin typeface="Arial" panose="020B0604020202020204" pitchFamily="34" charset="0"/>
                  <a:ea typeface="微软雅黑" panose="020B0503020204020204" pitchFamily="34" charset="-122"/>
                </a:endParaRPr>
              </a:p>
            </p:txBody>
          </p:sp>
          <p:sp>
            <p:nvSpPr>
              <p:cNvPr id="31" name="标注: 下箭头 30">
                <a:extLst>
                  <a:ext uri="{FF2B5EF4-FFF2-40B4-BE49-F238E27FC236}">
                    <a16:creationId xmlns:a16="http://schemas.microsoft.com/office/drawing/2014/main" id="{E1DB2AEB-4622-41B3-B66A-A38382BBC3F1}"/>
                  </a:ext>
                </a:extLst>
              </p:cNvPr>
              <p:cNvSpPr/>
              <p:nvPr/>
            </p:nvSpPr>
            <p:spPr>
              <a:xfrm>
                <a:off x="5718342" y="2597206"/>
                <a:ext cx="1725240" cy="99229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panose="020B0604020202020204" pitchFamily="34" charset="0"/>
                    <a:ea typeface="微软雅黑" panose="020B0503020204020204" pitchFamily="34" charset="-122"/>
                  </a:rPr>
                  <a:t>异常类型判断模块</a:t>
                </a:r>
              </a:p>
            </p:txBody>
          </p:sp>
          <p:sp>
            <p:nvSpPr>
              <p:cNvPr id="32" name="标注: 下箭头 31">
                <a:extLst>
                  <a:ext uri="{FF2B5EF4-FFF2-40B4-BE49-F238E27FC236}">
                    <a16:creationId xmlns:a16="http://schemas.microsoft.com/office/drawing/2014/main" id="{B573E77E-4138-49DC-856B-2442EAD97070}"/>
                  </a:ext>
                </a:extLst>
              </p:cNvPr>
              <p:cNvSpPr/>
              <p:nvPr/>
            </p:nvSpPr>
            <p:spPr>
              <a:xfrm>
                <a:off x="5718342" y="3603652"/>
                <a:ext cx="1725240" cy="99229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panose="020B0604020202020204" pitchFamily="34" charset="0"/>
                    <a:ea typeface="微软雅黑" panose="020B0503020204020204" pitchFamily="34" charset="-122"/>
                  </a:rPr>
                  <a:t>特征提取处理模块</a:t>
                </a:r>
              </a:p>
            </p:txBody>
          </p:sp>
          <p:sp>
            <p:nvSpPr>
              <p:cNvPr id="34" name="矩形 33">
                <a:extLst>
                  <a:ext uri="{FF2B5EF4-FFF2-40B4-BE49-F238E27FC236}">
                    <a16:creationId xmlns:a16="http://schemas.microsoft.com/office/drawing/2014/main" id="{CCA9121D-1A51-4C13-B7CE-A6AF3154BF91}"/>
                  </a:ext>
                </a:extLst>
              </p:cNvPr>
              <p:cNvSpPr/>
              <p:nvPr/>
            </p:nvSpPr>
            <p:spPr>
              <a:xfrm>
                <a:off x="5718342" y="4610621"/>
                <a:ext cx="1725240" cy="546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latin typeface="Arial" panose="020B0604020202020204" pitchFamily="34" charset="0"/>
                    <a:ea typeface="微软雅黑" panose="020B0503020204020204" pitchFamily="34" charset="-122"/>
                  </a:rPr>
                  <a:t>分类器属性标注模块</a:t>
                </a:r>
              </a:p>
            </p:txBody>
          </p:sp>
        </p:grpSp>
        <p:sp>
          <p:nvSpPr>
            <p:cNvPr id="36" name="箭头: 左 35">
              <a:extLst>
                <a:ext uri="{FF2B5EF4-FFF2-40B4-BE49-F238E27FC236}">
                  <a16:creationId xmlns:a16="http://schemas.microsoft.com/office/drawing/2014/main" id="{36D836D5-F55A-4731-B0B6-8E97E2FA173C}"/>
                </a:ext>
              </a:extLst>
            </p:cNvPr>
            <p:cNvSpPr/>
            <p:nvPr/>
          </p:nvSpPr>
          <p:spPr>
            <a:xfrm>
              <a:off x="5400605" y="4930243"/>
              <a:ext cx="531683" cy="554303"/>
            </a:xfrm>
            <a:prstGeom prst="leftArrow">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7" name="流程图: 磁盘 36">
              <a:extLst>
                <a:ext uri="{FF2B5EF4-FFF2-40B4-BE49-F238E27FC236}">
                  <a16:creationId xmlns:a16="http://schemas.microsoft.com/office/drawing/2014/main" id="{C75A5189-6914-4719-B246-65468B975EA3}"/>
                </a:ext>
              </a:extLst>
            </p:cNvPr>
            <p:cNvSpPr/>
            <p:nvPr/>
          </p:nvSpPr>
          <p:spPr>
            <a:xfrm>
              <a:off x="3584313" y="4595323"/>
              <a:ext cx="1746597" cy="10919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panose="020B0604020202020204" pitchFamily="34" charset="0"/>
                  <a:ea typeface="微软雅黑" panose="020B0503020204020204" pitchFamily="34" charset="-122"/>
                </a:rPr>
                <a:t>附加主机属性的</a:t>
              </a:r>
              <a:endParaRPr lang="en-US" altLang="zh-CN" sz="1400" dirty="0">
                <a:latin typeface="Arial" panose="020B0604020202020204" pitchFamily="34" charset="0"/>
                <a:ea typeface="微软雅黑" panose="020B0503020204020204" pitchFamily="34" charset="-122"/>
              </a:endParaRPr>
            </a:p>
            <a:p>
              <a:pPr algn="ctr"/>
              <a:r>
                <a:rPr lang="zh-CN" altLang="en-US" sz="1400" dirty="0">
                  <a:latin typeface="Arial" panose="020B0604020202020204" pitchFamily="34" charset="0"/>
                  <a:ea typeface="微软雅黑" panose="020B0503020204020204" pitchFamily="34" charset="-122"/>
                </a:rPr>
                <a:t>流信息数据库</a:t>
              </a:r>
            </a:p>
          </p:txBody>
        </p:sp>
        <p:sp>
          <p:nvSpPr>
            <p:cNvPr id="38" name="标注: 下箭头 37">
              <a:extLst>
                <a:ext uri="{FF2B5EF4-FFF2-40B4-BE49-F238E27FC236}">
                  <a16:creationId xmlns:a16="http://schemas.microsoft.com/office/drawing/2014/main" id="{D89E5C57-B3CF-4230-8D71-BA12C1588CA5}"/>
                </a:ext>
              </a:extLst>
            </p:cNvPr>
            <p:cNvSpPr/>
            <p:nvPr/>
          </p:nvSpPr>
          <p:spPr>
            <a:xfrm>
              <a:off x="1177176" y="3051229"/>
              <a:ext cx="1571467" cy="99229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Arial" panose="020B0604020202020204" pitchFamily="34" charset="0"/>
                  <a:ea typeface="微软雅黑" panose="020B0503020204020204" pitchFamily="34" charset="-122"/>
                </a:rPr>
                <a:t>协议识别模块</a:t>
              </a:r>
            </a:p>
          </p:txBody>
        </p:sp>
        <p:sp>
          <p:nvSpPr>
            <p:cNvPr id="41" name="文本框 40">
              <a:extLst>
                <a:ext uri="{FF2B5EF4-FFF2-40B4-BE49-F238E27FC236}">
                  <a16:creationId xmlns:a16="http://schemas.microsoft.com/office/drawing/2014/main" id="{709BD234-5852-4AE3-904B-B7731BE7BE86}"/>
                </a:ext>
              </a:extLst>
            </p:cNvPr>
            <p:cNvSpPr txBox="1"/>
            <p:nvPr/>
          </p:nvSpPr>
          <p:spPr>
            <a:xfrm>
              <a:off x="1822182" y="1346074"/>
              <a:ext cx="5499636"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面向加密网络的主机属性发现原型系统</a:t>
              </a:r>
            </a:p>
          </p:txBody>
        </p:sp>
      </p:grpSp>
    </p:spTree>
    <p:extLst>
      <p:ext uri="{BB962C8B-B14F-4D97-AF65-F5344CB8AC3E}">
        <p14:creationId xmlns:p14="http://schemas.microsoft.com/office/powerpoint/2010/main" val="4256586532"/>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技术路线三：原型系统实现</a:t>
            </a:r>
          </a:p>
        </p:txBody>
      </p:sp>
      <p:sp>
        <p:nvSpPr>
          <p:cNvPr id="6" name="文本框 5">
            <a:extLst>
              <a:ext uri="{FF2B5EF4-FFF2-40B4-BE49-F238E27FC236}">
                <a16:creationId xmlns:a16="http://schemas.microsoft.com/office/drawing/2014/main" id="{FFB1F9C0-DA5B-499C-8A84-F328F2EAAFFB}"/>
              </a:ext>
            </a:extLst>
          </p:cNvPr>
          <p:cNvSpPr txBox="1"/>
          <p:nvPr/>
        </p:nvSpPr>
        <p:spPr>
          <a:xfrm>
            <a:off x="692350" y="1556793"/>
            <a:ext cx="5895873" cy="5144998"/>
          </a:xfrm>
          <a:prstGeom prst="rect">
            <a:avLst/>
          </a:prstGeom>
          <a:noFill/>
        </p:spPr>
        <p:txBody>
          <a:bodyPr wrap="square" rtlCol="0">
            <a:spAutoFit/>
          </a:bodyPr>
          <a:lstStyle/>
          <a:p>
            <a:pPr marL="285750" indent="-285750">
              <a:spcAft>
                <a:spcPts val="500"/>
              </a:spcAft>
              <a:buFont typeface="Wingdings" panose="05000000000000000000" pitchFamily="2" charset="2"/>
              <a:buChar char="p"/>
            </a:pPr>
            <a:r>
              <a:rPr lang="zh-CN" altLang="en-US" b="1" dirty="0">
                <a:ea typeface="微软雅黑" panose="020B0503020204020204" pitchFamily="34" charset="-122"/>
              </a:rPr>
              <a:t>系统目标</a:t>
            </a:r>
            <a:endParaRPr lang="en-US" altLang="zh-CN" b="1" dirty="0">
              <a:ea typeface="微软雅黑" panose="020B0503020204020204" pitchFamily="34" charset="-122"/>
            </a:endParaRPr>
          </a:p>
          <a:p>
            <a:pPr marL="540000" indent="-360000">
              <a:spcBef>
                <a:spcPts val="500"/>
              </a:spcBef>
              <a:spcAft>
                <a:spcPts val="500"/>
              </a:spcAft>
              <a:buFont typeface="Wingdings" panose="05000000000000000000" pitchFamily="2" charset="2"/>
              <a:buChar char="Ø"/>
            </a:pPr>
            <a:r>
              <a:rPr lang="zh-CN" altLang="en-US" dirty="0">
                <a:ea typeface="微软雅黑" panose="020B0503020204020204" pitchFamily="34" charset="-122"/>
              </a:rPr>
              <a:t>发现</a:t>
            </a:r>
            <a:r>
              <a:rPr lang="zh-CN" altLang="en-US" dirty="0">
                <a:solidFill>
                  <a:srgbClr val="FF0000"/>
                </a:solidFill>
                <a:ea typeface="微软雅黑" panose="020B0503020204020204" pitchFamily="34" charset="-122"/>
              </a:rPr>
              <a:t>上亿规模</a:t>
            </a:r>
            <a:r>
              <a:rPr lang="zh-CN" altLang="en-US" dirty="0">
                <a:ea typeface="微软雅黑" panose="020B0503020204020204" pitchFamily="34" charset="-122"/>
              </a:rPr>
              <a:t>的主机属性</a:t>
            </a:r>
            <a:endParaRPr lang="en-US" altLang="zh-CN" dirty="0">
              <a:ea typeface="微软雅黑" panose="020B0503020204020204" pitchFamily="34" charset="-122"/>
            </a:endParaRPr>
          </a:p>
          <a:p>
            <a:pPr marL="540000" indent="-360000">
              <a:spcBef>
                <a:spcPts val="500"/>
              </a:spcBef>
              <a:buFont typeface="Wingdings" panose="05000000000000000000" pitchFamily="2" charset="2"/>
              <a:buChar char="Ø"/>
            </a:pPr>
            <a:r>
              <a:rPr lang="zh-CN" altLang="en-US" dirty="0">
                <a:ea typeface="微软雅黑" panose="020B0503020204020204" pitchFamily="34" charset="-122"/>
              </a:rPr>
              <a:t>发现的主机属性满足</a:t>
            </a:r>
            <a:r>
              <a:rPr lang="zh-CN" altLang="en-US" dirty="0">
                <a:solidFill>
                  <a:srgbClr val="FF0000"/>
                </a:solidFill>
                <a:ea typeface="微软雅黑" panose="020B0503020204020204" pitchFamily="34" charset="-122"/>
              </a:rPr>
              <a:t>细粒度</a:t>
            </a:r>
            <a:r>
              <a:rPr lang="zh-CN" altLang="en-US" dirty="0">
                <a:ea typeface="微软雅黑" panose="020B0503020204020204" pitchFamily="34" charset="-122"/>
              </a:rPr>
              <a:t>要求</a:t>
            </a:r>
            <a:endParaRPr lang="en-US" altLang="zh-CN" dirty="0">
              <a:ea typeface="微软雅黑" panose="020B0503020204020204" pitchFamily="34" charset="-122"/>
            </a:endParaRPr>
          </a:p>
          <a:p>
            <a:pPr marL="900000" lvl="1" indent="-360000">
              <a:spcBef>
                <a:spcPts val="500"/>
              </a:spcBef>
              <a:buFont typeface="Wingdings" panose="05000000000000000000" pitchFamily="2" charset="2"/>
              <a:buChar char="ü"/>
            </a:pPr>
            <a:r>
              <a:rPr lang="zh-CN" altLang="en-US" dirty="0">
                <a:ea typeface="微软雅黑" panose="020B0503020204020204" pitchFamily="34" charset="-122"/>
              </a:rPr>
              <a:t>常见操作系统版本</a:t>
            </a:r>
            <a:endParaRPr lang="en-US" altLang="zh-CN" dirty="0">
              <a:ea typeface="微软雅黑" panose="020B0503020204020204" pitchFamily="34" charset="-122"/>
            </a:endParaRPr>
          </a:p>
          <a:p>
            <a:pPr marL="900000" lvl="1" indent="-360000">
              <a:spcBef>
                <a:spcPts val="500"/>
              </a:spcBef>
              <a:buFont typeface="Wingdings" panose="05000000000000000000" pitchFamily="2" charset="2"/>
              <a:buChar char="ü"/>
            </a:pPr>
            <a:r>
              <a:rPr lang="zh-CN" altLang="en-US" dirty="0">
                <a:ea typeface="微软雅黑" panose="020B0503020204020204" pitchFamily="34" charset="-122"/>
              </a:rPr>
              <a:t>常见浏览器版本</a:t>
            </a:r>
            <a:endParaRPr lang="en-US" altLang="zh-CN" dirty="0">
              <a:ea typeface="微软雅黑" panose="020B0503020204020204" pitchFamily="34" charset="-122"/>
            </a:endParaRPr>
          </a:p>
          <a:p>
            <a:pPr marL="900000" lvl="1" indent="-360000">
              <a:spcBef>
                <a:spcPts val="500"/>
              </a:spcBef>
              <a:buFont typeface="Wingdings" panose="05000000000000000000" pitchFamily="2" charset="2"/>
              <a:buChar char="ü"/>
            </a:pPr>
            <a:r>
              <a:rPr lang="zh-CN" altLang="en-US" dirty="0">
                <a:ea typeface="微软雅黑" panose="020B0503020204020204" pitchFamily="34" charset="-122"/>
              </a:rPr>
              <a:t>常见设备类型的型号与供应商</a:t>
            </a:r>
            <a:endParaRPr lang="en-US" altLang="zh-CN" dirty="0">
              <a:ea typeface="微软雅黑" panose="020B0503020204020204" pitchFamily="34" charset="-122"/>
            </a:endParaRPr>
          </a:p>
          <a:p>
            <a:pPr marL="180000">
              <a:spcBef>
                <a:spcPts val="500"/>
              </a:spcBef>
            </a:pPr>
            <a:endParaRPr lang="en-US" altLang="zh-CN" dirty="0">
              <a:ea typeface="微软雅黑" panose="020B0503020204020204" pitchFamily="34" charset="-122"/>
            </a:endParaRPr>
          </a:p>
          <a:p>
            <a:endParaRPr lang="en-US" altLang="zh-CN" dirty="0">
              <a:ea typeface="微软雅黑" panose="020B0503020204020204" pitchFamily="34" charset="-122"/>
            </a:endParaRPr>
          </a:p>
          <a:p>
            <a:pPr marL="285750" indent="-285750">
              <a:spcAft>
                <a:spcPts val="500"/>
              </a:spcAft>
              <a:buFont typeface="Wingdings" panose="05000000000000000000" pitchFamily="2" charset="2"/>
              <a:buChar char="p"/>
            </a:pPr>
            <a:r>
              <a:rPr lang="zh-CN" altLang="en-US" b="1" dirty="0">
                <a:ea typeface="微软雅黑" panose="020B0503020204020204" pitchFamily="34" charset="-122"/>
              </a:rPr>
              <a:t>性能优化方法</a:t>
            </a:r>
            <a:endParaRPr lang="en-US" altLang="zh-CN" b="1" dirty="0">
              <a:ea typeface="微软雅黑" panose="020B0503020204020204" pitchFamily="34" charset="-122"/>
            </a:endParaRPr>
          </a:p>
          <a:p>
            <a:pPr marL="540000" indent="-360000">
              <a:spcBef>
                <a:spcPts val="500"/>
              </a:spcBef>
              <a:buFont typeface="Wingdings" panose="05000000000000000000" pitchFamily="2" charset="2"/>
              <a:buChar char="Ø"/>
            </a:pPr>
            <a:r>
              <a:rPr lang="zh-CN" altLang="en-US" dirty="0">
                <a:ea typeface="微软雅黑" panose="020B0503020204020204" pitchFamily="34" charset="-122"/>
              </a:rPr>
              <a:t>将系统拆解为前端、后端，并用</a:t>
            </a:r>
            <a:r>
              <a:rPr lang="en-US" altLang="zh-CN" dirty="0">
                <a:solidFill>
                  <a:srgbClr val="FF0000"/>
                </a:solidFill>
                <a:ea typeface="微软雅黑" panose="020B0503020204020204" pitchFamily="34" charset="-122"/>
              </a:rPr>
              <a:t>Kafka</a:t>
            </a:r>
            <a:r>
              <a:rPr lang="zh-CN" altLang="en-US" dirty="0">
                <a:solidFill>
                  <a:srgbClr val="FF0000"/>
                </a:solidFill>
                <a:ea typeface="微软雅黑" panose="020B0503020204020204" pitchFamily="34" charset="-122"/>
              </a:rPr>
              <a:t>消息队列</a:t>
            </a:r>
            <a:r>
              <a:rPr lang="zh-CN" altLang="en-US" dirty="0">
                <a:ea typeface="微软雅黑" panose="020B0503020204020204" pitchFamily="34" charset="-122"/>
              </a:rPr>
              <a:t>实现前端和后端消息处理的</a:t>
            </a:r>
            <a:r>
              <a:rPr lang="zh-CN" altLang="en-US" dirty="0">
                <a:solidFill>
                  <a:srgbClr val="FF0000"/>
                </a:solidFill>
                <a:ea typeface="微软雅黑" panose="020B0503020204020204" pitchFamily="34" charset="-122"/>
              </a:rPr>
              <a:t>负载均衡</a:t>
            </a:r>
            <a:endParaRPr lang="en-US" altLang="zh-CN" dirty="0">
              <a:solidFill>
                <a:srgbClr val="FF0000"/>
              </a:solidFill>
              <a:ea typeface="微软雅黑" panose="020B0503020204020204" pitchFamily="34" charset="-122"/>
            </a:endParaRPr>
          </a:p>
          <a:p>
            <a:pPr marL="540000" indent="-360000">
              <a:spcBef>
                <a:spcPts val="500"/>
              </a:spcBef>
              <a:buFont typeface="Wingdings" panose="05000000000000000000" pitchFamily="2" charset="2"/>
              <a:buChar char="Ø"/>
            </a:pPr>
            <a:r>
              <a:rPr lang="zh-CN" altLang="en-US" dirty="0">
                <a:ea typeface="微软雅黑" panose="020B0503020204020204" pitchFamily="34" charset="-122"/>
              </a:rPr>
              <a:t>采用</a:t>
            </a:r>
            <a:r>
              <a:rPr lang="zh-CN" altLang="en-US" dirty="0">
                <a:solidFill>
                  <a:srgbClr val="FF0000"/>
                </a:solidFill>
                <a:ea typeface="微软雅黑" panose="020B0503020204020204" pitchFamily="34" charset="-122"/>
              </a:rPr>
              <a:t>分布式</a:t>
            </a:r>
            <a:r>
              <a:rPr lang="zh-CN" altLang="en-US" dirty="0">
                <a:ea typeface="微软雅黑" panose="020B0503020204020204" pitchFamily="34" charset="-122"/>
              </a:rPr>
              <a:t>框架</a:t>
            </a:r>
            <a:endParaRPr lang="en-US" altLang="zh-CN" dirty="0">
              <a:ea typeface="微软雅黑" panose="020B0503020204020204" pitchFamily="34" charset="-122"/>
            </a:endParaRPr>
          </a:p>
          <a:p>
            <a:pPr marL="540000" indent="-360000">
              <a:spcBef>
                <a:spcPts val="500"/>
              </a:spcBef>
              <a:buFont typeface="Wingdings" panose="05000000000000000000" pitchFamily="2" charset="2"/>
              <a:buChar char="Ø"/>
            </a:pPr>
            <a:r>
              <a:rPr lang="zh-CN" altLang="en-US" dirty="0">
                <a:ea typeface="微软雅黑" panose="020B0503020204020204" pitchFamily="34" charset="-122"/>
              </a:rPr>
              <a:t>减少特征维度</a:t>
            </a:r>
            <a:endParaRPr lang="en-US" altLang="zh-CN" dirty="0">
              <a:ea typeface="微软雅黑" panose="020B0503020204020204" pitchFamily="34" charset="-122"/>
            </a:endParaRPr>
          </a:p>
          <a:p>
            <a:pPr marL="540000" indent="-360000">
              <a:spcBef>
                <a:spcPts val="500"/>
              </a:spcBef>
              <a:buFont typeface="Wingdings" panose="05000000000000000000" pitchFamily="2" charset="2"/>
              <a:buChar char="Ø"/>
            </a:pPr>
            <a:r>
              <a:rPr lang="zh-CN" altLang="en-US" dirty="0">
                <a:ea typeface="微软雅黑" panose="020B0503020204020204" pitchFamily="34" charset="-122"/>
              </a:rPr>
              <a:t>优化模型结构</a:t>
            </a:r>
            <a:endParaRPr lang="en-US" altLang="zh-CN" dirty="0">
              <a:ea typeface="微软雅黑" panose="020B0503020204020204" pitchFamily="34" charset="-122"/>
            </a:endParaRPr>
          </a:p>
          <a:p>
            <a:pPr marL="540000" indent="-360000">
              <a:spcBef>
                <a:spcPts val="500"/>
              </a:spcBef>
              <a:buFont typeface="Wingdings" panose="05000000000000000000" pitchFamily="2" charset="2"/>
              <a:buChar char="Ø"/>
            </a:pPr>
            <a:r>
              <a:rPr lang="zh-CN" altLang="en-US" dirty="0">
                <a:ea typeface="微软雅黑" panose="020B0503020204020204" pitchFamily="34" charset="-122"/>
              </a:rPr>
              <a:t>使用</a:t>
            </a:r>
            <a:r>
              <a:rPr lang="zh-CN" altLang="en-US" dirty="0">
                <a:solidFill>
                  <a:srgbClr val="FF0000"/>
                </a:solidFill>
                <a:ea typeface="微软雅黑" panose="020B0503020204020204" pitchFamily="34" charset="-122"/>
              </a:rPr>
              <a:t>底层开发语言</a:t>
            </a:r>
          </a:p>
        </p:txBody>
      </p:sp>
    </p:spTree>
    <p:extLst>
      <p:ext uri="{BB962C8B-B14F-4D97-AF65-F5344CB8AC3E}">
        <p14:creationId xmlns:p14="http://schemas.microsoft.com/office/powerpoint/2010/main" val="4238216854"/>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72829082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预期研究成果及创新之处</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7ED3260D-360E-42C5-A5C6-68AD88DBE7DE}"/>
              </a:ext>
            </a:extLst>
          </p:cNvPr>
          <p:cNvSpPr txBox="1"/>
          <p:nvPr/>
        </p:nvSpPr>
        <p:spPr>
          <a:xfrm>
            <a:off x="539552" y="1412776"/>
            <a:ext cx="7632848" cy="4821833"/>
          </a:xfrm>
          <a:prstGeom prst="rect">
            <a:avLst/>
          </a:prstGeom>
          <a:noFill/>
        </p:spPr>
        <p:txBody>
          <a:bodyPr wrap="square" rtlCol="0">
            <a:spAutoFit/>
          </a:bodyPr>
          <a:lstStyle/>
          <a:p>
            <a:pPr marL="342900" indent="-342900">
              <a:spcAft>
                <a:spcPts val="10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预期研究成果</a:t>
            </a:r>
            <a:endParaRPr lang="en-US" altLang="zh-CN" sz="2000" b="1" dirty="0">
              <a:latin typeface="Arial" panose="020B0604020202020204" pitchFamily="34" charset="0"/>
              <a:ea typeface="微软雅黑" panose="020B0503020204020204" pitchFamily="34" charset="-122"/>
            </a:endParaRPr>
          </a:p>
          <a:p>
            <a:pPr marL="540000" lvl="1"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可信属性标注后的加密流量特征数据集</a:t>
            </a:r>
            <a:endParaRPr lang="en-US" altLang="zh-CN" sz="2000" dirty="0">
              <a:latin typeface="Arial" panose="020B0604020202020204" pitchFamily="34" charset="0"/>
              <a:ea typeface="微软雅黑" panose="020B0503020204020204" pitchFamily="34" charset="-122"/>
            </a:endParaRPr>
          </a:p>
          <a:p>
            <a:pPr marL="540000" lvl="1"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针对动态加密网络中主机属性发现的有效特征集</a:t>
            </a:r>
            <a:endParaRPr lang="en-US" altLang="zh-CN" sz="2000" dirty="0">
              <a:latin typeface="Arial" panose="020B0604020202020204" pitchFamily="34" charset="0"/>
              <a:ea typeface="微软雅黑" panose="020B0503020204020204" pitchFamily="34" charset="-122"/>
            </a:endParaRPr>
          </a:p>
          <a:p>
            <a:pPr marL="540000" lvl="1"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针对原始加密流量特征提取的卷积神经网络模型</a:t>
            </a:r>
            <a:endParaRPr lang="en-US" altLang="zh-CN" sz="2000" dirty="0">
              <a:latin typeface="Arial" panose="020B0604020202020204" pitchFamily="34" charset="0"/>
              <a:ea typeface="微软雅黑" panose="020B0503020204020204" pitchFamily="34" charset="-122"/>
            </a:endParaRPr>
          </a:p>
          <a:p>
            <a:pPr marL="540000" lvl="1"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面向高速加密网络的主机属性发现原型系统</a:t>
            </a:r>
            <a:endParaRPr lang="en-US" altLang="zh-CN" sz="2000" dirty="0">
              <a:latin typeface="Arial" panose="020B0604020202020204" pitchFamily="34" charset="0"/>
              <a:ea typeface="微软雅黑" panose="020B0503020204020204" pitchFamily="34" charset="-122"/>
            </a:endParaRPr>
          </a:p>
          <a:p>
            <a:pPr marL="540000" lvl="1"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论文</a:t>
            </a:r>
            <a:r>
              <a:rPr lang="en-US" altLang="zh-CN" sz="2000" dirty="0">
                <a:latin typeface="Arial" panose="020B0604020202020204" pitchFamily="34" charset="0"/>
                <a:ea typeface="微软雅黑" panose="020B0503020204020204" pitchFamily="34" charset="-122"/>
              </a:rPr>
              <a:t>1</a:t>
            </a:r>
            <a:r>
              <a:rPr lang="zh-CN" altLang="en-US" sz="2000" dirty="0">
                <a:latin typeface="Arial" panose="020B0604020202020204" pitchFamily="34" charset="0"/>
                <a:ea typeface="微软雅黑" panose="020B0503020204020204" pitchFamily="34" charset="-122"/>
              </a:rPr>
              <a:t>篇</a:t>
            </a:r>
            <a:endParaRPr lang="en-US" altLang="zh-CN" sz="2000" dirty="0">
              <a:latin typeface="Arial" panose="020B0604020202020204" pitchFamily="34" charset="0"/>
              <a:ea typeface="微软雅黑" panose="020B0503020204020204" pitchFamily="34" charset="-122"/>
            </a:endParaRPr>
          </a:p>
          <a:p>
            <a:pPr marL="285750" indent="-285750">
              <a:spcAft>
                <a:spcPts val="1000"/>
              </a:spcAft>
              <a:buFont typeface="Wingdings" panose="05000000000000000000" pitchFamily="2" charset="2"/>
              <a:buChar char="n"/>
            </a:pPr>
            <a:endParaRPr lang="en-US" altLang="zh-CN" sz="2000" dirty="0">
              <a:latin typeface="Arial" panose="020B0604020202020204" pitchFamily="34" charset="0"/>
              <a:ea typeface="微软雅黑" panose="020B0503020204020204" pitchFamily="34" charset="-122"/>
            </a:endParaRPr>
          </a:p>
          <a:p>
            <a:pPr marL="285750" indent="-285750">
              <a:spcAft>
                <a:spcPts val="1000"/>
              </a:spcAft>
              <a:buFont typeface="Wingdings" panose="05000000000000000000" pitchFamily="2" charset="2"/>
              <a:buChar char="n"/>
            </a:pPr>
            <a:endParaRPr lang="en-US" altLang="zh-CN" sz="2000" dirty="0">
              <a:latin typeface="Arial" panose="020B0604020202020204" pitchFamily="34" charset="0"/>
              <a:ea typeface="微软雅黑" panose="020B0503020204020204" pitchFamily="34" charset="-122"/>
            </a:endParaRPr>
          </a:p>
          <a:p>
            <a:pPr marL="342900" indent="-342900">
              <a:spcAft>
                <a:spcPts val="10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创新之处</a:t>
            </a:r>
            <a:endParaRPr lang="en-US" altLang="zh-CN" sz="2000" b="1" dirty="0">
              <a:latin typeface="Arial" panose="020B0604020202020204" pitchFamily="34" charset="0"/>
              <a:ea typeface="微软雅黑" panose="020B0503020204020204" pitchFamily="34" charset="-122"/>
            </a:endParaRPr>
          </a:p>
          <a:p>
            <a:pPr marL="540000"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针对大规模动态网络中主机属性发现的有效特征集</a:t>
            </a:r>
            <a:endParaRPr lang="en-US" altLang="zh-CN" sz="2000" dirty="0">
              <a:latin typeface="Arial" panose="020B0604020202020204" pitchFamily="34" charset="0"/>
              <a:ea typeface="微软雅黑" panose="020B0503020204020204" pitchFamily="34" charset="-122"/>
            </a:endParaRPr>
          </a:p>
          <a:p>
            <a:pPr marL="540000" indent="-342900">
              <a:spcAft>
                <a:spcPts val="10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构建自动提取原始加密流量特征的卷积神经网络模型</a:t>
            </a:r>
            <a:endParaRPr lang="en-US" altLang="zh-CN"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49341976"/>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72068" y="1412776"/>
            <a:ext cx="8229600" cy="4525963"/>
          </a:xfrm>
        </p:spPr>
        <p:txBody>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3781462658"/>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108995951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已有工作基础</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7ED3260D-360E-42C5-A5C6-68AD88DBE7DE}"/>
              </a:ext>
            </a:extLst>
          </p:cNvPr>
          <p:cNvSpPr txBox="1"/>
          <p:nvPr/>
        </p:nvSpPr>
        <p:spPr>
          <a:xfrm>
            <a:off x="672068" y="1412776"/>
            <a:ext cx="7992888" cy="5324535"/>
          </a:xfrm>
          <a:prstGeom prst="rect">
            <a:avLst/>
          </a:prstGeom>
          <a:noFill/>
        </p:spPr>
        <p:txBody>
          <a:bodyPr wrap="square" rtlCol="0">
            <a:spAutoFit/>
          </a:bodyPr>
          <a:lstStyle/>
          <a:p>
            <a:pPr marL="342900" indent="-342900" algn="just">
              <a:spcAft>
                <a:spcPts val="15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移动应用流量识别</a:t>
            </a:r>
            <a:endParaRPr lang="en-US" altLang="zh-CN" sz="2000" b="1" dirty="0">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分析多款</a:t>
            </a:r>
            <a:r>
              <a:rPr lang="en-US" altLang="zh-CN" sz="2000" dirty="0">
                <a:latin typeface="Arial" panose="020B0604020202020204" pitchFamily="34" charset="0"/>
                <a:ea typeface="微软雅黑" panose="020B0503020204020204" pitchFamily="34" charset="-122"/>
              </a:rPr>
              <a:t>VPN</a:t>
            </a:r>
            <a:r>
              <a:rPr lang="zh-CN" altLang="en-US" sz="2000" dirty="0">
                <a:latin typeface="Arial" panose="020B0604020202020204" pitchFamily="34" charset="0"/>
                <a:ea typeface="微软雅黑" panose="020B0503020204020204" pitchFamily="34" charset="-122"/>
              </a:rPr>
              <a:t>应用、即时通信应用的流量特征以及应用功能的流量特征</a:t>
            </a:r>
            <a:endParaRPr lang="en-US" altLang="zh-CN" sz="2000" dirty="0">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分析多种明密文协议，如</a:t>
            </a:r>
            <a:r>
              <a:rPr lang="en-US" altLang="zh-CN" sz="2000" dirty="0">
                <a:latin typeface="Arial" panose="020B0604020202020204" pitchFamily="34" charset="0"/>
                <a:ea typeface="微软雅黑" panose="020B0503020204020204" pitchFamily="34" charset="-122"/>
              </a:rPr>
              <a:t>TLS</a:t>
            </a:r>
            <a:r>
              <a:rPr lang="zh-CN" altLang="en-US" sz="2000" dirty="0">
                <a:latin typeface="Arial" panose="020B0604020202020204" pitchFamily="34" charset="0"/>
                <a:ea typeface="微软雅黑" panose="020B0503020204020204" pitchFamily="34" charset="-122"/>
              </a:rPr>
              <a:t>、</a:t>
            </a:r>
            <a:r>
              <a:rPr lang="en-US" altLang="zh-CN" sz="2000" dirty="0">
                <a:latin typeface="Arial" panose="020B0604020202020204" pitchFamily="34" charset="0"/>
                <a:ea typeface="微软雅黑" panose="020B0503020204020204" pitchFamily="34" charset="-122"/>
              </a:rPr>
              <a:t>HTTP</a:t>
            </a:r>
            <a:r>
              <a:rPr lang="zh-CN" altLang="en-US" sz="2000" dirty="0">
                <a:latin typeface="Arial" panose="020B0604020202020204" pitchFamily="34" charset="0"/>
                <a:ea typeface="微软雅黑" panose="020B0503020204020204" pitchFamily="34" charset="-122"/>
              </a:rPr>
              <a:t>、</a:t>
            </a:r>
            <a:r>
              <a:rPr lang="en-US" altLang="zh-CN" sz="2000" dirty="0">
                <a:latin typeface="Arial" panose="020B0604020202020204" pitchFamily="34" charset="0"/>
                <a:ea typeface="微软雅黑" panose="020B0503020204020204" pitchFamily="34" charset="-122"/>
              </a:rPr>
              <a:t>QUIC</a:t>
            </a:r>
            <a:r>
              <a:rPr lang="zh-CN" altLang="en-US" sz="2000" dirty="0">
                <a:latin typeface="Arial" panose="020B0604020202020204" pitchFamily="34" charset="0"/>
                <a:ea typeface="微软雅黑" panose="020B0503020204020204" pitchFamily="34" charset="-122"/>
              </a:rPr>
              <a:t>、</a:t>
            </a:r>
            <a:r>
              <a:rPr lang="en-US" altLang="zh-CN" sz="2000" dirty="0">
                <a:latin typeface="Arial" panose="020B0604020202020204" pitchFamily="34" charset="0"/>
                <a:ea typeface="微软雅黑" panose="020B0503020204020204" pitchFamily="34" charset="-122"/>
              </a:rPr>
              <a:t>IP SEC</a:t>
            </a:r>
            <a:r>
              <a:rPr lang="zh-CN" altLang="en-US" sz="2000" dirty="0">
                <a:latin typeface="Arial" panose="020B0604020202020204" pitchFamily="34" charset="0"/>
                <a:ea typeface="微软雅黑" panose="020B0503020204020204" pitchFamily="34" charset="-122"/>
              </a:rPr>
              <a:t>以及其他私有协议等。</a:t>
            </a:r>
            <a:endParaRPr lang="en-US" altLang="zh-CN" sz="2000" dirty="0">
              <a:latin typeface="Arial" panose="020B0604020202020204" pitchFamily="34" charset="0"/>
              <a:ea typeface="微软雅黑" panose="020B0503020204020204" pitchFamily="34" charset="-122"/>
            </a:endParaRPr>
          </a:p>
          <a:p>
            <a:pPr marL="800100" lvl="1" indent="-342900" algn="just">
              <a:spcAft>
                <a:spcPts val="1500"/>
              </a:spcAft>
              <a:buFont typeface="Wingdings" panose="05000000000000000000" pitchFamily="2" charset="2"/>
              <a:buChar char="Ø"/>
            </a:pPr>
            <a:endParaRPr lang="en-US" altLang="zh-CN" sz="2000" dirty="0">
              <a:latin typeface="Arial" panose="020B0604020202020204" pitchFamily="34" charset="0"/>
              <a:ea typeface="微软雅黑" panose="020B0503020204020204" pitchFamily="34" charset="-122"/>
            </a:endParaRPr>
          </a:p>
          <a:p>
            <a:pPr marL="342900" indent="-342900" algn="just">
              <a:spcAft>
                <a:spcPts val="15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基于协议栈实现差异和流统计特征的操作系统类别发现</a:t>
            </a:r>
            <a:endParaRPr lang="en-US" altLang="zh-CN" sz="2000" b="1" dirty="0">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编写高速流处理平台插件，在真实网中采集</a:t>
            </a:r>
            <a:r>
              <a:rPr lang="zh-CN" altLang="en-US" sz="2000" dirty="0">
                <a:solidFill>
                  <a:srgbClr val="FF0000"/>
                </a:solidFill>
                <a:latin typeface="Arial" panose="020B0604020202020204" pitchFamily="34" charset="0"/>
                <a:ea typeface="微软雅黑" panose="020B0503020204020204" pitchFamily="34" charset="-122"/>
              </a:rPr>
              <a:t>上亿条</a:t>
            </a:r>
            <a:r>
              <a:rPr lang="zh-CN" altLang="en-US" sz="2000" dirty="0">
                <a:latin typeface="Arial" panose="020B0604020202020204" pitchFamily="34" charset="0"/>
                <a:ea typeface="微软雅黑" panose="020B0503020204020204" pitchFamily="34" charset="-122"/>
              </a:rPr>
              <a:t>流信息样本</a:t>
            </a:r>
            <a:endParaRPr lang="en-US" altLang="zh-CN" sz="2000" dirty="0">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编写</a:t>
            </a:r>
            <a:r>
              <a:rPr lang="en-US" altLang="zh-CN" sz="2000" dirty="0">
                <a:latin typeface="Arial" panose="020B0604020202020204" pitchFamily="34" charset="0"/>
                <a:ea typeface="微软雅黑" panose="020B0503020204020204" pitchFamily="34" charset="-122"/>
              </a:rPr>
              <a:t>Python</a:t>
            </a:r>
            <a:r>
              <a:rPr lang="zh-CN" altLang="en-US" sz="2000" dirty="0">
                <a:latin typeface="Arial" panose="020B0604020202020204" pitchFamily="34" charset="0"/>
                <a:ea typeface="微软雅黑" panose="020B0503020204020204" pitchFamily="34" charset="-122"/>
              </a:rPr>
              <a:t>脚本，基于</a:t>
            </a:r>
            <a:r>
              <a:rPr lang="en-US" altLang="zh-CN" sz="2000" dirty="0">
                <a:latin typeface="Arial" panose="020B0604020202020204" pitchFamily="34" charset="0"/>
                <a:ea typeface="微软雅黑" panose="020B0503020204020204" pitchFamily="34" charset="-122"/>
              </a:rPr>
              <a:t>HTTP</a:t>
            </a:r>
            <a:r>
              <a:rPr lang="zh-CN" altLang="en-US" sz="2000" dirty="0">
                <a:latin typeface="Arial" panose="020B0604020202020204" pitchFamily="34" charset="0"/>
                <a:ea typeface="微软雅黑" panose="020B0503020204020204" pitchFamily="34" charset="-122"/>
              </a:rPr>
              <a:t>报文对数据集进行操作系统</a:t>
            </a:r>
            <a:r>
              <a:rPr lang="zh-CN" altLang="en-US" sz="2000" dirty="0">
                <a:solidFill>
                  <a:srgbClr val="FF0000"/>
                </a:solidFill>
                <a:latin typeface="Arial" panose="020B0604020202020204" pitchFamily="34" charset="0"/>
                <a:ea typeface="微软雅黑" panose="020B0503020204020204" pitchFamily="34" charset="-122"/>
              </a:rPr>
              <a:t>类别标注</a:t>
            </a:r>
            <a:endParaRPr lang="en-US" altLang="zh-CN" sz="2000" dirty="0">
              <a:solidFill>
                <a:srgbClr val="FF0000"/>
              </a:solidFill>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利用</a:t>
            </a:r>
            <a:r>
              <a:rPr lang="en-US" altLang="zh-CN" sz="2000" dirty="0">
                <a:latin typeface="Arial" panose="020B0604020202020204" pitchFamily="34" charset="0"/>
                <a:ea typeface="微软雅黑" panose="020B0503020204020204" pitchFamily="34" charset="-122"/>
              </a:rPr>
              <a:t>Pandas</a:t>
            </a:r>
            <a:r>
              <a:rPr lang="zh-CN" altLang="en-US" sz="2000" dirty="0">
                <a:latin typeface="Arial" panose="020B0604020202020204" pitchFamily="34" charset="0"/>
                <a:ea typeface="微软雅黑" panose="020B0503020204020204" pitchFamily="34" charset="-122"/>
              </a:rPr>
              <a:t>库对数据集进行</a:t>
            </a:r>
            <a:r>
              <a:rPr lang="zh-CN" altLang="en-US" sz="2000" dirty="0">
                <a:solidFill>
                  <a:srgbClr val="FF0000"/>
                </a:solidFill>
                <a:latin typeface="Arial" panose="020B0604020202020204" pitchFamily="34" charset="0"/>
                <a:ea typeface="微软雅黑" panose="020B0503020204020204" pitchFamily="34" charset="-122"/>
              </a:rPr>
              <a:t>清洗和特征转换</a:t>
            </a:r>
            <a:endParaRPr lang="en-US" altLang="zh-CN" sz="2000" dirty="0">
              <a:solidFill>
                <a:srgbClr val="FF0000"/>
              </a:solidFill>
              <a:latin typeface="Arial" panose="020B0604020202020204" pitchFamily="34" charset="0"/>
              <a:ea typeface="微软雅黑" panose="020B0503020204020204" pitchFamily="34" charset="-122"/>
            </a:endParaRPr>
          </a:p>
          <a:p>
            <a:pPr lvl="1" algn="just">
              <a:spcAft>
                <a:spcPts val="1500"/>
              </a:spcAft>
            </a:pPr>
            <a:endParaRPr lang="en-US" altLang="zh-CN" sz="20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3105003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已有工作基础</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7ED3260D-360E-42C5-A5C6-68AD88DBE7DE}"/>
              </a:ext>
            </a:extLst>
          </p:cNvPr>
          <p:cNvSpPr txBox="1"/>
          <p:nvPr/>
        </p:nvSpPr>
        <p:spPr>
          <a:xfrm>
            <a:off x="672068" y="1412776"/>
            <a:ext cx="7632848" cy="4324261"/>
          </a:xfrm>
          <a:prstGeom prst="rect">
            <a:avLst/>
          </a:prstGeom>
          <a:noFill/>
        </p:spPr>
        <p:txBody>
          <a:bodyPr wrap="square" rtlCol="0">
            <a:spAutoFit/>
          </a:bodyPr>
          <a:lstStyle/>
          <a:p>
            <a:pPr marL="342900" indent="-342900" algn="just">
              <a:spcAft>
                <a:spcPts val="15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基于协议栈实现差异和流统计特征的操作系统类别发现</a:t>
            </a:r>
            <a:r>
              <a:rPr lang="en-US" altLang="zh-CN" sz="2000" b="1" dirty="0">
                <a:latin typeface="Arial" panose="020B0604020202020204" pitchFamily="34" charset="0"/>
                <a:ea typeface="微软雅黑" panose="020B0503020204020204" pitchFamily="34" charset="-122"/>
              </a:rPr>
              <a:t>(</a:t>
            </a:r>
            <a:r>
              <a:rPr lang="zh-CN" altLang="en-US" sz="2000" b="1" dirty="0">
                <a:latin typeface="Arial" panose="020B0604020202020204" pitchFamily="34" charset="0"/>
                <a:ea typeface="微软雅黑" panose="020B0503020204020204" pitchFamily="34" charset="-122"/>
              </a:rPr>
              <a:t>续</a:t>
            </a:r>
            <a:r>
              <a:rPr lang="en-US" altLang="zh-CN" sz="2000" b="1" dirty="0">
                <a:latin typeface="Arial" panose="020B0604020202020204" pitchFamily="34" charset="0"/>
                <a:ea typeface="微软雅黑" panose="020B0503020204020204" pitchFamily="34" charset="-122"/>
              </a:rPr>
              <a:t>)</a:t>
            </a: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机器学习模型构建与优化</a:t>
            </a:r>
            <a:endParaRPr lang="en-US" altLang="zh-CN" sz="2000" dirty="0">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利用</a:t>
            </a:r>
            <a:r>
              <a:rPr lang="en-US" altLang="zh-CN" sz="2000" dirty="0">
                <a:latin typeface="Arial" panose="020B0604020202020204" pitchFamily="34" charset="0"/>
                <a:ea typeface="微软雅黑" panose="020B0503020204020204" pitchFamily="34" charset="-122"/>
              </a:rPr>
              <a:t>Python</a:t>
            </a:r>
            <a:r>
              <a:rPr lang="zh-CN" altLang="en-US" sz="2000" dirty="0">
                <a:latin typeface="Arial" panose="020B0604020202020204" pitchFamily="34" charset="0"/>
                <a:ea typeface="微软雅黑" panose="020B0503020204020204" pitchFamily="34" charset="-122"/>
              </a:rPr>
              <a:t>语言的</a:t>
            </a:r>
            <a:r>
              <a:rPr lang="en-US" altLang="zh-CN" sz="2000" dirty="0" err="1">
                <a:latin typeface="Arial" panose="020B0604020202020204" pitchFamily="34" charset="0"/>
                <a:ea typeface="微软雅黑" panose="020B0503020204020204" pitchFamily="34" charset="-122"/>
              </a:rPr>
              <a:t>sklearn</a:t>
            </a:r>
            <a:r>
              <a:rPr lang="zh-CN" altLang="en-US" sz="2000" dirty="0">
                <a:latin typeface="Arial" panose="020B0604020202020204" pitchFamily="34" charset="0"/>
                <a:ea typeface="微软雅黑" panose="020B0503020204020204" pitchFamily="34" charset="-122"/>
              </a:rPr>
              <a:t>库和</a:t>
            </a:r>
            <a:r>
              <a:rPr lang="en-US" altLang="zh-CN" sz="2000" dirty="0" err="1">
                <a:latin typeface="Arial" panose="020B0604020202020204" pitchFamily="34" charset="0"/>
                <a:ea typeface="微软雅黑" panose="020B0503020204020204" pitchFamily="34" charset="-122"/>
              </a:rPr>
              <a:t>LightGBM</a:t>
            </a:r>
            <a:r>
              <a:rPr lang="zh-CN" altLang="en-US" sz="2000" dirty="0">
                <a:latin typeface="Arial" panose="020B0604020202020204" pitchFamily="34" charset="0"/>
                <a:ea typeface="微软雅黑" panose="020B0503020204020204" pitchFamily="34" charset="-122"/>
              </a:rPr>
              <a:t>库，构建</a:t>
            </a:r>
            <a:r>
              <a:rPr lang="en-US" altLang="zh-CN" sz="2000" dirty="0" err="1">
                <a:solidFill>
                  <a:srgbClr val="FF0000"/>
                </a:solidFill>
                <a:latin typeface="Arial" panose="020B0604020202020204" pitchFamily="34" charset="0"/>
                <a:ea typeface="微软雅黑" panose="020B0503020204020204" pitchFamily="34" charset="-122"/>
              </a:rPr>
              <a:t>Lightgbm</a:t>
            </a:r>
            <a:r>
              <a:rPr lang="zh-CN" altLang="en-US" sz="2000" dirty="0">
                <a:solidFill>
                  <a:srgbClr val="FF0000"/>
                </a:solidFill>
                <a:latin typeface="Arial" panose="020B0604020202020204" pitchFamily="34" charset="0"/>
                <a:ea typeface="微软雅黑" panose="020B0503020204020204" pitchFamily="34" charset="-122"/>
              </a:rPr>
              <a:t>、随机森林、</a:t>
            </a:r>
            <a:r>
              <a:rPr lang="en-US" altLang="zh-CN" sz="2000" dirty="0">
                <a:solidFill>
                  <a:srgbClr val="FF0000"/>
                </a:solidFill>
                <a:latin typeface="Arial" panose="020B0604020202020204" pitchFamily="34" charset="0"/>
                <a:ea typeface="微软雅黑" panose="020B0503020204020204" pitchFamily="34" charset="-122"/>
              </a:rPr>
              <a:t> SVM</a:t>
            </a:r>
            <a:r>
              <a:rPr lang="zh-CN" altLang="en-US" sz="2000" dirty="0">
                <a:solidFill>
                  <a:srgbClr val="FF0000"/>
                </a:solidFill>
                <a:latin typeface="Arial" panose="020B0604020202020204" pitchFamily="34" charset="0"/>
                <a:ea typeface="微软雅黑" panose="020B0503020204020204" pitchFamily="34" charset="-122"/>
              </a:rPr>
              <a:t>、</a:t>
            </a:r>
            <a:r>
              <a:rPr lang="en-US" altLang="zh-CN" sz="2000" dirty="0">
                <a:solidFill>
                  <a:srgbClr val="FF0000"/>
                </a:solidFill>
                <a:latin typeface="Arial" panose="020B0604020202020204" pitchFamily="34" charset="0"/>
                <a:ea typeface="微软雅黑" panose="020B0503020204020204" pitchFamily="34" charset="-122"/>
              </a:rPr>
              <a:t>KNN</a:t>
            </a:r>
            <a:r>
              <a:rPr lang="zh-CN" altLang="en-US" sz="2000" dirty="0">
                <a:latin typeface="Arial" panose="020B0604020202020204" pitchFamily="34" charset="0"/>
                <a:ea typeface="微软雅黑" panose="020B0503020204020204" pitchFamily="34" charset="-122"/>
              </a:rPr>
              <a:t>等机器学习模型并结合网格搜索算法进行调参优化。</a:t>
            </a:r>
            <a:endParaRPr lang="en-US" altLang="zh-CN" sz="2000" dirty="0">
              <a:latin typeface="Arial" panose="020B0604020202020204" pitchFamily="34" charset="0"/>
              <a:ea typeface="微软雅黑" panose="020B0503020204020204" pitchFamily="34" charset="-122"/>
            </a:endParaRPr>
          </a:p>
          <a:p>
            <a:pPr marL="800100" lvl="1" indent="-342900" algn="just">
              <a:spcAft>
                <a:spcPts val="1500"/>
              </a:spcAft>
              <a:buFont typeface="Wingdings" panose="05000000000000000000" pitchFamily="2" charset="2"/>
              <a:buChar char="Ø"/>
            </a:pPr>
            <a:endParaRPr lang="en-US" altLang="zh-CN" sz="2000" dirty="0">
              <a:latin typeface="Arial" panose="020B0604020202020204" pitchFamily="34" charset="0"/>
              <a:ea typeface="微软雅黑" panose="020B0503020204020204" pitchFamily="34" charset="-122"/>
            </a:endParaRPr>
          </a:p>
          <a:p>
            <a:pPr marL="82800" indent="-342900" algn="just">
              <a:spcAft>
                <a:spcPts val="15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基于流原始加密载荷的深度学习模型研究</a:t>
            </a:r>
          </a:p>
          <a:p>
            <a:pPr marL="540000" lvl="1" indent="-360000" algn="just">
              <a:spcAft>
                <a:spcPts val="1500"/>
              </a:spcAft>
              <a:buFont typeface="Wingdings" panose="05000000000000000000" pitchFamily="2" charset="2"/>
              <a:buChar char="Ø"/>
            </a:pPr>
            <a:r>
              <a:rPr lang="zh-CN" altLang="en-US" sz="2000" dirty="0">
                <a:solidFill>
                  <a:prstClr val="black"/>
                </a:solidFill>
                <a:latin typeface="Arial" panose="020B0604020202020204" pitchFamily="34" charset="0"/>
                <a:ea typeface="微软雅黑" panose="020B0503020204020204" pitchFamily="34" charset="-122"/>
              </a:rPr>
              <a:t>在试验机上编写网络爬虫，实现自动访问</a:t>
            </a:r>
            <a:r>
              <a:rPr lang="en-US" altLang="zh-CN" sz="2000" dirty="0">
                <a:solidFill>
                  <a:prstClr val="black"/>
                </a:solidFill>
                <a:latin typeface="Arial" panose="020B0604020202020204" pitchFamily="34" charset="0"/>
                <a:ea typeface="微软雅黑" panose="020B0503020204020204" pitchFamily="34" charset="-122"/>
              </a:rPr>
              <a:t>Alexa</a:t>
            </a:r>
            <a:r>
              <a:rPr lang="zh-CN" altLang="en-US" sz="2000" dirty="0">
                <a:solidFill>
                  <a:prstClr val="black"/>
                </a:solidFill>
                <a:latin typeface="Arial" panose="020B0604020202020204" pitchFamily="34" charset="0"/>
                <a:ea typeface="微软雅黑" panose="020B0503020204020204" pitchFamily="34" charset="-122"/>
              </a:rPr>
              <a:t> </a:t>
            </a:r>
            <a:r>
              <a:rPr lang="en-US" altLang="zh-CN" sz="2000" dirty="0">
                <a:solidFill>
                  <a:prstClr val="black"/>
                </a:solidFill>
                <a:latin typeface="Arial" panose="020B0604020202020204" pitchFamily="34" charset="0"/>
                <a:ea typeface="微软雅黑" panose="020B0503020204020204" pitchFamily="34" charset="-122"/>
              </a:rPr>
              <a:t>TOP100</a:t>
            </a:r>
            <a:r>
              <a:rPr lang="zh-CN" altLang="en-US" sz="2000" dirty="0">
                <a:solidFill>
                  <a:prstClr val="black"/>
                </a:solidFill>
                <a:latin typeface="Arial" panose="020B0604020202020204" pitchFamily="34" charset="0"/>
                <a:ea typeface="微软雅黑" panose="020B0503020204020204" pitchFamily="34" charset="-122"/>
              </a:rPr>
              <a:t>的域名，并提取对应</a:t>
            </a:r>
            <a:r>
              <a:rPr lang="en-US" altLang="zh-CN" sz="2000" dirty="0">
                <a:solidFill>
                  <a:srgbClr val="FF0000"/>
                </a:solidFill>
                <a:latin typeface="Arial" panose="020B0604020202020204" pitchFamily="34" charset="0"/>
                <a:ea typeface="微软雅黑" panose="020B0503020204020204" pitchFamily="34" charset="-122"/>
              </a:rPr>
              <a:t>HTTPS</a:t>
            </a:r>
            <a:r>
              <a:rPr lang="zh-CN" altLang="en-US" sz="2000" dirty="0">
                <a:solidFill>
                  <a:prstClr val="black"/>
                </a:solidFill>
                <a:latin typeface="Arial" panose="020B0604020202020204" pitchFamily="34" charset="0"/>
                <a:ea typeface="微软雅黑" panose="020B0503020204020204" pitchFamily="34" charset="-122"/>
              </a:rPr>
              <a:t>流量中所需的</a:t>
            </a:r>
            <a:r>
              <a:rPr lang="zh-CN" altLang="en-US" sz="2000" dirty="0">
                <a:solidFill>
                  <a:srgbClr val="FF0000"/>
                </a:solidFill>
                <a:latin typeface="Arial" panose="020B0604020202020204" pitchFamily="34" charset="0"/>
                <a:ea typeface="微软雅黑" panose="020B0503020204020204" pitchFamily="34" charset="-122"/>
              </a:rPr>
              <a:t>密文载荷信息</a:t>
            </a:r>
            <a:endParaRPr lang="en-US" altLang="zh-CN" sz="2000" dirty="0">
              <a:solidFill>
                <a:prstClr val="black"/>
              </a:solidFill>
              <a:latin typeface="Arial" panose="020B0604020202020204" pitchFamily="34" charset="0"/>
              <a:ea typeface="微软雅黑" panose="020B0503020204020204" pitchFamily="34" charset="-122"/>
            </a:endParaRPr>
          </a:p>
          <a:p>
            <a:pPr marL="540000" lvl="1" indent="-360000" algn="just">
              <a:spcAft>
                <a:spcPts val="1500"/>
              </a:spcAft>
              <a:buFont typeface="Wingdings" panose="05000000000000000000" pitchFamily="2" charset="2"/>
              <a:buChar char="Ø"/>
            </a:pPr>
            <a:r>
              <a:rPr lang="zh-CN" altLang="en-US" sz="2000" dirty="0">
                <a:solidFill>
                  <a:prstClr val="black"/>
                </a:solidFill>
                <a:latin typeface="Arial" panose="020B0604020202020204" pitchFamily="34" charset="0"/>
                <a:ea typeface="微软雅黑" panose="020B0503020204020204" pitchFamily="34" charset="-122"/>
              </a:rPr>
              <a:t>构建</a:t>
            </a:r>
            <a:r>
              <a:rPr lang="en-US" altLang="zh-CN" sz="2000" dirty="0">
                <a:solidFill>
                  <a:srgbClr val="FF0000"/>
                </a:solidFill>
                <a:latin typeface="Arial" panose="020B0604020202020204" pitchFamily="34" charset="0"/>
                <a:ea typeface="微软雅黑" panose="020B0503020204020204" pitchFamily="34" charset="-122"/>
              </a:rPr>
              <a:t>CNN</a:t>
            </a:r>
            <a:r>
              <a:rPr lang="zh-CN" altLang="en-US" sz="2000" dirty="0">
                <a:solidFill>
                  <a:srgbClr val="FF0000"/>
                </a:solidFill>
                <a:latin typeface="Arial" panose="020B0604020202020204" pitchFamily="34" charset="0"/>
                <a:ea typeface="微软雅黑" panose="020B0503020204020204" pitchFamily="34" charset="-122"/>
              </a:rPr>
              <a:t>模型</a:t>
            </a:r>
            <a:r>
              <a:rPr lang="zh-CN" altLang="en-US" sz="2000" dirty="0">
                <a:solidFill>
                  <a:prstClr val="black"/>
                </a:solidFill>
                <a:latin typeface="Arial" panose="020B0604020202020204" pitchFamily="34" charset="0"/>
                <a:ea typeface="微软雅黑" panose="020B0503020204020204" pitchFamily="34" charset="-122"/>
              </a:rPr>
              <a:t>自动提取</a:t>
            </a:r>
            <a:r>
              <a:rPr lang="en-US" altLang="zh-CN" sz="2000" dirty="0">
                <a:solidFill>
                  <a:prstClr val="black"/>
                </a:solidFill>
                <a:latin typeface="Arial" panose="020B0604020202020204" pitchFamily="34" charset="0"/>
                <a:ea typeface="微软雅黑" panose="020B0503020204020204" pitchFamily="34" charset="-122"/>
              </a:rPr>
              <a:t>HTTPS</a:t>
            </a:r>
            <a:r>
              <a:rPr lang="zh-CN" altLang="en-US" sz="2000" dirty="0">
                <a:solidFill>
                  <a:prstClr val="black"/>
                </a:solidFill>
                <a:latin typeface="Arial" panose="020B0604020202020204" pitchFamily="34" charset="0"/>
                <a:ea typeface="微软雅黑" panose="020B0503020204020204" pitchFamily="34" charset="-122"/>
              </a:rPr>
              <a:t>流量中的操作系统特征</a:t>
            </a:r>
            <a:endParaRPr lang="en-US" altLang="zh-CN" sz="20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1685507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298278226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进度计划及预期进展</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graphicFrame>
        <p:nvGraphicFramePr>
          <p:cNvPr id="4" name="表格 3">
            <a:extLst>
              <a:ext uri="{FF2B5EF4-FFF2-40B4-BE49-F238E27FC236}">
                <a16:creationId xmlns:a16="http://schemas.microsoft.com/office/drawing/2014/main" id="{1F1158B3-B6BA-4BDC-9BC6-48DF3A48F6BF}"/>
              </a:ext>
            </a:extLst>
          </p:cNvPr>
          <p:cNvGraphicFramePr>
            <a:graphicFrameLocks noGrp="1"/>
          </p:cNvGraphicFramePr>
          <p:nvPr>
            <p:extLst>
              <p:ext uri="{D42A27DB-BD31-4B8C-83A1-F6EECF244321}">
                <p14:modId xmlns:p14="http://schemas.microsoft.com/office/powerpoint/2010/main" val="1563493531"/>
              </p:ext>
            </p:extLst>
          </p:nvPr>
        </p:nvGraphicFramePr>
        <p:xfrm>
          <a:off x="617497" y="1700808"/>
          <a:ext cx="7909006" cy="4511183"/>
        </p:xfrm>
        <a:graphic>
          <a:graphicData uri="http://schemas.openxmlformats.org/drawingml/2006/table">
            <a:tbl>
              <a:tblPr firstRow="1" bandRow="1">
                <a:tableStyleId>{073A0DAA-6AF3-43AB-8588-CEC1D06C72B9}</a:tableStyleId>
              </a:tblPr>
              <a:tblGrid>
                <a:gridCol w="2412008">
                  <a:extLst>
                    <a:ext uri="{9D8B030D-6E8A-4147-A177-3AD203B41FA5}">
                      <a16:colId xmlns:a16="http://schemas.microsoft.com/office/drawing/2014/main" val="3870045905"/>
                    </a:ext>
                  </a:extLst>
                </a:gridCol>
                <a:gridCol w="5496998">
                  <a:extLst>
                    <a:ext uri="{9D8B030D-6E8A-4147-A177-3AD203B41FA5}">
                      <a16:colId xmlns:a16="http://schemas.microsoft.com/office/drawing/2014/main" val="2708221543"/>
                    </a:ext>
                  </a:extLst>
                </a:gridCol>
              </a:tblGrid>
              <a:tr h="504056">
                <a:tc>
                  <a:txBody>
                    <a:bodyPr/>
                    <a:lstStyle/>
                    <a:p>
                      <a:pPr algn="ctr" rtl="0" fontAlgn="base">
                        <a:spcBef>
                          <a:spcPct val="0"/>
                        </a:spcBef>
                        <a:spcAft>
                          <a:spcPct val="0"/>
                        </a:spcAft>
                      </a:pPr>
                      <a:r>
                        <a:rPr lang="zh-CN" altLang="en-US" sz="2000" kern="1200" dirty="0">
                          <a:solidFill>
                            <a:schemeClr val="bg1"/>
                          </a:solidFill>
                          <a:latin typeface="Arial" panose="020B0604020202020204" pitchFamily="34" charset="0"/>
                          <a:ea typeface="微软雅黑" panose="020B0503020204020204" pitchFamily="34" charset="-122"/>
                          <a:cs typeface="+mn-cs"/>
                        </a:rPr>
                        <a:t>时间段</a:t>
                      </a:r>
                    </a:p>
                  </a:txBody>
                  <a:tcPr anchor="ctr"/>
                </a:tc>
                <a:tc>
                  <a:txBody>
                    <a:bodyPr/>
                    <a:lstStyle/>
                    <a:p>
                      <a:pPr lvl="1" algn="l" rtl="0" fontAlgn="base">
                        <a:spcBef>
                          <a:spcPct val="0"/>
                        </a:spcBef>
                        <a:spcAft>
                          <a:spcPct val="0"/>
                        </a:spcAft>
                      </a:pPr>
                      <a:r>
                        <a:rPr lang="zh-CN" altLang="en-US" sz="2000" kern="1200" dirty="0">
                          <a:solidFill>
                            <a:schemeClr val="bg1"/>
                          </a:solidFill>
                          <a:latin typeface="Arial" panose="020B0604020202020204" pitchFamily="34" charset="0"/>
                          <a:ea typeface="微软雅黑" panose="020B0503020204020204" pitchFamily="34" charset="-122"/>
                          <a:cs typeface="+mn-cs"/>
                        </a:rPr>
                        <a:t>预期进展</a:t>
                      </a:r>
                    </a:p>
                  </a:txBody>
                  <a:tcPr anchor="ctr"/>
                </a:tc>
                <a:extLst>
                  <a:ext uri="{0D108BD9-81ED-4DB2-BD59-A6C34878D82A}">
                    <a16:rowId xmlns:a16="http://schemas.microsoft.com/office/drawing/2014/main" val="3604211173"/>
                  </a:ext>
                </a:extLst>
              </a:tr>
              <a:tr h="645479">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2019.05-2019.07</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完成主机属性发现技术研究现状调研</a:t>
                      </a:r>
                    </a:p>
                  </a:txBody>
                  <a:tcPr anchor="ctr"/>
                </a:tc>
                <a:extLst>
                  <a:ext uri="{0D108BD9-81ED-4DB2-BD59-A6C34878D82A}">
                    <a16:rowId xmlns:a16="http://schemas.microsoft.com/office/drawing/2014/main" val="2016727889"/>
                  </a:ext>
                </a:extLst>
              </a:tr>
              <a:tr h="564729">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2019.07-2019.09</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完成实验所需数据采集</a:t>
                      </a:r>
                      <a:endParaRPr lang="en-US" altLang="zh-CN" sz="2000" kern="1200" dirty="0">
                        <a:solidFill>
                          <a:schemeClr val="tx1"/>
                        </a:solidFill>
                        <a:latin typeface="Arial" panose="020B0604020202020204" pitchFamily="34" charset="0"/>
                        <a:ea typeface="微软雅黑" panose="020B0503020204020204" pitchFamily="34" charset="-122"/>
                        <a:cs typeface="+mn-cs"/>
                      </a:endParaRPr>
                    </a:p>
                  </a:txBody>
                  <a:tcPr anchor="ctr"/>
                </a:tc>
                <a:extLst>
                  <a:ext uri="{0D108BD9-81ED-4DB2-BD59-A6C34878D82A}">
                    <a16:rowId xmlns:a16="http://schemas.microsoft.com/office/drawing/2014/main" val="1398805535"/>
                  </a:ext>
                </a:extLst>
              </a:tr>
              <a:tr h="567264">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2019.09-2019.10</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完成基于</a:t>
                      </a:r>
                      <a:r>
                        <a:rPr lang="en-US" altLang="zh-CN" sz="2000" kern="1200" dirty="0">
                          <a:solidFill>
                            <a:schemeClr val="tx1"/>
                          </a:solidFill>
                          <a:latin typeface="Arial" panose="020B0604020202020204" pitchFamily="34" charset="0"/>
                          <a:ea typeface="微软雅黑" panose="020B0503020204020204" pitchFamily="34" charset="-122"/>
                          <a:cs typeface="+mn-cs"/>
                        </a:rPr>
                        <a:t>TCP/IP</a:t>
                      </a:r>
                      <a:r>
                        <a:rPr lang="zh-CN" altLang="en-US" sz="2000" kern="1200" dirty="0">
                          <a:solidFill>
                            <a:schemeClr val="tx1"/>
                          </a:solidFill>
                          <a:latin typeface="Arial" panose="020B0604020202020204" pitchFamily="34" charset="0"/>
                          <a:ea typeface="微软雅黑" panose="020B0503020204020204" pitchFamily="34" charset="-122"/>
                          <a:cs typeface="+mn-cs"/>
                        </a:rPr>
                        <a:t>协议特征的机器学习模型构建</a:t>
                      </a:r>
                    </a:p>
                  </a:txBody>
                  <a:tcPr anchor="ctr"/>
                </a:tc>
                <a:extLst>
                  <a:ext uri="{0D108BD9-81ED-4DB2-BD59-A6C34878D82A}">
                    <a16:rowId xmlns:a16="http://schemas.microsoft.com/office/drawing/2014/main" val="1942325053"/>
                  </a:ext>
                </a:extLst>
              </a:tr>
              <a:tr h="504056">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2019.10-2019.11</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完成基于流统计特征的机器学习模型构建</a:t>
                      </a:r>
                    </a:p>
                  </a:txBody>
                  <a:tcPr anchor="ctr"/>
                </a:tc>
                <a:extLst>
                  <a:ext uri="{0D108BD9-81ED-4DB2-BD59-A6C34878D82A}">
                    <a16:rowId xmlns:a16="http://schemas.microsoft.com/office/drawing/2014/main" val="3204530953"/>
                  </a:ext>
                </a:extLst>
              </a:tr>
              <a:tr h="576064">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2019.11-2019.12</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完成基于原始流载荷的深度学习模型构建</a:t>
                      </a:r>
                      <a:endParaRPr lang="en-US" altLang="zh-CN" sz="2000" kern="1200" dirty="0">
                        <a:solidFill>
                          <a:schemeClr val="tx1"/>
                        </a:solidFill>
                        <a:latin typeface="Arial" panose="020B0604020202020204" pitchFamily="34" charset="0"/>
                        <a:ea typeface="微软雅黑" panose="020B0503020204020204" pitchFamily="34" charset="-122"/>
                        <a:cs typeface="+mn-cs"/>
                      </a:endParaRPr>
                    </a:p>
                  </a:txBody>
                  <a:tcPr anchor="ctr"/>
                </a:tc>
                <a:extLst>
                  <a:ext uri="{0D108BD9-81ED-4DB2-BD59-A6C34878D82A}">
                    <a16:rowId xmlns:a16="http://schemas.microsoft.com/office/drawing/2014/main" val="3567652792"/>
                  </a:ext>
                </a:extLst>
              </a:tr>
              <a:tr h="504056">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2019.12-2020.02</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完成实时主机属性发现原型系统构建</a:t>
                      </a:r>
                      <a:endParaRPr lang="en-US" altLang="zh-CN" sz="2000" kern="1200" dirty="0">
                        <a:solidFill>
                          <a:schemeClr val="tx1"/>
                        </a:solidFill>
                        <a:latin typeface="Arial" panose="020B0604020202020204" pitchFamily="34" charset="0"/>
                        <a:ea typeface="微软雅黑" panose="020B0503020204020204" pitchFamily="34" charset="-122"/>
                        <a:cs typeface="+mn-cs"/>
                      </a:endParaRPr>
                    </a:p>
                  </a:txBody>
                  <a:tcPr anchor="ctr"/>
                </a:tc>
                <a:extLst>
                  <a:ext uri="{0D108BD9-81ED-4DB2-BD59-A6C34878D82A}">
                    <a16:rowId xmlns:a16="http://schemas.microsoft.com/office/drawing/2014/main" val="745942722"/>
                  </a:ext>
                </a:extLst>
              </a:tr>
              <a:tr h="645479">
                <a:tc>
                  <a:txBody>
                    <a:bodyPr/>
                    <a:lstStyle/>
                    <a:p>
                      <a:pPr algn="ctr" rtl="0" fontAlgn="base">
                        <a:spcBef>
                          <a:spcPct val="0"/>
                        </a:spcBef>
                        <a:spcAft>
                          <a:spcPct val="0"/>
                        </a:spcAft>
                      </a:pPr>
                      <a:r>
                        <a:rPr lang="en-US" altLang="zh-CN" sz="2000" kern="1200" dirty="0">
                          <a:solidFill>
                            <a:schemeClr val="tx1"/>
                          </a:solidFill>
                          <a:latin typeface="Arial" panose="020B0604020202020204" pitchFamily="34" charset="0"/>
                          <a:ea typeface="微软雅黑" panose="020B0503020204020204" pitchFamily="34" charset="-122"/>
                          <a:cs typeface="+mn-cs"/>
                        </a:rPr>
                        <a:t>2020.02-2020.06</a:t>
                      </a:r>
                      <a:endParaRPr lang="zh-CN" altLang="en-US" sz="2000" kern="1200" dirty="0">
                        <a:solidFill>
                          <a:schemeClr val="tx1"/>
                        </a:solidFill>
                        <a:latin typeface="Arial" panose="020B0604020202020204" pitchFamily="34" charset="0"/>
                        <a:ea typeface="微软雅黑" panose="020B0503020204020204" pitchFamily="34" charset="-122"/>
                        <a:cs typeface="+mn-cs"/>
                      </a:endParaRP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kern="1200" dirty="0">
                          <a:solidFill>
                            <a:schemeClr val="tx1"/>
                          </a:solidFill>
                          <a:latin typeface="Arial" panose="020B0604020202020204" pitchFamily="34" charset="0"/>
                          <a:ea typeface="微软雅黑" panose="020B0503020204020204" pitchFamily="34" charset="-122"/>
                          <a:cs typeface="+mn-cs"/>
                        </a:rPr>
                        <a:t>整理、完善已有工作，撰写学位论文</a:t>
                      </a:r>
                    </a:p>
                  </a:txBody>
                  <a:tcPr anchor="ctr"/>
                </a:tc>
                <a:extLst>
                  <a:ext uri="{0D108BD9-81ED-4DB2-BD59-A6C34878D82A}">
                    <a16:rowId xmlns:a16="http://schemas.microsoft.com/office/drawing/2014/main" val="451658989"/>
                  </a:ext>
                </a:extLst>
              </a:tr>
            </a:tbl>
          </a:graphicData>
        </a:graphic>
      </p:graphicFrame>
    </p:spTree>
    <p:extLst>
      <p:ext uri="{BB962C8B-B14F-4D97-AF65-F5344CB8AC3E}">
        <p14:creationId xmlns:p14="http://schemas.microsoft.com/office/powerpoint/2010/main" val="556145877"/>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2376763426"/>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参考文献</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256B6442-8DCC-4FB1-B403-A5849EA6E436}"/>
              </a:ext>
            </a:extLst>
          </p:cNvPr>
          <p:cNvSpPr txBox="1"/>
          <p:nvPr/>
        </p:nvSpPr>
        <p:spPr>
          <a:xfrm>
            <a:off x="604804" y="1340768"/>
            <a:ext cx="7934392" cy="5401479"/>
          </a:xfrm>
          <a:prstGeom prst="rect">
            <a:avLst/>
          </a:prstGeom>
          <a:noFill/>
        </p:spPr>
        <p:txBody>
          <a:bodyPr wrap="square" rtlCol="0">
            <a:spAutoFit/>
          </a:bodyPr>
          <a:lstStyle/>
          <a:p>
            <a:pPr algn="just"/>
            <a:r>
              <a:rPr lang="en-US" altLang="zh-CN" sz="1500" b="1" dirty="0">
                <a:latin typeface="Times New Roman" panose="02020603050405020304" pitchFamily="18" charset="0"/>
                <a:cs typeface="Times New Roman" panose="02020603050405020304" pitchFamily="18" charset="0"/>
              </a:rPr>
              <a:t>[1]  </a:t>
            </a:r>
            <a:r>
              <a:rPr lang="en-US" altLang="zh-CN" sz="1500" dirty="0">
                <a:latin typeface="Times New Roman" panose="02020603050405020304" pitchFamily="18" charset="0"/>
                <a:cs typeface="Times New Roman" panose="02020603050405020304" pitchFamily="18" charset="0"/>
              </a:rPr>
              <a:t>T. Al-</a:t>
            </a:r>
            <a:r>
              <a:rPr lang="en-US" altLang="zh-CN" sz="1500" dirty="0" err="1">
                <a:latin typeface="Times New Roman" panose="02020603050405020304" pitchFamily="18" charset="0"/>
                <a:cs typeface="Times New Roman" panose="02020603050405020304" pitchFamily="18" charset="0"/>
              </a:rPr>
              <a:t>Shehari</a:t>
            </a:r>
            <a:r>
              <a:rPr lang="en-US" altLang="zh-CN" sz="1500" dirty="0">
                <a:latin typeface="Times New Roman" panose="02020603050405020304" pitchFamily="18" charset="0"/>
                <a:cs typeface="Times New Roman" panose="02020603050405020304" pitchFamily="18" charset="0"/>
              </a:rPr>
              <a:t>, F. Shahzad, "Improving operating system fingerprinting using machine learning techniques", International Journal of Computer Theory and Engineering, vol. 6, no. 1, pp. 57, 2014.</a:t>
            </a:r>
          </a:p>
          <a:p>
            <a:pPr algn="just"/>
            <a:r>
              <a:rPr lang="en-US" altLang="zh-CN" sz="1500" b="1" dirty="0">
                <a:latin typeface="Times New Roman" panose="02020603050405020304" pitchFamily="18" charset="0"/>
                <a:cs typeface="Times New Roman" panose="02020603050405020304" pitchFamily="18" charset="0"/>
              </a:rPr>
              <a:t>[2]  </a:t>
            </a:r>
            <a:r>
              <a:rPr lang="en-US" altLang="zh-CN" sz="1500" dirty="0">
                <a:latin typeface="Times New Roman" panose="02020603050405020304" pitchFamily="18" charset="0"/>
                <a:cs typeface="Times New Roman" panose="02020603050405020304" pitchFamily="18" charset="0"/>
              </a:rPr>
              <a:t>D. Fifield, A. </a:t>
            </a:r>
            <a:r>
              <a:rPr lang="en-US" altLang="zh-CN" sz="1500" dirty="0" err="1">
                <a:latin typeface="Times New Roman" panose="02020603050405020304" pitchFamily="18" charset="0"/>
                <a:cs typeface="Times New Roman" panose="02020603050405020304" pitchFamily="18" charset="0"/>
              </a:rPr>
              <a:t>Geana</a:t>
            </a:r>
            <a:r>
              <a:rPr lang="en-US" altLang="zh-CN" sz="1500" dirty="0">
                <a:latin typeface="Times New Roman" panose="02020603050405020304" pitchFamily="18" charset="0"/>
                <a:cs typeface="Times New Roman" panose="02020603050405020304" pitchFamily="18" charset="0"/>
              </a:rPr>
              <a:t>, L. </a:t>
            </a:r>
            <a:r>
              <a:rPr lang="en-US" altLang="zh-CN" sz="1500" dirty="0" err="1">
                <a:latin typeface="Times New Roman" panose="02020603050405020304" pitchFamily="18" charset="0"/>
                <a:cs typeface="Times New Roman" panose="02020603050405020304" pitchFamily="18" charset="0"/>
              </a:rPr>
              <a:t>MartinGarcia</a:t>
            </a:r>
            <a:r>
              <a:rPr lang="en-US" altLang="zh-CN" sz="1500" dirty="0">
                <a:latin typeface="Times New Roman" panose="02020603050405020304" pitchFamily="18" charset="0"/>
                <a:cs typeface="Times New Roman" panose="02020603050405020304" pitchFamily="18" charset="0"/>
              </a:rPr>
              <a:t>, M. </a:t>
            </a:r>
            <a:r>
              <a:rPr lang="en-US" altLang="zh-CN" sz="1500" dirty="0" err="1">
                <a:latin typeface="Times New Roman" panose="02020603050405020304" pitchFamily="18" charset="0"/>
                <a:cs typeface="Times New Roman" panose="02020603050405020304" pitchFamily="18" charset="0"/>
              </a:rPr>
              <a:t>Morbitzer</a:t>
            </a:r>
            <a:r>
              <a:rPr lang="en-US" altLang="zh-CN" sz="1500" dirty="0">
                <a:latin typeface="Times New Roman" panose="02020603050405020304" pitchFamily="18" charset="0"/>
                <a:cs typeface="Times New Roman" panose="02020603050405020304" pitchFamily="18" charset="0"/>
              </a:rPr>
              <a:t>, J. </a:t>
            </a:r>
            <a:r>
              <a:rPr lang="en-US" altLang="zh-CN" sz="1500" dirty="0" err="1">
                <a:latin typeface="Times New Roman" panose="02020603050405020304" pitchFamily="18" charset="0"/>
                <a:cs typeface="Times New Roman" panose="02020603050405020304" pitchFamily="18" charset="0"/>
              </a:rPr>
              <a:t>Tygar</a:t>
            </a:r>
            <a:r>
              <a:rPr lang="en-US" altLang="zh-CN" sz="1500" dirty="0">
                <a:latin typeface="Times New Roman" panose="02020603050405020304" pitchFamily="18" charset="0"/>
                <a:cs typeface="Times New Roman" panose="02020603050405020304" pitchFamily="18" charset="0"/>
              </a:rPr>
              <a:t>, "Remote operating system classification over ipv6", </a:t>
            </a:r>
            <a:r>
              <a:rPr lang="en-US" altLang="zh-CN" sz="1500" i="1" dirty="0">
                <a:latin typeface="Times New Roman" panose="02020603050405020304" pitchFamily="18" charset="0"/>
                <a:cs typeface="Times New Roman" panose="02020603050405020304" pitchFamily="18" charset="0"/>
              </a:rPr>
              <a:t>Proceedings of the 8th ACM Workshop on Artificial Intelligence and Security</a:t>
            </a:r>
            <a:r>
              <a:rPr lang="en-US" altLang="zh-CN" sz="1500" dirty="0">
                <a:latin typeface="Times New Roman" panose="02020603050405020304" pitchFamily="18" charset="0"/>
                <a:cs typeface="Times New Roman" panose="02020603050405020304" pitchFamily="18" charset="0"/>
              </a:rPr>
              <a:t>, pp. 57-67, 2015.</a:t>
            </a:r>
          </a:p>
          <a:p>
            <a:pPr algn="just"/>
            <a:r>
              <a:rPr lang="en-US" altLang="zh-CN" sz="1500" b="1" dirty="0">
                <a:latin typeface="Times New Roman" panose="02020603050405020304" pitchFamily="18" charset="0"/>
                <a:cs typeface="Times New Roman" panose="02020603050405020304" pitchFamily="18" charset="0"/>
              </a:rPr>
              <a:t>[3]  </a:t>
            </a:r>
            <a:r>
              <a:rPr lang="en-US" altLang="zh-CN" sz="1500" dirty="0">
                <a:latin typeface="Times New Roman" panose="02020603050405020304" pitchFamily="18" charset="0"/>
                <a:cs typeface="Times New Roman" panose="02020603050405020304" pitchFamily="18" charset="0"/>
              </a:rPr>
              <a:t>M. </a:t>
            </a:r>
            <a:r>
              <a:rPr lang="en-US" altLang="zh-CN" sz="1500" dirty="0" err="1">
                <a:latin typeface="Times New Roman" panose="02020603050405020304" pitchFamily="18" charset="0"/>
                <a:cs typeface="Times New Roman" panose="02020603050405020304" pitchFamily="18" charset="0"/>
              </a:rPr>
              <a:t>Husák</a:t>
            </a:r>
            <a:r>
              <a:rPr lang="en-US" altLang="zh-CN" sz="1500" dirty="0">
                <a:latin typeface="Times New Roman" panose="02020603050405020304" pitchFamily="18" charset="0"/>
                <a:cs typeface="Times New Roman" panose="02020603050405020304" pitchFamily="18" charset="0"/>
              </a:rPr>
              <a:t>, M. </a:t>
            </a:r>
            <a:r>
              <a:rPr lang="en-US" altLang="zh-CN" sz="1500" dirty="0" err="1">
                <a:latin typeface="Times New Roman" panose="02020603050405020304" pitchFamily="18" charset="0"/>
                <a:cs typeface="Times New Roman" panose="02020603050405020304" pitchFamily="18" charset="0"/>
              </a:rPr>
              <a:t>Cermák</a:t>
            </a:r>
            <a:r>
              <a:rPr lang="en-US" altLang="zh-CN" sz="1500" dirty="0">
                <a:latin typeface="Times New Roman" panose="02020603050405020304" pitchFamily="18" charset="0"/>
                <a:cs typeface="Times New Roman" panose="02020603050405020304" pitchFamily="18" charset="0"/>
              </a:rPr>
              <a:t>, T. </a:t>
            </a:r>
            <a:r>
              <a:rPr lang="en-US" altLang="zh-CN" sz="1500" dirty="0" err="1">
                <a:latin typeface="Times New Roman" panose="02020603050405020304" pitchFamily="18" charset="0"/>
                <a:cs typeface="Times New Roman" panose="02020603050405020304" pitchFamily="18" charset="0"/>
              </a:rPr>
              <a:t>Jirsík</a:t>
            </a:r>
            <a:r>
              <a:rPr lang="en-US" altLang="zh-CN" sz="1500" dirty="0">
                <a:latin typeface="Times New Roman" panose="02020603050405020304" pitchFamily="18" charset="0"/>
                <a:cs typeface="Times New Roman" panose="02020603050405020304" pitchFamily="18" charset="0"/>
              </a:rPr>
              <a:t>, P. </a:t>
            </a:r>
            <a:r>
              <a:rPr lang="en-US" altLang="zh-CN" sz="1500" dirty="0" err="1">
                <a:latin typeface="Times New Roman" panose="02020603050405020304" pitchFamily="18" charset="0"/>
                <a:cs typeface="Times New Roman" panose="02020603050405020304" pitchFamily="18" charset="0"/>
              </a:rPr>
              <a:t>Čeleda</a:t>
            </a:r>
            <a:r>
              <a:rPr lang="en-US" altLang="zh-CN" sz="1500" dirty="0">
                <a:latin typeface="Times New Roman" panose="02020603050405020304" pitchFamily="18" charset="0"/>
                <a:cs typeface="Times New Roman" panose="02020603050405020304" pitchFamily="18" charset="0"/>
              </a:rPr>
              <a:t>, "HTTPS traffic analysis and client identification using passive SSL/TLS fingerprinting", EURASIP J. Inf. </a:t>
            </a:r>
            <a:r>
              <a:rPr lang="en-US" altLang="zh-CN" sz="1500" dirty="0" err="1">
                <a:latin typeface="Times New Roman" panose="02020603050405020304" pitchFamily="18" charset="0"/>
                <a:cs typeface="Times New Roman" panose="02020603050405020304" pitchFamily="18" charset="0"/>
              </a:rPr>
              <a:t>Secur</a:t>
            </a:r>
            <a:r>
              <a:rPr lang="en-US" altLang="zh-CN" sz="1500" dirty="0">
                <a:latin typeface="Times New Roman" panose="02020603050405020304" pitchFamily="18" charset="0"/>
                <a:cs typeface="Times New Roman" panose="02020603050405020304" pitchFamily="18" charset="0"/>
              </a:rPr>
              <a:t>., vol. 2016, no. 1, pp. 6, Dec. 2016.</a:t>
            </a:r>
          </a:p>
          <a:p>
            <a:pPr algn="just"/>
            <a:r>
              <a:rPr lang="en-US" altLang="zh-CN" sz="1500" b="1" dirty="0">
                <a:latin typeface="Times New Roman" panose="02020603050405020304" pitchFamily="18" charset="0"/>
                <a:cs typeface="Times New Roman" panose="02020603050405020304" pitchFamily="18" charset="0"/>
              </a:rPr>
              <a:t>[4]  </a:t>
            </a:r>
            <a:r>
              <a:rPr lang="en-US" altLang="zh-CN" sz="1500" dirty="0">
                <a:latin typeface="Times New Roman" panose="02020603050405020304" pitchFamily="18" charset="0"/>
                <a:cs typeface="Times New Roman" panose="02020603050405020304" pitchFamily="18" charset="0"/>
              </a:rPr>
              <a:t>N. Ruffing, Y. Zhu, R. </a:t>
            </a:r>
            <a:r>
              <a:rPr lang="en-US" altLang="zh-CN" sz="1500" dirty="0" err="1">
                <a:latin typeface="Times New Roman" panose="02020603050405020304" pitchFamily="18" charset="0"/>
                <a:cs typeface="Times New Roman" panose="02020603050405020304" pitchFamily="18" charset="0"/>
              </a:rPr>
              <a:t>Libertini</a:t>
            </a:r>
            <a:r>
              <a:rPr lang="en-US" altLang="zh-CN" sz="1500" dirty="0">
                <a:latin typeface="Times New Roman" panose="02020603050405020304" pitchFamily="18" charset="0"/>
                <a:cs typeface="Times New Roman" panose="02020603050405020304" pitchFamily="18" charset="0"/>
              </a:rPr>
              <a:t>, Y. Guan, R. </a:t>
            </a:r>
            <a:r>
              <a:rPr lang="en-US" altLang="zh-CN" sz="1500" dirty="0" err="1">
                <a:latin typeface="Times New Roman" panose="02020603050405020304" pitchFamily="18" charset="0"/>
                <a:cs typeface="Times New Roman" panose="02020603050405020304" pitchFamily="18" charset="0"/>
              </a:rPr>
              <a:t>Bettati</a:t>
            </a:r>
            <a:r>
              <a:rPr lang="en-US" altLang="zh-CN" sz="1500" dirty="0">
                <a:latin typeface="Times New Roman" panose="02020603050405020304" pitchFamily="18" charset="0"/>
                <a:cs typeface="Times New Roman" panose="02020603050405020304" pitchFamily="18" charset="0"/>
              </a:rPr>
              <a:t>, "Smartphone reconnaissance: Operating system identification", </a:t>
            </a:r>
            <a:r>
              <a:rPr lang="en-US" altLang="zh-CN" sz="1500" i="1" dirty="0">
                <a:latin typeface="Times New Roman" panose="02020603050405020304" pitchFamily="18" charset="0"/>
                <a:cs typeface="Times New Roman" panose="02020603050405020304" pitchFamily="18" charset="0"/>
              </a:rPr>
              <a:t>Proc. 13th IEEE </a:t>
            </a:r>
            <a:r>
              <a:rPr lang="en-US" altLang="zh-CN" sz="1500" i="1" dirty="0" err="1">
                <a:latin typeface="Times New Roman" panose="02020603050405020304" pitchFamily="18" charset="0"/>
                <a:cs typeface="Times New Roman" panose="02020603050405020304" pitchFamily="18" charset="0"/>
              </a:rPr>
              <a:t>Annu</a:t>
            </a:r>
            <a:r>
              <a:rPr lang="en-US" altLang="zh-CN" sz="1500" i="1" dirty="0">
                <a:latin typeface="Times New Roman" panose="02020603050405020304" pitchFamily="18" charset="0"/>
                <a:cs typeface="Times New Roman" panose="02020603050405020304" pitchFamily="18" charset="0"/>
              </a:rPr>
              <a:t>. </a:t>
            </a:r>
            <a:r>
              <a:rPr lang="en-US" altLang="zh-CN" sz="1500" i="1" dirty="0" err="1">
                <a:latin typeface="Times New Roman" panose="02020603050405020304" pitchFamily="18" charset="0"/>
                <a:cs typeface="Times New Roman" panose="02020603050405020304" pitchFamily="18" charset="0"/>
              </a:rPr>
              <a:t>Consum</a:t>
            </a:r>
            <a:r>
              <a:rPr lang="en-US" altLang="zh-CN" sz="1500" i="1" dirty="0">
                <a:latin typeface="Times New Roman" panose="02020603050405020304" pitchFamily="18" charset="0"/>
                <a:cs typeface="Times New Roman" panose="02020603050405020304" pitchFamily="18" charset="0"/>
              </a:rPr>
              <a:t>. </a:t>
            </a:r>
            <a:r>
              <a:rPr lang="en-US" altLang="zh-CN" sz="1500" i="1" dirty="0" err="1">
                <a:latin typeface="Times New Roman" panose="02020603050405020304" pitchFamily="18" charset="0"/>
                <a:cs typeface="Times New Roman" panose="02020603050405020304" pitchFamily="18" charset="0"/>
              </a:rPr>
              <a:t>Commun</a:t>
            </a:r>
            <a:r>
              <a:rPr lang="en-US" altLang="zh-CN" sz="1500" i="1" dirty="0">
                <a:latin typeface="Times New Roman" panose="02020603050405020304" pitchFamily="18" charset="0"/>
                <a:cs typeface="Times New Roman" panose="02020603050405020304" pitchFamily="18" charset="0"/>
              </a:rPr>
              <a:t>. </a:t>
            </a:r>
            <a:r>
              <a:rPr lang="en-US" altLang="zh-CN" sz="1500" i="1" dirty="0" err="1">
                <a:latin typeface="Times New Roman" panose="02020603050405020304" pitchFamily="18" charset="0"/>
                <a:cs typeface="Times New Roman" panose="02020603050405020304" pitchFamily="18" charset="0"/>
              </a:rPr>
              <a:t>Netw</a:t>
            </a:r>
            <a:r>
              <a:rPr lang="en-US" altLang="zh-CN" sz="1500" i="1" dirty="0">
                <a:latin typeface="Times New Roman" panose="02020603050405020304" pitchFamily="18" charset="0"/>
                <a:cs typeface="Times New Roman" panose="02020603050405020304" pitchFamily="18" charset="0"/>
              </a:rPr>
              <a:t>. Conf. (CCNC)</a:t>
            </a:r>
            <a:r>
              <a:rPr lang="en-US" altLang="zh-CN" sz="1500" dirty="0">
                <a:latin typeface="Times New Roman" panose="02020603050405020304" pitchFamily="18" charset="0"/>
                <a:cs typeface="Times New Roman" panose="02020603050405020304" pitchFamily="18" charset="0"/>
              </a:rPr>
              <a:t>, pp. 1086-1091, 2016.</a:t>
            </a:r>
          </a:p>
          <a:p>
            <a:pPr algn="just"/>
            <a:r>
              <a:rPr lang="en-US" altLang="zh-CN" sz="1500" b="1" dirty="0">
                <a:latin typeface="Times New Roman" panose="02020603050405020304" pitchFamily="18" charset="0"/>
                <a:cs typeface="Times New Roman" panose="02020603050405020304" pitchFamily="18" charset="0"/>
              </a:rPr>
              <a:t>[5]  </a:t>
            </a:r>
            <a:r>
              <a:rPr lang="en-US" altLang="zh-CN" sz="1500" dirty="0">
                <a:latin typeface="Times New Roman" panose="02020603050405020304" pitchFamily="18" charset="0"/>
                <a:cs typeface="Times New Roman" panose="02020603050405020304" pitchFamily="18" charset="0"/>
              </a:rPr>
              <a:t>J. </a:t>
            </a:r>
            <a:r>
              <a:rPr lang="en-US" altLang="zh-CN" sz="1500" dirty="0" err="1">
                <a:latin typeface="Times New Roman" panose="02020603050405020304" pitchFamily="18" charset="0"/>
                <a:cs typeface="Times New Roman" panose="02020603050405020304" pitchFamily="18" charset="0"/>
              </a:rPr>
              <a:t>Muehlstein</a:t>
            </a:r>
            <a:r>
              <a:rPr lang="en-US" altLang="zh-CN" sz="1500" dirty="0">
                <a:latin typeface="Times New Roman" panose="02020603050405020304" pitchFamily="18" charset="0"/>
                <a:cs typeface="Times New Roman" panose="02020603050405020304" pitchFamily="18" charset="0"/>
              </a:rPr>
              <a:t> et al., Analyzing HTTPS encrypted traffic to identify user operating system browser and application, Mar. 2016, [online] Available: https://arxiv.org/abs/1603.04865.</a:t>
            </a:r>
          </a:p>
          <a:p>
            <a:pPr algn="just"/>
            <a:r>
              <a:rPr lang="en-US" altLang="zh-CN" sz="1500" b="1" dirty="0">
                <a:latin typeface="Times New Roman" panose="02020603050405020304" pitchFamily="18" charset="0"/>
                <a:cs typeface="Times New Roman" panose="02020603050405020304" pitchFamily="18" charset="0"/>
              </a:rPr>
              <a:t>[6]  </a:t>
            </a:r>
            <a:r>
              <a:rPr lang="en-US" altLang="zh-CN" sz="1500" dirty="0">
                <a:latin typeface="Times New Roman" panose="02020603050405020304" pitchFamily="18" charset="0"/>
                <a:cs typeface="Times New Roman" panose="02020603050405020304" pitchFamily="18" charset="0"/>
              </a:rPr>
              <a:t>Martin </a:t>
            </a:r>
            <a:r>
              <a:rPr lang="en-US" altLang="zh-CN" sz="1500" dirty="0" err="1">
                <a:latin typeface="Times New Roman" panose="02020603050405020304" pitchFamily="18" charset="0"/>
                <a:cs typeface="Times New Roman" panose="02020603050405020304" pitchFamily="18" charset="0"/>
              </a:rPr>
              <a:t>Lastovicka</a:t>
            </a:r>
            <a:r>
              <a:rPr lang="en-US" altLang="zh-CN" sz="1500" dirty="0">
                <a:latin typeface="Times New Roman" panose="02020603050405020304" pitchFamily="18" charset="0"/>
                <a:cs typeface="Times New Roman" panose="02020603050405020304" pitchFamily="18" charset="0"/>
              </a:rPr>
              <a:t>, Tomas </a:t>
            </a:r>
            <a:r>
              <a:rPr lang="en-US" altLang="zh-CN" sz="1500" dirty="0" err="1">
                <a:latin typeface="Times New Roman" panose="02020603050405020304" pitchFamily="18" charset="0"/>
                <a:cs typeface="Times New Roman" panose="02020603050405020304" pitchFamily="18" charset="0"/>
              </a:rPr>
              <a:t>Jirsik</a:t>
            </a:r>
            <a:r>
              <a:rPr lang="en-US" altLang="zh-CN" sz="1500" dirty="0">
                <a:latin typeface="Times New Roman" panose="02020603050405020304" pitchFamily="18" charset="0"/>
                <a:cs typeface="Times New Roman" panose="02020603050405020304" pitchFamily="18" charset="0"/>
              </a:rPr>
              <a:t>, Pavel </a:t>
            </a:r>
            <a:r>
              <a:rPr lang="en-US" altLang="zh-CN" sz="1500" dirty="0" err="1">
                <a:latin typeface="Times New Roman" panose="02020603050405020304" pitchFamily="18" charset="0"/>
                <a:cs typeface="Times New Roman" panose="02020603050405020304" pitchFamily="18" charset="0"/>
              </a:rPr>
              <a:t>Celeda</a:t>
            </a:r>
            <a:r>
              <a:rPr lang="en-US" altLang="zh-CN" sz="1500" dirty="0">
                <a:latin typeface="Times New Roman" panose="02020603050405020304" pitchFamily="18" charset="0"/>
                <a:cs typeface="Times New Roman" panose="02020603050405020304" pitchFamily="18" charset="0"/>
              </a:rPr>
              <a:t>, Stanislav </a:t>
            </a:r>
            <a:r>
              <a:rPr lang="en-US" altLang="zh-CN" sz="1500" dirty="0" err="1">
                <a:latin typeface="Times New Roman" panose="02020603050405020304" pitchFamily="18" charset="0"/>
                <a:cs typeface="Times New Roman" panose="02020603050405020304" pitchFamily="18" charset="0"/>
              </a:rPr>
              <a:t>Spacek</a:t>
            </a:r>
            <a:r>
              <a:rPr lang="en-US" altLang="zh-CN" sz="1500" dirty="0">
                <a:latin typeface="Times New Roman" panose="02020603050405020304" pitchFamily="18" charset="0"/>
                <a:cs typeface="Times New Roman" panose="02020603050405020304" pitchFamily="18" charset="0"/>
              </a:rPr>
              <a:t>, Daniel </a:t>
            </a:r>
            <a:r>
              <a:rPr lang="en-US" altLang="zh-CN" sz="1500" dirty="0" err="1">
                <a:latin typeface="Times New Roman" panose="02020603050405020304" pitchFamily="18" charset="0"/>
                <a:cs typeface="Times New Roman" panose="02020603050405020304" pitchFamily="18" charset="0"/>
              </a:rPr>
              <a:t>Filakovsky</a:t>
            </a:r>
            <a:r>
              <a:rPr lang="en-US" altLang="zh-CN" sz="1500" dirty="0">
                <a:latin typeface="Times New Roman" panose="02020603050405020304" pitchFamily="18" charset="0"/>
                <a:cs typeface="Times New Roman" panose="02020603050405020304" pitchFamily="18" charset="0"/>
              </a:rPr>
              <a:t>, "Passive </a:t>
            </a:r>
            <a:r>
              <a:rPr lang="en-US" altLang="zh-CN" sz="1500" dirty="0" err="1">
                <a:latin typeface="Times New Roman" panose="02020603050405020304" pitchFamily="18" charset="0"/>
                <a:cs typeface="Times New Roman" panose="02020603050405020304" pitchFamily="18" charset="0"/>
              </a:rPr>
              <a:t>os</a:t>
            </a:r>
            <a:r>
              <a:rPr lang="en-US" altLang="zh-CN" sz="1500" dirty="0">
                <a:latin typeface="Times New Roman" panose="02020603050405020304" pitchFamily="18" charset="0"/>
                <a:cs typeface="Times New Roman" panose="02020603050405020304" pitchFamily="18" charset="0"/>
              </a:rPr>
              <a:t> fingerprinting methods in the jungle of wireless networks", </a:t>
            </a:r>
            <a:r>
              <a:rPr lang="en-US" altLang="zh-CN" sz="1500" i="1" dirty="0">
                <a:latin typeface="Times New Roman" panose="02020603050405020304" pitchFamily="18" charset="0"/>
                <a:cs typeface="Times New Roman" panose="02020603050405020304" pitchFamily="18" charset="0"/>
              </a:rPr>
              <a:t>Network Operations and Management Symposium (NOMS) 2018 IEEE/IFIP</a:t>
            </a:r>
            <a:r>
              <a:rPr lang="en-US" altLang="zh-CN" sz="1500" dirty="0">
                <a:latin typeface="Times New Roman" panose="02020603050405020304" pitchFamily="18" charset="0"/>
                <a:cs typeface="Times New Roman" panose="02020603050405020304" pitchFamily="18" charset="0"/>
              </a:rPr>
              <a:t>, pp. 1-9, 2018.</a:t>
            </a:r>
          </a:p>
          <a:p>
            <a:pPr algn="just"/>
            <a:r>
              <a:rPr lang="en-US" altLang="zh-CN" sz="1500" b="1" dirty="0">
                <a:latin typeface="Times New Roman" panose="02020603050405020304" pitchFamily="18" charset="0"/>
                <a:cs typeface="Times New Roman" panose="02020603050405020304" pitchFamily="18" charset="0"/>
              </a:rPr>
              <a:t>[7]  </a:t>
            </a:r>
            <a:r>
              <a:rPr lang="en-US" altLang="zh-CN" sz="1500" dirty="0">
                <a:latin typeface="Times New Roman" panose="02020603050405020304" pitchFamily="18" charset="0"/>
                <a:cs typeface="Times New Roman" panose="02020603050405020304" pitchFamily="18" charset="0"/>
              </a:rPr>
              <a:t>A. Aksoy, S. Louis, M. H. </a:t>
            </a:r>
            <a:r>
              <a:rPr lang="en-US" altLang="zh-CN" sz="1500" dirty="0" err="1">
                <a:latin typeface="Times New Roman" panose="02020603050405020304" pitchFamily="18" charset="0"/>
                <a:cs typeface="Times New Roman" panose="02020603050405020304" pitchFamily="18" charset="0"/>
              </a:rPr>
              <a:t>Gunes</a:t>
            </a:r>
            <a:r>
              <a:rPr lang="en-US" altLang="zh-CN" sz="1500" dirty="0">
                <a:latin typeface="Times New Roman" panose="02020603050405020304" pitchFamily="18" charset="0"/>
                <a:cs typeface="Times New Roman" panose="02020603050405020304" pitchFamily="18" charset="0"/>
              </a:rPr>
              <a:t>, "Operating system fingerprinting via automated network traffic analysis", </a:t>
            </a:r>
            <a:r>
              <a:rPr lang="en-US" altLang="zh-CN" sz="1500" i="1" dirty="0">
                <a:latin typeface="Times New Roman" panose="02020603050405020304" pitchFamily="18" charset="0"/>
                <a:cs typeface="Times New Roman" panose="02020603050405020304" pitchFamily="18" charset="0"/>
              </a:rPr>
              <a:t>2017 IEEE Congress on Evolutionary Computation (CEC)</a:t>
            </a:r>
            <a:r>
              <a:rPr lang="en-US" altLang="zh-CN" sz="1500" dirty="0">
                <a:latin typeface="Times New Roman" panose="02020603050405020304" pitchFamily="18" charset="0"/>
                <a:cs typeface="Times New Roman" panose="02020603050405020304" pitchFamily="18" charset="0"/>
              </a:rPr>
              <a:t>, pp. 2502-2509, June 2017.</a:t>
            </a:r>
          </a:p>
          <a:p>
            <a:pPr algn="just"/>
            <a:r>
              <a:rPr lang="en-US" altLang="zh-CN" sz="1500" b="1" dirty="0">
                <a:latin typeface="Times New Roman" panose="02020603050405020304" pitchFamily="18" charset="0"/>
                <a:cs typeface="Times New Roman" panose="02020603050405020304" pitchFamily="18" charset="0"/>
              </a:rPr>
              <a:t>[8]  </a:t>
            </a:r>
            <a:r>
              <a:rPr lang="en-US" altLang="zh-CN" sz="1500" dirty="0">
                <a:latin typeface="Times New Roman" panose="02020603050405020304" pitchFamily="18" charset="0"/>
                <a:cs typeface="Times New Roman" panose="02020603050405020304" pitchFamily="18" charset="0"/>
              </a:rPr>
              <a:t>T. </a:t>
            </a:r>
            <a:r>
              <a:rPr lang="en-US" altLang="zh-CN" sz="1500" dirty="0" err="1">
                <a:latin typeface="Times New Roman" panose="02020603050405020304" pitchFamily="18" charset="0"/>
                <a:cs typeface="Times New Roman" panose="02020603050405020304" pitchFamily="18" charset="0"/>
              </a:rPr>
              <a:t>Jirsík</a:t>
            </a:r>
            <a:r>
              <a:rPr lang="en-US" altLang="zh-CN" sz="1500" dirty="0">
                <a:latin typeface="Times New Roman" panose="02020603050405020304" pitchFamily="18" charset="0"/>
                <a:cs typeface="Times New Roman" panose="02020603050405020304" pitchFamily="18" charset="0"/>
              </a:rPr>
              <a:t>, P. </a:t>
            </a:r>
            <a:r>
              <a:rPr lang="en-US" altLang="zh-CN" sz="1500" dirty="0" err="1">
                <a:latin typeface="Times New Roman" panose="02020603050405020304" pitchFamily="18" charset="0"/>
                <a:cs typeface="Times New Roman" panose="02020603050405020304" pitchFamily="18" charset="0"/>
              </a:rPr>
              <a:t>Čeleda</a:t>
            </a:r>
            <a:r>
              <a:rPr lang="en-US" altLang="zh-CN" sz="1500" dirty="0">
                <a:latin typeface="Times New Roman" panose="02020603050405020304" pitchFamily="18" charset="0"/>
                <a:cs typeface="Times New Roman" panose="02020603050405020304" pitchFamily="18" charset="0"/>
              </a:rPr>
              <a:t>, "Identifying operating system using flow-based traffic fingerprinting" in Advances in Communication Networking, Springer International Publishing, pp. 70-73, 2014.</a:t>
            </a:r>
          </a:p>
          <a:p>
            <a:pPr algn="just"/>
            <a:r>
              <a:rPr lang="en-US" altLang="zh-CN" sz="1500" b="1" dirty="0">
                <a:latin typeface="Times New Roman" panose="02020603050405020304" pitchFamily="18" charset="0"/>
                <a:cs typeface="Times New Roman" panose="02020603050405020304" pitchFamily="18" charset="0"/>
              </a:rPr>
              <a:t>[9]  </a:t>
            </a:r>
            <a:r>
              <a:rPr lang="en-US" altLang="zh-CN" sz="1500" dirty="0">
                <a:latin typeface="Times New Roman" panose="02020603050405020304" pitchFamily="18" charset="0"/>
                <a:cs typeface="Times New Roman" panose="02020603050405020304" pitchFamily="18" charset="0"/>
              </a:rPr>
              <a:t>J. M. Allen, "</a:t>
            </a:r>
            <a:r>
              <a:rPr lang="en-US" altLang="zh-CN" sz="1500" dirty="0" err="1">
                <a:latin typeface="Times New Roman" panose="02020603050405020304" pitchFamily="18" charset="0"/>
                <a:cs typeface="Times New Roman" panose="02020603050405020304" pitchFamily="18" charset="0"/>
              </a:rPr>
              <a:t>Os</a:t>
            </a:r>
            <a:r>
              <a:rPr lang="en-US" altLang="zh-CN" sz="1500" dirty="0">
                <a:latin typeface="Times New Roman" panose="02020603050405020304" pitchFamily="18" charset="0"/>
                <a:cs typeface="Times New Roman" panose="02020603050405020304" pitchFamily="18" charset="0"/>
              </a:rPr>
              <a:t> and application fingerprinting techniques" in SANS Institute InfoSec Reading Room, 2007.</a:t>
            </a:r>
          </a:p>
          <a:p>
            <a:pPr algn="just"/>
            <a:r>
              <a:rPr lang="en-US" altLang="zh-CN" sz="1500" b="1" dirty="0">
                <a:latin typeface="Times New Roman" panose="02020603050405020304" pitchFamily="18" charset="0"/>
                <a:cs typeface="Times New Roman" panose="02020603050405020304" pitchFamily="18" charset="0"/>
              </a:rPr>
              <a:t>[10]  </a:t>
            </a:r>
            <a:r>
              <a:rPr lang="en-US" altLang="zh-CN" sz="1500" dirty="0">
                <a:latin typeface="Times New Roman" panose="02020603050405020304" pitchFamily="18" charset="0"/>
                <a:cs typeface="Times New Roman" panose="02020603050405020304" pitchFamily="18" charset="0"/>
              </a:rPr>
              <a:t>F. Gagnon, B. Esfandiari, "A hybrid approach to operating system discovery based on diagnosis", International Journal of Network Management, vol. 21, no. 2, pp. 106-119, 2011.</a:t>
            </a:r>
          </a:p>
        </p:txBody>
      </p:sp>
    </p:spTree>
    <p:extLst>
      <p:ext uri="{BB962C8B-B14F-4D97-AF65-F5344CB8AC3E}">
        <p14:creationId xmlns:p14="http://schemas.microsoft.com/office/powerpoint/2010/main" val="3862983936"/>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参考文献</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256B6442-8DCC-4FB1-B403-A5849EA6E436}"/>
              </a:ext>
            </a:extLst>
          </p:cNvPr>
          <p:cNvSpPr txBox="1"/>
          <p:nvPr/>
        </p:nvSpPr>
        <p:spPr>
          <a:xfrm>
            <a:off x="604804" y="1340768"/>
            <a:ext cx="7934392" cy="5401479"/>
          </a:xfrm>
          <a:prstGeom prst="rect">
            <a:avLst/>
          </a:prstGeom>
          <a:noFill/>
        </p:spPr>
        <p:txBody>
          <a:bodyPr wrap="square" rtlCol="0">
            <a:spAutoFit/>
          </a:bodyPr>
          <a:lstStyle/>
          <a:p>
            <a:pPr algn="just"/>
            <a:r>
              <a:rPr lang="en-US" altLang="zh-CN" sz="1500" b="1" dirty="0">
                <a:latin typeface="Times New Roman" panose="02020603050405020304" pitchFamily="18" charset="0"/>
                <a:cs typeface="Times New Roman" panose="02020603050405020304" pitchFamily="18" charset="0"/>
              </a:rPr>
              <a:t>[11] </a:t>
            </a:r>
            <a:r>
              <a:rPr lang="en-US" altLang="zh-CN" sz="1500" dirty="0">
                <a:latin typeface="Times New Roman" panose="02020603050405020304" pitchFamily="18" charset="0"/>
                <a:cs typeface="Times New Roman" panose="02020603050405020304" pitchFamily="18" charset="0"/>
              </a:rPr>
              <a:t> R. Lippmann, D. Fried, K. </a:t>
            </a:r>
            <a:r>
              <a:rPr lang="en-US" altLang="zh-CN" sz="1500" dirty="0" err="1">
                <a:latin typeface="Times New Roman" panose="02020603050405020304" pitchFamily="18" charset="0"/>
                <a:cs typeface="Times New Roman" panose="02020603050405020304" pitchFamily="18" charset="0"/>
              </a:rPr>
              <a:t>Piwowarski</a:t>
            </a:r>
            <a:r>
              <a:rPr lang="en-US" altLang="zh-CN" sz="1500" dirty="0">
                <a:latin typeface="Times New Roman" panose="02020603050405020304" pitchFamily="18" charset="0"/>
                <a:cs typeface="Times New Roman" panose="02020603050405020304" pitchFamily="18" charset="0"/>
              </a:rPr>
              <a:t>, W. </a:t>
            </a:r>
            <a:r>
              <a:rPr lang="en-US" altLang="zh-CN" sz="1500" dirty="0" err="1">
                <a:latin typeface="Times New Roman" panose="02020603050405020304" pitchFamily="18" charset="0"/>
                <a:cs typeface="Times New Roman" panose="02020603050405020304" pitchFamily="18" charset="0"/>
              </a:rPr>
              <a:t>Streilein</a:t>
            </a:r>
            <a:r>
              <a:rPr lang="en-US" altLang="zh-CN" sz="1500" dirty="0">
                <a:latin typeface="Times New Roman" panose="02020603050405020304" pitchFamily="18" charset="0"/>
                <a:cs typeface="Times New Roman" panose="02020603050405020304" pitchFamily="18" charset="0"/>
              </a:rPr>
              <a:t>, "Passive operating system identification from </a:t>
            </a:r>
            <a:r>
              <a:rPr lang="en-US" altLang="zh-CN" sz="1500" dirty="0" err="1">
                <a:latin typeface="Times New Roman" panose="02020603050405020304" pitchFamily="18" charset="0"/>
                <a:cs typeface="Times New Roman" panose="02020603050405020304" pitchFamily="18" charset="0"/>
              </a:rPr>
              <a:t>tcp</a:t>
            </a:r>
            <a:r>
              <a:rPr lang="en-US" altLang="zh-CN" sz="1500" dirty="0">
                <a:latin typeface="Times New Roman" panose="02020603050405020304" pitchFamily="18" charset="0"/>
                <a:cs typeface="Times New Roman" panose="02020603050405020304" pitchFamily="18" charset="0"/>
              </a:rPr>
              <a:t>/</a:t>
            </a:r>
            <a:r>
              <a:rPr lang="en-US" altLang="zh-CN" sz="1500" dirty="0" err="1">
                <a:latin typeface="Times New Roman" panose="02020603050405020304" pitchFamily="18" charset="0"/>
                <a:cs typeface="Times New Roman" panose="02020603050405020304" pitchFamily="18" charset="0"/>
              </a:rPr>
              <a:t>ip</a:t>
            </a:r>
            <a:r>
              <a:rPr lang="en-US" altLang="zh-CN" sz="1500" dirty="0">
                <a:latin typeface="Times New Roman" panose="02020603050405020304" pitchFamily="18" charset="0"/>
                <a:cs typeface="Times New Roman" panose="02020603050405020304" pitchFamily="18" charset="0"/>
              </a:rPr>
              <a:t> packet headers", Workshop on Data Mining for Computer Security, pp. 40, 2003.</a:t>
            </a:r>
          </a:p>
          <a:p>
            <a:pPr algn="just"/>
            <a:r>
              <a:rPr lang="en-US" altLang="zh-CN" sz="1500" b="1" dirty="0">
                <a:latin typeface="Times New Roman" panose="02020603050405020304" pitchFamily="18" charset="0"/>
                <a:cs typeface="Times New Roman" panose="02020603050405020304" pitchFamily="18" charset="0"/>
              </a:rPr>
              <a:t>[12]</a:t>
            </a:r>
            <a:r>
              <a:rPr lang="en-US" altLang="zh-CN" sz="1500" dirty="0">
                <a:latin typeface="Times New Roman" panose="02020603050405020304" pitchFamily="18" charset="0"/>
                <a:cs typeface="Times New Roman" panose="02020603050405020304" pitchFamily="18" charset="0"/>
              </a:rPr>
              <a:t>  R. Tyagi, T. Paul, B. </a:t>
            </a:r>
            <a:r>
              <a:rPr lang="en-US" altLang="zh-CN" sz="1500" dirty="0" err="1">
                <a:latin typeface="Times New Roman" panose="02020603050405020304" pitchFamily="18" charset="0"/>
                <a:cs typeface="Times New Roman" panose="02020603050405020304" pitchFamily="18" charset="0"/>
              </a:rPr>
              <a:t>Manoj</a:t>
            </a:r>
            <a:r>
              <a:rPr lang="en-US" altLang="zh-CN" sz="1500" dirty="0">
                <a:latin typeface="Times New Roman" panose="02020603050405020304" pitchFamily="18" charset="0"/>
                <a:cs typeface="Times New Roman" panose="02020603050405020304" pitchFamily="18" charset="0"/>
              </a:rPr>
              <a:t>, B. </a:t>
            </a:r>
            <a:r>
              <a:rPr lang="en-US" altLang="zh-CN" sz="1500" dirty="0" err="1">
                <a:latin typeface="Times New Roman" panose="02020603050405020304" pitchFamily="18" charset="0"/>
                <a:cs typeface="Times New Roman" panose="02020603050405020304" pitchFamily="18" charset="0"/>
              </a:rPr>
              <a:t>Thanudas</a:t>
            </a:r>
            <a:r>
              <a:rPr lang="en-US" altLang="zh-CN" sz="1500" dirty="0">
                <a:latin typeface="Times New Roman" panose="02020603050405020304" pitchFamily="18" charset="0"/>
                <a:cs typeface="Times New Roman" panose="02020603050405020304" pitchFamily="18" charset="0"/>
              </a:rPr>
              <a:t>, "Packet inspection for unauthorized </a:t>
            </a:r>
            <a:r>
              <a:rPr lang="en-US" altLang="zh-CN" sz="1500" dirty="0" err="1">
                <a:latin typeface="Times New Roman" panose="02020603050405020304" pitchFamily="18" charset="0"/>
                <a:cs typeface="Times New Roman" panose="02020603050405020304" pitchFamily="18" charset="0"/>
              </a:rPr>
              <a:t>os</a:t>
            </a:r>
            <a:r>
              <a:rPr lang="en-US" altLang="zh-CN" sz="1500" dirty="0">
                <a:latin typeface="Times New Roman" panose="02020603050405020304" pitchFamily="18" charset="0"/>
                <a:cs typeface="Times New Roman" panose="02020603050405020304" pitchFamily="18" charset="0"/>
              </a:rPr>
              <a:t> detection in enterprises", IEEE Security &amp; Privacy, vol. 13, no. 4, pp. 60-65, 2015.</a:t>
            </a:r>
          </a:p>
          <a:p>
            <a:pPr algn="just"/>
            <a:r>
              <a:rPr lang="en-US" altLang="zh-CN" sz="1500" b="1" dirty="0">
                <a:latin typeface="Times New Roman" panose="02020603050405020304" pitchFamily="18" charset="0"/>
                <a:cs typeface="Times New Roman" panose="02020603050405020304" pitchFamily="18" charset="0"/>
              </a:rPr>
              <a:t>[13] </a:t>
            </a:r>
            <a:r>
              <a:rPr lang="en-US" altLang="zh-CN" sz="1500" dirty="0">
                <a:latin typeface="Times New Roman" panose="02020603050405020304" pitchFamily="18" charset="0"/>
                <a:cs typeface="Times New Roman" panose="02020603050405020304" pitchFamily="18" charset="0"/>
              </a:rPr>
              <a:t> T. </a:t>
            </a:r>
            <a:r>
              <a:rPr lang="en-US" altLang="zh-CN" sz="1500" dirty="0" err="1">
                <a:latin typeface="Times New Roman" panose="02020603050405020304" pitchFamily="18" charset="0"/>
                <a:cs typeface="Times New Roman" panose="02020603050405020304" pitchFamily="18" charset="0"/>
              </a:rPr>
              <a:t>Matsunaka</a:t>
            </a:r>
            <a:r>
              <a:rPr lang="en-US" altLang="zh-CN" sz="1500" dirty="0">
                <a:latin typeface="Times New Roman" panose="02020603050405020304" pitchFamily="18" charset="0"/>
                <a:cs typeface="Times New Roman" panose="02020603050405020304" pitchFamily="18" charset="0"/>
              </a:rPr>
              <a:t>, A. Yamada, A. Kubota, "Passive </a:t>
            </a:r>
            <a:r>
              <a:rPr lang="en-US" altLang="zh-CN" sz="1500" dirty="0" err="1">
                <a:latin typeface="Times New Roman" panose="02020603050405020304" pitchFamily="18" charset="0"/>
                <a:cs typeface="Times New Roman" panose="02020603050405020304" pitchFamily="18" charset="0"/>
              </a:rPr>
              <a:t>os</a:t>
            </a:r>
            <a:r>
              <a:rPr lang="en-US" altLang="zh-CN" sz="1500" dirty="0">
                <a:latin typeface="Times New Roman" panose="02020603050405020304" pitchFamily="18" charset="0"/>
                <a:cs typeface="Times New Roman" panose="02020603050405020304" pitchFamily="18" charset="0"/>
              </a:rPr>
              <a:t> fingerprinting by </a:t>
            </a:r>
            <a:r>
              <a:rPr lang="en-US" altLang="zh-CN" sz="1500" dirty="0" err="1">
                <a:latin typeface="Times New Roman" panose="02020603050405020304" pitchFamily="18" charset="0"/>
                <a:cs typeface="Times New Roman" panose="02020603050405020304" pitchFamily="18" charset="0"/>
              </a:rPr>
              <a:t>dns</a:t>
            </a:r>
            <a:r>
              <a:rPr lang="en-US" altLang="zh-CN" sz="1500" dirty="0">
                <a:latin typeface="Times New Roman" panose="02020603050405020304" pitchFamily="18" charset="0"/>
                <a:cs typeface="Times New Roman" panose="02020603050405020304" pitchFamily="18" charset="0"/>
              </a:rPr>
              <a:t> traffic analysis", Advanced Information Networking and Applications (AINA) 2013 IEEE 27th International Conference On, pp. 243-250, 2013.</a:t>
            </a:r>
          </a:p>
          <a:p>
            <a:pPr algn="just"/>
            <a:r>
              <a:rPr lang="en-US" altLang="zh-CN" sz="1500" b="1" dirty="0">
                <a:latin typeface="Times New Roman" panose="02020603050405020304" pitchFamily="18" charset="0"/>
                <a:cs typeface="Times New Roman" panose="02020603050405020304" pitchFamily="18" charset="0"/>
              </a:rPr>
              <a:t>[14]  </a:t>
            </a:r>
            <a:r>
              <a:rPr lang="en-US" altLang="zh-CN" sz="1500" dirty="0">
                <a:latin typeface="Times New Roman" panose="02020603050405020304" pitchFamily="18" charset="0"/>
                <a:cs typeface="Times New Roman" panose="02020603050405020304" pitchFamily="18" charset="0"/>
              </a:rPr>
              <a:t>B. Zhang, T. Zou, Y. Wang, B. Zhang, "Remote operation system detection base on machine learning", 2009 Fourth International Conference on Frontier of Computer Science and Technology, pp. 539-542, Dec 2009.</a:t>
            </a:r>
          </a:p>
          <a:p>
            <a:pPr algn="just"/>
            <a:r>
              <a:rPr lang="en-US" altLang="zh-CN" sz="1500" b="1" dirty="0">
                <a:latin typeface="Times New Roman" panose="02020603050405020304" pitchFamily="18" charset="0"/>
                <a:cs typeface="Times New Roman" panose="02020603050405020304" pitchFamily="18" charset="0"/>
              </a:rPr>
              <a:t>[15]</a:t>
            </a:r>
            <a:r>
              <a:rPr lang="en-US" altLang="zh-CN" sz="1500" dirty="0">
                <a:latin typeface="Times New Roman" panose="02020603050405020304" pitchFamily="18" charset="0"/>
                <a:cs typeface="Times New Roman" panose="02020603050405020304" pitchFamily="18" charset="0"/>
              </a:rPr>
              <a:t>  P. </a:t>
            </a:r>
            <a:r>
              <a:rPr lang="en-US" altLang="zh-CN" sz="1500" dirty="0" err="1">
                <a:latin typeface="Times New Roman" panose="02020603050405020304" pitchFamily="18" charset="0"/>
                <a:cs typeface="Times New Roman" panose="02020603050405020304" pitchFamily="18" charset="0"/>
              </a:rPr>
              <a:t>Matouek</a:t>
            </a:r>
            <a:r>
              <a:rPr lang="en-US" altLang="zh-CN" sz="1500" dirty="0">
                <a:latin typeface="Times New Roman" panose="02020603050405020304" pitchFamily="18" charset="0"/>
                <a:cs typeface="Times New Roman" panose="02020603050405020304" pitchFamily="18" charset="0"/>
              </a:rPr>
              <a:t>, O. </a:t>
            </a:r>
            <a:r>
              <a:rPr lang="en-US" altLang="zh-CN" sz="1500" dirty="0" err="1">
                <a:latin typeface="Times New Roman" panose="02020603050405020304" pitchFamily="18" charset="0"/>
                <a:cs typeface="Times New Roman" panose="02020603050405020304" pitchFamily="18" charset="0"/>
              </a:rPr>
              <a:t>Ryav</a:t>
            </a:r>
            <a:r>
              <a:rPr lang="en-US" altLang="zh-CN" sz="1500" dirty="0">
                <a:latin typeface="Times New Roman" panose="02020603050405020304" pitchFamily="18" charset="0"/>
                <a:cs typeface="Times New Roman" panose="02020603050405020304" pitchFamily="18" charset="0"/>
              </a:rPr>
              <a:t>, M. </a:t>
            </a:r>
            <a:r>
              <a:rPr lang="en-US" altLang="zh-CN" sz="1500" dirty="0" err="1">
                <a:latin typeface="Times New Roman" panose="02020603050405020304" pitchFamily="18" charset="0"/>
                <a:cs typeface="Times New Roman" panose="02020603050405020304" pitchFamily="18" charset="0"/>
              </a:rPr>
              <a:t>Grgr</a:t>
            </a:r>
            <a:r>
              <a:rPr lang="en-US" altLang="zh-CN" sz="1500" dirty="0">
                <a:latin typeface="Times New Roman" panose="02020603050405020304" pitchFamily="18" charset="0"/>
                <a:cs typeface="Times New Roman" panose="02020603050405020304" pitchFamily="18" charset="0"/>
              </a:rPr>
              <a:t>, M. </a:t>
            </a:r>
            <a:r>
              <a:rPr lang="en-US" altLang="zh-CN" sz="1500" dirty="0" err="1">
                <a:latin typeface="Times New Roman" panose="02020603050405020304" pitchFamily="18" charset="0"/>
                <a:cs typeface="Times New Roman" panose="02020603050405020304" pitchFamily="18" charset="0"/>
              </a:rPr>
              <a:t>Vymltil</a:t>
            </a:r>
            <a:r>
              <a:rPr lang="en-US" altLang="zh-CN" sz="1500" dirty="0">
                <a:latin typeface="Times New Roman" panose="02020603050405020304" pitchFamily="18" charset="0"/>
                <a:cs typeface="Times New Roman" panose="02020603050405020304" pitchFamily="18" charset="0"/>
              </a:rPr>
              <a:t>, "Towards identification of operating systems from the internet traffic: </a:t>
            </a:r>
            <a:r>
              <a:rPr lang="en-US" altLang="zh-CN" sz="1500" dirty="0" err="1">
                <a:latin typeface="Times New Roman" panose="02020603050405020304" pitchFamily="18" charset="0"/>
                <a:cs typeface="Times New Roman" panose="02020603050405020304" pitchFamily="18" charset="0"/>
              </a:rPr>
              <a:t>Ipfix</a:t>
            </a:r>
            <a:r>
              <a:rPr lang="en-US" altLang="zh-CN" sz="1500" dirty="0">
                <a:latin typeface="Times New Roman" panose="02020603050405020304" pitchFamily="18" charset="0"/>
                <a:cs typeface="Times New Roman" panose="02020603050405020304" pitchFamily="18" charset="0"/>
              </a:rPr>
              <a:t> monitoring with fingerprinting and clustering", 2014 5th International Conference on Data Communication Networking (DCNET), pp. 1-7, Aug 2014.</a:t>
            </a:r>
          </a:p>
          <a:p>
            <a:pPr algn="just"/>
            <a:r>
              <a:rPr lang="en-US" altLang="zh-CN" sz="1500" b="1" dirty="0">
                <a:latin typeface="Times New Roman" panose="02020603050405020304" pitchFamily="18" charset="0"/>
                <a:cs typeface="Times New Roman" panose="02020603050405020304" pitchFamily="18" charset="0"/>
              </a:rPr>
              <a:t>[16]  </a:t>
            </a:r>
            <a:r>
              <a:rPr lang="en-US" altLang="zh-CN" sz="1500" dirty="0">
                <a:latin typeface="Times New Roman" panose="02020603050405020304" pitchFamily="18" charset="0"/>
                <a:cs typeface="Times New Roman" panose="02020603050405020304" pitchFamily="18" charset="0"/>
              </a:rPr>
              <a:t>B. Li, M. H. </a:t>
            </a:r>
            <a:r>
              <a:rPr lang="en-US" altLang="zh-CN" sz="1500" dirty="0" err="1">
                <a:latin typeface="Times New Roman" panose="02020603050405020304" pitchFamily="18" charset="0"/>
                <a:cs typeface="Times New Roman" panose="02020603050405020304" pitchFamily="18" charset="0"/>
              </a:rPr>
              <a:t>Gunes</a:t>
            </a:r>
            <a:r>
              <a:rPr lang="en-US" altLang="zh-CN" sz="1500" dirty="0">
                <a:latin typeface="Times New Roman" panose="02020603050405020304" pitchFamily="18" charset="0"/>
                <a:cs typeface="Times New Roman" panose="02020603050405020304" pitchFamily="18" charset="0"/>
              </a:rPr>
              <a:t>, G. </a:t>
            </a:r>
            <a:r>
              <a:rPr lang="en-US" altLang="zh-CN" sz="1500" dirty="0" err="1">
                <a:latin typeface="Times New Roman" panose="02020603050405020304" pitchFamily="18" charset="0"/>
                <a:cs typeface="Times New Roman" panose="02020603050405020304" pitchFamily="18" charset="0"/>
              </a:rPr>
              <a:t>Bebis</a:t>
            </a:r>
            <a:r>
              <a:rPr lang="en-US" altLang="zh-CN" sz="1500" dirty="0">
                <a:latin typeface="Times New Roman" panose="02020603050405020304" pitchFamily="18" charset="0"/>
                <a:cs typeface="Times New Roman" panose="02020603050405020304" pitchFamily="18" charset="0"/>
              </a:rPr>
              <a:t>, J. Springer, "A supervised machine learning approach to classify host roles using </a:t>
            </a:r>
            <a:r>
              <a:rPr lang="en-US" altLang="zh-CN" sz="1500" dirty="0" err="1">
                <a:latin typeface="Times New Roman" panose="02020603050405020304" pitchFamily="18" charset="0"/>
                <a:cs typeface="Times New Roman" panose="02020603050405020304" pitchFamily="18" charset="0"/>
              </a:rPr>
              <a:t>sflow</a:t>
            </a:r>
            <a:r>
              <a:rPr lang="en-US" altLang="zh-CN" sz="1500" dirty="0">
                <a:latin typeface="Times New Roman" panose="02020603050405020304" pitchFamily="18" charset="0"/>
                <a:cs typeface="Times New Roman" panose="02020603050405020304" pitchFamily="18" charset="0"/>
              </a:rPr>
              <a:t>", </a:t>
            </a:r>
            <a:r>
              <a:rPr lang="en-US" altLang="zh-CN" sz="1500" i="1" dirty="0">
                <a:latin typeface="Times New Roman" panose="02020603050405020304" pitchFamily="18" charset="0"/>
                <a:cs typeface="Times New Roman" panose="02020603050405020304" pitchFamily="18" charset="0"/>
              </a:rPr>
              <a:t>HPDC - Workshop on High Performance and Programmable Networking (HPPN)</a:t>
            </a:r>
            <a:r>
              <a:rPr lang="en-US" altLang="zh-CN" sz="1500" dirty="0">
                <a:latin typeface="Times New Roman" panose="02020603050405020304" pitchFamily="18" charset="0"/>
                <a:cs typeface="Times New Roman" panose="02020603050405020304" pitchFamily="18" charset="0"/>
              </a:rPr>
              <a:t>, 2013.</a:t>
            </a:r>
          </a:p>
          <a:p>
            <a:pPr algn="just"/>
            <a:r>
              <a:rPr lang="en-US" altLang="zh-CN" sz="1500" b="1" dirty="0">
                <a:latin typeface="Times New Roman" panose="02020603050405020304" pitchFamily="18" charset="0"/>
                <a:cs typeface="Times New Roman" panose="02020603050405020304" pitchFamily="18" charset="0"/>
              </a:rPr>
              <a:t>[17]  </a:t>
            </a:r>
            <a:r>
              <a:rPr lang="en-US" altLang="zh-CN" sz="1500" dirty="0">
                <a:latin typeface="Times New Roman" panose="02020603050405020304" pitchFamily="18" charset="0"/>
                <a:cs typeface="Times New Roman" panose="02020603050405020304" pitchFamily="18" charset="0"/>
              </a:rPr>
              <a:t>M. </a:t>
            </a:r>
            <a:r>
              <a:rPr lang="en-US" altLang="zh-CN" sz="1500" dirty="0" err="1">
                <a:latin typeface="Times New Roman" panose="02020603050405020304" pitchFamily="18" charset="0"/>
                <a:cs typeface="Times New Roman" panose="02020603050405020304" pitchFamily="18" charset="0"/>
              </a:rPr>
              <a:t>Zalewski</a:t>
            </a:r>
            <a:r>
              <a:rPr lang="en-US" altLang="zh-CN" sz="1500" dirty="0">
                <a:latin typeface="Times New Roman" panose="02020603050405020304" pitchFamily="18" charset="0"/>
                <a:cs typeface="Times New Roman" panose="02020603050405020304" pitchFamily="18" charset="0"/>
              </a:rPr>
              <a:t>, p0f v3 (version 3.07 b).</a:t>
            </a:r>
          </a:p>
          <a:p>
            <a:pPr algn="just"/>
            <a:r>
              <a:rPr lang="en-US" altLang="zh-CN" sz="1500" b="1" dirty="0">
                <a:latin typeface="Times New Roman" panose="02020603050405020304" pitchFamily="18" charset="0"/>
                <a:cs typeface="Times New Roman" panose="02020603050405020304" pitchFamily="18" charset="0"/>
              </a:rPr>
              <a:t>[18]</a:t>
            </a:r>
            <a:r>
              <a:rPr lang="en-US" altLang="zh-CN" sz="1500" dirty="0">
                <a:latin typeface="Times New Roman" panose="02020603050405020304" pitchFamily="18" charset="0"/>
                <a:cs typeface="Times New Roman" panose="02020603050405020304" pitchFamily="18" charset="0"/>
              </a:rPr>
              <a:t>  L. G. Greenwald, T. J. Thomas, "Toward undetected operating system fingerprinting", </a:t>
            </a:r>
            <a:r>
              <a:rPr lang="en-US" altLang="zh-CN" sz="1500" i="1" dirty="0">
                <a:latin typeface="Times New Roman" panose="02020603050405020304" pitchFamily="18" charset="0"/>
                <a:cs typeface="Times New Roman" panose="02020603050405020304" pitchFamily="18" charset="0"/>
              </a:rPr>
              <a:t>WOOT</a:t>
            </a:r>
            <a:r>
              <a:rPr lang="en-US" altLang="zh-CN" sz="1500" dirty="0">
                <a:latin typeface="Times New Roman" panose="02020603050405020304" pitchFamily="18" charset="0"/>
                <a:cs typeface="Times New Roman" panose="02020603050405020304" pitchFamily="18" charset="0"/>
              </a:rPr>
              <a:t>, vol. 7, pp. 1-10, 2007.</a:t>
            </a:r>
          </a:p>
          <a:p>
            <a:pPr algn="just"/>
            <a:r>
              <a:rPr lang="en-US" altLang="zh-CN" sz="1500" b="1" dirty="0">
                <a:latin typeface="Times New Roman" panose="02020603050405020304" pitchFamily="18" charset="0"/>
                <a:cs typeface="Times New Roman" panose="02020603050405020304" pitchFamily="18" charset="0"/>
              </a:rPr>
              <a:t>[19]  </a:t>
            </a:r>
            <a:r>
              <a:rPr lang="en-US" altLang="zh-CN" sz="1500" dirty="0">
                <a:latin typeface="Times New Roman" panose="02020603050405020304" pitchFamily="18" charset="0"/>
                <a:cs typeface="Times New Roman" panose="02020603050405020304" pitchFamily="18" charset="0"/>
              </a:rPr>
              <a:t>J. </a:t>
            </a:r>
            <a:r>
              <a:rPr lang="en-US" altLang="zh-CN" sz="1500" dirty="0" err="1">
                <a:latin typeface="Times New Roman" panose="02020603050405020304" pitchFamily="18" charset="0"/>
                <a:cs typeface="Times New Roman" panose="02020603050405020304" pitchFamily="18" charset="0"/>
              </a:rPr>
              <a:t>Schwartzenberg</a:t>
            </a:r>
            <a:r>
              <a:rPr lang="en-US" altLang="zh-CN" sz="1500" dirty="0">
                <a:latin typeface="Times New Roman" panose="02020603050405020304" pitchFamily="18" charset="0"/>
                <a:cs typeface="Times New Roman" panose="02020603050405020304" pitchFamily="18" charset="0"/>
              </a:rPr>
              <a:t>, </a:t>
            </a:r>
            <a:r>
              <a:rPr lang="en-US" altLang="zh-CN" sz="1500" i="1" dirty="0">
                <a:latin typeface="Times New Roman" panose="02020603050405020304" pitchFamily="18" charset="0"/>
                <a:cs typeface="Times New Roman" panose="02020603050405020304" pitchFamily="18" charset="0"/>
              </a:rPr>
              <a:t>Using machine learning techniques for advanced passive operating system fingerprinting</a:t>
            </a:r>
            <a:r>
              <a:rPr lang="en-US" altLang="zh-CN" sz="1500" dirty="0">
                <a:latin typeface="Times New Roman" panose="02020603050405020304" pitchFamily="18" charset="0"/>
                <a:cs typeface="Times New Roman" panose="02020603050405020304" pitchFamily="18" charset="0"/>
              </a:rPr>
              <a:t>, vol. 6, 2010.</a:t>
            </a:r>
          </a:p>
          <a:p>
            <a:pPr algn="just"/>
            <a:r>
              <a:rPr lang="en-US" altLang="zh-CN" sz="1500" b="1" dirty="0">
                <a:latin typeface="Times New Roman" panose="02020603050405020304" pitchFamily="18" charset="0"/>
                <a:cs typeface="Times New Roman" panose="02020603050405020304" pitchFamily="18" charset="0"/>
              </a:rPr>
              <a:t>[20]  </a:t>
            </a:r>
            <a:r>
              <a:rPr lang="en-US" altLang="zh-CN" sz="1500" dirty="0">
                <a:latin typeface="Times New Roman" panose="02020603050405020304" pitchFamily="18" charset="0"/>
                <a:cs typeface="Times New Roman" panose="02020603050405020304" pitchFamily="18" charset="0"/>
              </a:rPr>
              <a:t>C. </a:t>
            </a:r>
            <a:r>
              <a:rPr lang="en-US" altLang="zh-CN" sz="1500" dirty="0" err="1">
                <a:latin typeface="Times New Roman" panose="02020603050405020304" pitchFamily="18" charset="0"/>
                <a:cs typeface="Times New Roman" panose="02020603050405020304" pitchFamily="18" charset="0"/>
              </a:rPr>
              <a:t>Sarraute</a:t>
            </a:r>
            <a:r>
              <a:rPr lang="en-US" altLang="zh-CN" sz="1500" dirty="0">
                <a:latin typeface="Times New Roman" panose="02020603050405020304" pitchFamily="18" charset="0"/>
                <a:cs typeface="Times New Roman" panose="02020603050405020304" pitchFamily="18" charset="0"/>
              </a:rPr>
              <a:t>, J. </a:t>
            </a:r>
            <a:r>
              <a:rPr lang="en-US" altLang="zh-CN" sz="1500" dirty="0" err="1">
                <a:latin typeface="Times New Roman" panose="02020603050405020304" pitchFamily="18" charset="0"/>
                <a:cs typeface="Times New Roman" panose="02020603050405020304" pitchFamily="18" charset="0"/>
              </a:rPr>
              <a:t>Burroni</a:t>
            </a:r>
            <a:r>
              <a:rPr lang="en-US" altLang="zh-CN" sz="1500" dirty="0">
                <a:latin typeface="Times New Roman" panose="02020603050405020304" pitchFamily="18" charset="0"/>
                <a:cs typeface="Times New Roman" panose="02020603050405020304" pitchFamily="18" charset="0"/>
              </a:rPr>
              <a:t>, "Using neural networks to improve classical operating system fingerprinting techniques", 2010.</a:t>
            </a:r>
          </a:p>
        </p:txBody>
      </p:sp>
    </p:spTree>
    <p:extLst>
      <p:ext uri="{BB962C8B-B14F-4D97-AF65-F5344CB8AC3E}">
        <p14:creationId xmlns:p14="http://schemas.microsoft.com/office/powerpoint/2010/main" val="2778049292"/>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140292" cy="648072"/>
          </a:xfrm>
        </p:spPr>
        <p:txBody>
          <a:bodyPr/>
          <a:lstStyle/>
          <a:p>
            <a:pPr algn="l"/>
            <a:r>
              <a:rPr lang="zh-CN" altLang="en-US" sz="2800" dirty="0">
                <a:latin typeface="黑体" panose="02010609060101010101" pitchFamily="49" charset="-122"/>
                <a:ea typeface="黑体" panose="02010609060101010101" pitchFamily="49" charset="-122"/>
              </a:rPr>
              <a:t>参考文献</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3" name="文本框 2">
            <a:extLst>
              <a:ext uri="{FF2B5EF4-FFF2-40B4-BE49-F238E27FC236}">
                <a16:creationId xmlns:a16="http://schemas.microsoft.com/office/drawing/2014/main" id="{256B6442-8DCC-4FB1-B403-A5849EA6E436}"/>
              </a:ext>
            </a:extLst>
          </p:cNvPr>
          <p:cNvSpPr txBox="1"/>
          <p:nvPr/>
        </p:nvSpPr>
        <p:spPr>
          <a:xfrm>
            <a:off x="604804" y="1340768"/>
            <a:ext cx="7934392" cy="1246495"/>
          </a:xfrm>
          <a:prstGeom prst="rect">
            <a:avLst/>
          </a:prstGeom>
          <a:noFill/>
        </p:spPr>
        <p:txBody>
          <a:bodyPr wrap="square" rtlCol="0">
            <a:spAutoFit/>
          </a:bodyPr>
          <a:lstStyle/>
          <a:p>
            <a:r>
              <a:rPr lang="en-US" altLang="zh-CN" sz="1500" b="1" dirty="0">
                <a:latin typeface="Times New Roman" panose="02020603050405020304" pitchFamily="18" charset="0"/>
                <a:cs typeface="Times New Roman" panose="02020603050405020304" pitchFamily="18" charset="0"/>
              </a:rPr>
              <a:t>[21]  </a:t>
            </a:r>
            <a:r>
              <a:rPr lang="en-US" altLang="zh-CN" sz="1500" dirty="0">
                <a:latin typeface="Times New Roman" panose="02020603050405020304" pitchFamily="18" charset="0"/>
                <a:cs typeface="Times New Roman" panose="02020603050405020304" pitchFamily="18" charset="0"/>
              </a:rPr>
              <a:t>D. Chang, Q. Zhang, X. Li, "Study on </a:t>
            </a:r>
            <a:r>
              <a:rPr lang="en-US" altLang="zh-CN" sz="1500" dirty="0" err="1">
                <a:latin typeface="Times New Roman" panose="02020603050405020304" pitchFamily="18" charset="0"/>
                <a:cs typeface="Times New Roman" panose="02020603050405020304" pitchFamily="18" charset="0"/>
              </a:rPr>
              <a:t>os</a:t>
            </a:r>
            <a:r>
              <a:rPr lang="en-US" altLang="zh-CN" sz="1500" dirty="0">
                <a:latin typeface="Times New Roman" panose="02020603050405020304" pitchFamily="18" charset="0"/>
                <a:cs typeface="Times New Roman" panose="02020603050405020304" pitchFamily="18" charset="0"/>
              </a:rPr>
              <a:t> fingerprinting and </a:t>
            </a:r>
            <a:r>
              <a:rPr lang="en-US" altLang="zh-CN" sz="1500" dirty="0" err="1">
                <a:latin typeface="Times New Roman" panose="02020603050405020304" pitchFamily="18" charset="0"/>
                <a:cs typeface="Times New Roman" panose="02020603050405020304" pitchFamily="18" charset="0"/>
              </a:rPr>
              <a:t>nat</a:t>
            </a:r>
            <a:r>
              <a:rPr lang="en-US" altLang="zh-CN" sz="1500" dirty="0">
                <a:latin typeface="Times New Roman" panose="02020603050405020304" pitchFamily="18" charset="0"/>
                <a:cs typeface="Times New Roman" panose="02020603050405020304" pitchFamily="18" charset="0"/>
              </a:rPr>
              <a:t>/tethering based on </a:t>
            </a:r>
            <a:r>
              <a:rPr lang="en-US" altLang="zh-CN" sz="1500" dirty="0" err="1">
                <a:latin typeface="Times New Roman" panose="02020603050405020304" pitchFamily="18" charset="0"/>
                <a:cs typeface="Times New Roman" panose="02020603050405020304" pitchFamily="18" charset="0"/>
              </a:rPr>
              <a:t>dns</a:t>
            </a:r>
            <a:r>
              <a:rPr lang="en-US" altLang="zh-CN" sz="1500" dirty="0">
                <a:latin typeface="Times New Roman" panose="02020603050405020304" pitchFamily="18" charset="0"/>
                <a:cs typeface="Times New Roman" panose="02020603050405020304" pitchFamily="18" charset="0"/>
              </a:rPr>
              <a:t> log analysis", </a:t>
            </a:r>
            <a:r>
              <a:rPr lang="en-US" altLang="zh-CN" sz="1500" i="1" dirty="0">
                <a:latin typeface="Times New Roman" panose="02020603050405020304" pitchFamily="18" charset="0"/>
                <a:cs typeface="Times New Roman" panose="02020603050405020304" pitchFamily="18" charset="0"/>
              </a:rPr>
              <a:t>IRTF &amp; ISOC Workshop on Research and Applications of Internet Measurements (RAIM)</a:t>
            </a:r>
            <a:r>
              <a:rPr lang="en-US" altLang="zh-CN" sz="1500" dirty="0">
                <a:latin typeface="Times New Roman" panose="02020603050405020304" pitchFamily="18" charset="0"/>
                <a:cs typeface="Times New Roman" panose="02020603050405020304" pitchFamily="18" charset="0"/>
              </a:rPr>
              <a:t>, 2015.</a:t>
            </a:r>
          </a:p>
          <a:p>
            <a:r>
              <a:rPr lang="en-US" altLang="zh-CN" sz="1500" b="1" dirty="0">
                <a:latin typeface="Times New Roman" panose="02020603050405020304" pitchFamily="18" charset="0"/>
                <a:cs typeface="Times New Roman" panose="02020603050405020304" pitchFamily="18" charset="0"/>
              </a:rPr>
              <a:t>[22] </a:t>
            </a:r>
            <a:r>
              <a:rPr lang="en-US" altLang="zh-CN" sz="1500" dirty="0">
                <a:latin typeface="Times New Roman" panose="02020603050405020304" pitchFamily="18" charset="0"/>
                <a:cs typeface="Times New Roman" panose="02020603050405020304" pitchFamily="18" charset="0"/>
              </a:rPr>
              <a:t>P. </a:t>
            </a:r>
            <a:r>
              <a:rPr lang="en-US" altLang="zh-CN" sz="1500" dirty="0" err="1">
                <a:latin typeface="Times New Roman" panose="02020603050405020304" pitchFamily="18" charset="0"/>
                <a:cs typeface="Times New Roman" panose="02020603050405020304" pitchFamily="18" charset="0"/>
              </a:rPr>
              <a:t>Auffret</a:t>
            </a:r>
            <a:r>
              <a:rPr lang="en-US" altLang="zh-CN" sz="1500" dirty="0">
                <a:latin typeface="Times New Roman" panose="02020603050405020304" pitchFamily="18" charset="0"/>
                <a:cs typeface="Times New Roman" panose="02020603050405020304" pitchFamily="18" charset="0"/>
              </a:rPr>
              <a:t>, "</a:t>
            </a:r>
            <a:r>
              <a:rPr lang="en-US" altLang="zh-CN" sz="1500" dirty="0" err="1">
                <a:latin typeface="Times New Roman" panose="02020603050405020304" pitchFamily="18" charset="0"/>
                <a:cs typeface="Times New Roman" panose="02020603050405020304" pitchFamily="18" charset="0"/>
              </a:rPr>
              <a:t>Sinfp</a:t>
            </a:r>
            <a:r>
              <a:rPr lang="en-US" altLang="zh-CN" sz="1500" dirty="0">
                <a:latin typeface="Times New Roman" panose="02020603050405020304" pitchFamily="18" charset="0"/>
                <a:cs typeface="Times New Roman" panose="02020603050405020304" pitchFamily="18" charset="0"/>
              </a:rPr>
              <a:t> unification of active and passive operating system fingerprinting", </a:t>
            </a:r>
            <a:r>
              <a:rPr lang="en-US" altLang="zh-CN" sz="1500" i="1" dirty="0">
                <a:latin typeface="Times New Roman" panose="02020603050405020304" pitchFamily="18" charset="0"/>
                <a:cs typeface="Times New Roman" panose="02020603050405020304" pitchFamily="18" charset="0"/>
              </a:rPr>
              <a:t>Journal in </a:t>
            </a:r>
            <a:r>
              <a:rPr lang="en-US" altLang="zh-CN" sz="1500" i="1" dirty="0" err="1">
                <a:latin typeface="Times New Roman" panose="02020603050405020304" pitchFamily="18" charset="0"/>
                <a:cs typeface="Times New Roman" panose="02020603050405020304" pitchFamily="18" charset="0"/>
              </a:rPr>
              <a:t>computervirology</a:t>
            </a:r>
            <a:r>
              <a:rPr lang="en-US" altLang="zh-CN" sz="1500" dirty="0">
                <a:latin typeface="Times New Roman" panose="02020603050405020304" pitchFamily="18" charset="0"/>
                <a:cs typeface="Times New Roman" panose="02020603050405020304" pitchFamily="18" charset="0"/>
              </a:rPr>
              <a:t>, vol. 6, no. 3, pp. 197-205, 2010.</a:t>
            </a:r>
          </a:p>
        </p:txBody>
      </p:sp>
    </p:spTree>
    <p:extLst>
      <p:ext uri="{BB962C8B-B14F-4D97-AF65-F5344CB8AC3E}">
        <p14:creationId xmlns:p14="http://schemas.microsoft.com/office/powerpoint/2010/main" val="114119535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8025"/>
          </a:xfrm>
          <a:prstGeom prst="rect">
            <a:avLst/>
          </a:prstGeom>
          <a:noFill/>
          <a:ln w="9525">
            <a:noFill/>
            <a:miter lim="800000"/>
            <a:headEnd/>
            <a:tailEnd/>
          </a:ln>
        </p:spPr>
        <p:txBody>
          <a:bodyPr>
            <a:spAutoFit/>
          </a:bodyPr>
          <a:lstStyle/>
          <a:p>
            <a:r>
              <a:rPr lang="en-US" altLang="zh-CN" sz="4000" b="1" dirty="0">
                <a:solidFill>
                  <a:schemeClr val="bg1"/>
                </a:solidFill>
              </a:rPr>
              <a:t>Thank You!</a:t>
            </a:r>
            <a:endParaRPr lang="zh-CN" altLang="en-US" sz="40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3899932" cy="648072"/>
          </a:xfrm>
        </p:spPr>
        <p:txBody>
          <a:bodyPr/>
          <a:lstStyle/>
          <a:p>
            <a:pPr algn="l"/>
            <a:r>
              <a:rPr lang="zh-CN" altLang="en-US" sz="2800" dirty="0">
                <a:latin typeface="黑体" panose="02010609060101010101" pitchFamily="49" charset="-122"/>
                <a:ea typeface="黑体" panose="02010609060101010101" pitchFamily="49" charset="-122"/>
              </a:rPr>
              <a:t>研究背景</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13" name="矩形 12">
            <a:extLst>
              <a:ext uri="{FF2B5EF4-FFF2-40B4-BE49-F238E27FC236}">
                <a16:creationId xmlns:a16="http://schemas.microsoft.com/office/drawing/2014/main" id="{C12AFDEF-499B-4210-9A23-512D5D69A1A5}"/>
              </a:ext>
            </a:extLst>
          </p:cNvPr>
          <p:cNvSpPr/>
          <p:nvPr/>
        </p:nvSpPr>
        <p:spPr>
          <a:xfrm>
            <a:off x="672068" y="1484784"/>
            <a:ext cx="3899932" cy="5178341"/>
          </a:xfrm>
          <a:prstGeom prst="rect">
            <a:avLst/>
          </a:prstGeom>
        </p:spPr>
        <p:txBody>
          <a:bodyPr wrap="square">
            <a:spAutoFit/>
          </a:bodyPr>
          <a:lstStyle/>
          <a:p>
            <a:pPr algn="just">
              <a:lnSpc>
                <a:spcPts val="3000"/>
              </a:lnSpc>
              <a:spcAft>
                <a:spcPts val="2000"/>
              </a:spcAft>
            </a:pPr>
            <a:r>
              <a:rPr lang="zh-CN" altLang="en-US" sz="2000" dirty="0">
                <a:latin typeface="Arial" panose="020B0604020202020204" pitchFamily="34" charset="0"/>
                <a:ea typeface="微软雅黑" panose="020B0503020204020204" pitchFamily="34" charset="-122"/>
              </a:rPr>
              <a:t>由于网络安全和用户隐私的迫切需求，越来越多的网络服务采用了</a:t>
            </a:r>
            <a:r>
              <a:rPr lang="zh-CN" altLang="en-US" sz="2000" dirty="0">
                <a:solidFill>
                  <a:srgbClr val="FF0000"/>
                </a:solidFill>
                <a:latin typeface="Arial" panose="020B0604020202020204" pitchFamily="34" charset="0"/>
                <a:ea typeface="微软雅黑" panose="020B0503020204020204" pitchFamily="34" charset="-122"/>
              </a:rPr>
              <a:t>加密</a:t>
            </a:r>
            <a:r>
              <a:rPr lang="zh-CN" altLang="en-US" sz="2000" dirty="0">
                <a:latin typeface="Arial" panose="020B0604020202020204" pitchFamily="34" charset="0"/>
                <a:ea typeface="微软雅黑" panose="020B0503020204020204" pitchFamily="34" charset="-122"/>
              </a:rPr>
              <a:t>处理，这使得网络中的加密流量规模爆炸式增长。</a:t>
            </a:r>
            <a:endParaRPr lang="en-US" altLang="zh-CN" sz="2000" dirty="0">
              <a:latin typeface="Arial" panose="020B0604020202020204" pitchFamily="34" charset="0"/>
              <a:ea typeface="微软雅黑" panose="020B0503020204020204" pitchFamily="34" charset="-122"/>
            </a:endParaRPr>
          </a:p>
          <a:p>
            <a:pPr algn="just">
              <a:lnSpc>
                <a:spcPts val="3000"/>
              </a:lnSpc>
              <a:spcAft>
                <a:spcPts val="2000"/>
              </a:spcAft>
            </a:pPr>
            <a:r>
              <a:rPr lang="zh-CN" altLang="en-US" sz="2000" dirty="0">
                <a:latin typeface="Arial" panose="020B0604020202020204" pitchFamily="34" charset="0"/>
                <a:ea typeface="微软雅黑" panose="020B0503020204020204" pitchFamily="34" charset="-122"/>
              </a:rPr>
              <a:t>同时，近年来针对不同主机属性如各类操作系统、浏览器和电子设备等的</a:t>
            </a:r>
            <a:r>
              <a:rPr lang="zh-CN" altLang="en-US" sz="2000" dirty="0">
                <a:solidFill>
                  <a:srgbClr val="FF0000"/>
                </a:solidFill>
                <a:latin typeface="Arial" panose="020B0604020202020204" pitchFamily="34" charset="0"/>
                <a:ea typeface="微软雅黑" panose="020B0503020204020204" pitchFamily="34" charset="-122"/>
              </a:rPr>
              <a:t>漏洞攻击</a:t>
            </a:r>
            <a:r>
              <a:rPr lang="zh-CN" altLang="en-US" sz="2000" dirty="0">
                <a:latin typeface="Arial" panose="020B0604020202020204" pitchFamily="34" charset="0"/>
                <a:ea typeface="微软雅黑" panose="020B0503020204020204" pitchFamily="34" charset="-122"/>
              </a:rPr>
              <a:t>数量持续增多。</a:t>
            </a:r>
            <a:endParaRPr lang="en-US" altLang="zh-CN" dirty="0">
              <a:latin typeface="Arial" panose="020B0604020202020204" pitchFamily="34" charset="0"/>
              <a:ea typeface="微软雅黑" panose="020B0503020204020204" pitchFamily="34" charset="-122"/>
            </a:endParaRPr>
          </a:p>
          <a:p>
            <a:pPr marL="342900" indent="-342900" algn="just">
              <a:lnSpc>
                <a:spcPts val="30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知名漏洞</a:t>
            </a:r>
            <a:endParaRPr lang="en-US" altLang="zh-CN" sz="2000" b="1" dirty="0">
              <a:latin typeface="Arial" panose="020B0604020202020204" pitchFamily="34" charset="0"/>
              <a:ea typeface="微软雅黑" panose="020B0503020204020204" pitchFamily="34" charset="-122"/>
            </a:endParaRPr>
          </a:p>
          <a:p>
            <a:pPr marL="360000" indent="-36000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“三叉戟”漏洞 </a:t>
            </a:r>
            <a:r>
              <a:rPr lang="en-US" altLang="zh-CN" sz="2000" dirty="0">
                <a:latin typeface="Arial" panose="020B0604020202020204" pitchFamily="34" charset="0"/>
                <a:ea typeface="微软雅黑" panose="020B0503020204020204" pitchFamily="34" charset="-122"/>
              </a:rPr>
              <a:t>(iOS)</a:t>
            </a:r>
          </a:p>
          <a:p>
            <a:pPr marL="360000" indent="-36000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“永恒之蓝”漏洞 </a:t>
            </a:r>
            <a:r>
              <a:rPr lang="en-US" altLang="zh-CN" sz="2000" dirty="0">
                <a:latin typeface="Arial" panose="020B0604020202020204" pitchFamily="34" charset="0"/>
                <a:ea typeface="微软雅黑" panose="020B0503020204020204" pitchFamily="34" charset="-122"/>
              </a:rPr>
              <a:t>(Windows)</a:t>
            </a:r>
          </a:p>
          <a:p>
            <a:pPr marL="360000" indent="-36000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“幽灵”漏洞 </a:t>
            </a:r>
            <a:r>
              <a:rPr lang="en-US" altLang="zh-CN" sz="2000" dirty="0">
                <a:latin typeface="Arial" panose="020B0604020202020204" pitchFamily="34" charset="0"/>
                <a:ea typeface="微软雅黑" panose="020B0503020204020204" pitchFamily="34" charset="-122"/>
              </a:rPr>
              <a:t>(Linux)</a:t>
            </a:r>
            <a:endParaRPr lang="zh-CN" altLang="en-US" sz="2000" dirty="0">
              <a:latin typeface="Arial" panose="020B0604020202020204" pitchFamily="34" charset="0"/>
              <a:ea typeface="微软雅黑" panose="020B0503020204020204" pitchFamily="34" charset="-122"/>
            </a:endParaRPr>
          </a:p>
          <a:p>
            <a:pPr algn="just">
              <a:lnSpc>
                <a:spcPts val="3000"/>
              </a:lnSpc>
              <a:spcAft>
                <a:spcPts val="0"/>
              </a:spcAft>
            </a:pPr>
            <a:endParaRPr lang="en-US" altLang="zh-CN" dirty="0">
              <a:latin typeface="Arial" panose="020B0604020202020204" pitchFamily="34" charset="0"/>
              <a:ea typeface="微软雅黑" panose="020B0503020204020204" pitchFamily="34" charset="-122"/>
            </a:endParaRPr>
          </a:p>
        </p:txBody>
      </p:sp>
      <p:pic>
        <p:nvPicPr>
          <p:cNvPr id="1026" name="Picture 2" descr="http://img1.gtimg.com/house_xiamen/pics/hv1/188/252/2121/137982473.jpg">
            <a:extLst>
              <a:ext uri="{FF2B5EF4-FFF2-40B4-BE49-F238E27FC236}">
                <a16:creationId xmlns:a16="http://schemas.microsoft.com/office/drawing/2014/main" id="{715062F2-CA40-4E32-9A6B-F8407F970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400084"/>
            <a:ext cx="3312368" cy="247599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2E4CAD66-4DE3-4A09-A6DD-6EA514E3E2A8}"/>
              </a:ext>
            </a:extLst>
          </p:cNvPr>
          <p:cNvPicPr>
            <a:picLocks noChangeAspect="1"/>
          </p:cNvPicPr>
          <p:nvPr/>
        </p:nvPicPr>
        <p:blipFill>
          <a:blip r:embed="rId4"/>
          <a:stretch>
            <a:fillRect/>
          </a:stretch>
        </p:blipFill>
        <p:spPr>
          <a:xfrm>
            <a:off x="5087062" y="4301901"/>
            <a:ext cx="2858308" cy="2312029"/>
          </a:xfrm>
          <a:prstGeom prst="rect">
            <a:avLst/>
          </a:prstGeom>
        </p:spPr>
      </p:pic>
    </p:spTree>
    <p:extLst>
      <p:ext uri="{BB962C8B-B14F-4D97-AF65-F5344CB8AC3E}">
        <p14:creationId xmlns:p14="http://schemas.microsoft.com/office/powerpoint/2010/main" val="2392745830"/>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3899932" cy="648072"/>
          </a:xfrm>
        </p:spPr>
        <p:txBody>
          <a:bodyPr/>
          <a:lstStyle/>
          <a:p>
            <a:pPr algn="l"/>
            <a:r>
              <a:rPr lang="zh-CN" altLang="en-US" sz="2800" dirty="0">
                <a:latin typeface="黑体" panose="02010609060101010101" pitchFamily="49" charset="-122"/>
                <a:ea typeface="黑体" panose="02010609060101010101" pitchFamily="49" charset="-122"/>
              </a:rPr>
              <a:t>研究意义</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6" name="矩形 5">
            <a:extLst>
              <a:ext uri="{FF2B5EF4-FFF2-40B4-BE49-F238E27FC236}">
                <a16:creationId xmlns:a16="http://schemas.microsoft.com/office/drawing/2014/main" id="{3FB67549-FCD0-4778-A725-D12C8D6B7EAE}"/>
              </a:ext>
            </a:extLst>
          </p:cNvPr>
          <p:cNvSpPr/>
          <p:nvPr/>
        </p:nvSpPr>
        <p:spPr>
          <a:xfrm>
            <a:off x="657467" y="1436193"/>
            <a:ext cx="6650837" cy="1622724"/>
          </a:xfrm>
          <a:prstGeom prst="rect">
            <a:avLst/>
          </a:prstGeom>
        </p:spPr>
        <p:txBody>
          <a:bodyPr wrap="square" numCol="3">
            <a:spAutoFit/>
          </a:bodyPr>
          <a:lstStyle/>
          <a:p>
            <a:pPr marL="342900" indent="-342900" algn="just">
              <a:lnSpc>
                <a:spcPts val="30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常见的主机属性</a:t>
            </a:r>
            <a:endParaRPr lang="en-US" altLang="zh-CN" sz="2000" b="1" dirty="0">
              <a:latin typeface="Arial" panose="020B0604020202020204" pitchFamily="34" charset="0"/>
              <a:ea typeface="微软雅黑" panose="020B0503020204020204" pitchFamily="34" charset="-122"/>
            </a:endParaRPr>
          </a:p>
          <a:p>
            <a:pPr marL="540000" indent="-36000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设备类型</a:t>
            </a:r>
            <a:endParaRPr lang="en-US" altLang="zh-CN" sz="2000" dirty="0">
              <a:latin typeface="Arial" panose="020B0604020202020204" pitchFamily="34" charset="0"/>
              <a:ea typeface="微软雅黑" panose="020B0503020204020204" pitchFamily="34" charset="-122"/>
            </a:endParaRPr>
          </a:p>
          <a:p>
            <a:pPr marL="540000" indent="-36000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操作系统类型</a:t>
            </a:r>
            <a:endParaRPr lang="en-US" altLang="zh-CN" sz="2000" dirty="0">
              <a:latin typeface="Arial" panose="020B0604020202020204" pitchFamily="34" charset="0"/>
              <a:ea typeface="微软雅黑" panose="020B0503020204020204" pitchFamily="34" charset="-122"/>
            </a:endParaRPr>
          </a:p>
          <a:p>
            <a:pPr marL="540000" indent="-36000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浏览器类型</a:t>
            </a:r>
            <a:endParaRPr lang="en-US" altLang="zh-CN" sz="2000" dirty="0">
              <a:latin typeface="Arial" panose="020B0604020202020204" pitchFamily="34" charset="0"/>
              <a:ea typeface="微软雅黑" panose="020B0503020204020204" pitchFamily="34" charset="-122"/>
            </a:endParaRPr>
          </a:p>
          <a:p>
            <a:pPr marL="254250" algn="just">
              <a:lnSpc>
                <a:spcPts val="3000"/>
              </a:lnSpc>
              <a:spcAft>
                <a:spcPts val="0"/>
              </a:spcAft>
            </a:pPr>
            <a:endParaRPr lang="en-US" altLang="zh-CN" sz="2000" dirty="0">
              <a:latin typeface="Arial" panose="020B0604020202020204" pitchFamily="34" charset="0"/>
              <a:ea typeface="微软雅黑" panose="020B0503020204020204" pitchFamily="34" charset="-122"/>
            </a:endParaRPr>
          </a:p>
          <a:p>
            <a:pPr marL="720000" indent="-28575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地理位置</a:t>
            </a:r>
            <a:endParaRPr lang="en-US" altLang="zh-CN" sz="2000" dirty="0">
              <a:latin typeface="Arial" panose="020B0604020202020204" pitchFamily="34" charset="0"/>
              <a:ea typeface="微软雅黑" panose="020B0503020204020204" pitchFamily="34" charset="-122"/>
            </a:endParaRPr>
          </a:p>
          <a:p>
            <a:pPr marL="720000" indent="-28575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代理身份</a:t>
            </a:r>
            <a:endParaRPr lang="en-US" altLang="zh-CN" sz="2000" dirty="0">
              <a:latin typeface="Arial" panose="020B0604020202020204" pitchFamily="34" charset="0"/>
              <a:ea typeface="微软雅黑" panose="020B0503020204020204" pitchFamily="34" charset="-122"/>
            </a:endParaRPr>
          </a:p>
          <a:p>
            <a:pPr marL="720000" indent="-28575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网络服务</a:t>
            </a:r>
            <a:r>
              <a:rPr lang="en-US" altLang="zh-CN" sz="2000" dirty="0">
                <a:latin typeface="Arial" panose="020B0604020202020204" pitchFamily="34" charset="0"/>
                <a:ea typeface="微软雅黑" panose="020B0503020204020204" pitchFamily="34" charset="-122"/>
              </a:rPr>
              <a:t> </a:t>
            </a:r>
          </a:p>
          <a:p>
            <a:pPr marL="720000" indent="-285750" algn="just">
              <a:lnSpc>
                <a:spcPts val="3000"/>
              </a:lnSpc>
              <a:spcAft>
                <a:spcPts val="0"/>
              </a:spcAft>
              <a:buFont typeface="Wingdings" panose="05000000000000000000" pitchFamily="2" charset="2"/>
              <a:buChar char="Ø"/>
            </a:pPr>
            <a:endParaRPr lang="en-US" altLang="zh-CN" sz="2000" dirty="0">
              <a:latin typeface="Arial" panose="020B0604020202020204" pitchFamily="34" charset="0"/>
              <a:ea typeface="微软雅黑" panose="020B0503020204020204" pitchFamily="34" charset="-122"/>
            </a:endParaRPr>
          </a:p>
          <a:p>
            <a:pPr marL="720000" indent="-28575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云</a:t>
            </a:r>
            <a:r>
              <a:rPr lang="en-US" altLang="zh-CN" sz="2000" dirty="0">
                <a:latin typeface="Arial" panose="020B0604020202020204" pitchFamily="34" charset="0"/>
                <a:ea typeface="微软雅黑" panose="020B0503020204020204" pitchFamily="34" charset="-122"/>
              </a:rPr>
              <a:t>/CDN</a:t>
            </a:r>
          </a:p>
          <a:p>
            <a:pPr marL="720000" indent="-285750" algn="just">
              <a:lnSpc>
                <a:spcPts val="3000"/>
              </a:lnSpc>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厂商</a:t>
            </a:r>
            <a:endParaRPr lang="en-US" altLang="zh-CN" sz="2000" dirty="0">
              <a:latin typeface="Arial" panose="020B0604020202020204" pitchFamily="34" charset="0"/>
              <a:ea typeface="微软雅黑" panose="020B0503020204020204" pitchFamily="34" charset="-122"/>
            </a:endParaRPr>
          </a:p>
          <a:p>
            <a:pPr marL="434250" algn="just">
              <a:lnSpc>
                <a:spcPts val="3000"/>
              </a:lnSpc>
              <a:spcAft>
                <a:spcPts val="0"/>
              </a:spcAft>
            </a:pPr>
            <a:r>
              <a:rPr lang="en-US" altLang="zh-CN" sz="2000" dirty="0">
                <a:latin typeface="Arial" panose="020B0604020202020204" pitchFamily="34" charset="0"/>
                <a:ea typeface="微软雅黑" panose="020B0503020204020204" pitchFamily="34" charset="-122"/>
              </a:rPr>
              <a:t>…</a:t>
            </a:r>
          </a:p>
        </p:txBody>
      </p:sp>
      <p:sp>
        <p:nvSpPr>
          <p:cNvPr id="7" name="文本框 6">
            <a:extLst>
              <a:ext uri="{FF2B5EF4-FFF2-40B4-BE49-F238E27FC236}">
                <a16:creationId xmlns:a16="http://schemas.microsoft.com/office/drawing/2014/main" id="{F99C4593-CA76-4FCB-9170-19DD5487263C}"/>
              </a:ext>
            </a:extLst>
          </p:cNvPr>
          <p:cNvSpPr txBox="1"/>
          <p:nvPr/>
        </p:nvSpPr>
        <p:spPr>
          <a:xfrm>
            <a:off x="657467" y="3429000"/>
            <a:ext cx="3539768" cy="2362891"/>
          </a:xfrm>
          <a:prstGeom prst="rect">
            <a:avLst/>
          </a:prstGeom>
          <a:noFill/>
        </p:spPr>
        <p:txBody>
          <a:bodyPr wrap="square" rtlCol="0">
            <a:spAutoFit/>
          </a:bodyPr>
          <a:lstStyle/>
          <a:p>
            <a:pPr marL="57150" indent="-342900" algn="just">
              <a:lnSpc>
                <a:spcPts val="30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主流操作系统类型</a:t>
            </a:r>
            <a:endParaRPr lang="en-US" altLang="zh-CN" sz="2000" b="1" dirty="0">
              <a:latin typeface="Arial" panose="020B0604020202020204" pitchFamily="34" charset="0"/>
              <a:ea typeface="微软雅黑" panose="020B0503020204020204" pitchFamily="34" charset="-122"/>
            </a:endParaRPr>
          </a:p>
          <a:p>
            <a:pPr marL="540000" lvl="1" indent="-360000" algn="just">
              <a:lnSpc>
                <a:spcPts val="3000"/>
              </a:lnSpc>
              <a:spcAft>
                <a:spcPts val="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Android</a:t>
            </a:r>
          </a:p>
          <a:p>
            <a:pPr marL="540000" lvl="1" indent="-360000" algn="just">
              <a:lnSpc>
                <a:spcPts val="3000"/>
              </a:lnSpc>
              <a:spcAft>
                <a:spcPts val="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Windows</a:t>
            </a:r>
          </a:p>
          <a:p>
            <a:pPr marL="540000" lvl="1" indent="-360000" algn="just">
              <a:lnSpc>
                <a:spcPts val="3000"/>
              </a:lnSpc>
              <a:spcAft>
                <a:spcPts val="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iOS</a:t>
            </a:r>
          </a:p>
          <a:p>
            <a:pPr marL="540000" lvl="1" indent="-360000" algn="just">
              <a:lnSpc>
                <a:spcPts val="3000"/>
              </a:lnSpc>
              <a:spcAft>
                <a:spcPts val="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OS X</a:t>
            </a:r>
          </a:p>
          <a:p>
            <a:pPr marL="540000" lvl="1" indent="-360000" algn="just">
              <a:lnSpc>
                <a:spcPts val="3000"/>
              </a:lnSpc>
              <a:spcAft>
                <a:spcPts val="0"/>
              </a:spcAft>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rPr>
              <a:t>Linux</a:t>
            </a:r>
            <a:endParaRPr lang="zh-CN" altLang="en-US" sz="2000" dirty="0">
              <a:latin typeface="Arial" panose="020B060402020202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60ED9A49-C57F-4C60-A08B-A36DD6BBDD9B}"/>
              </a:ext>
            </a:extLst>
          </p:cNvPr>
          <p:cNvPicPr>
            <a:picLocks noChangeAspect="1"/>
          </p:cNvPicPr>
          <p:nvPr/>
        </p:nvPicPr>
        <p:blipFill>
          <a:blip r:embed="rId3"/>
          <a:stretch>
            <a:fillRect/>
          </a:stretch>
        </p:blipFill>
        <p:spPr>
          <a:xfrm>
            <a:off x="3563888" y="3933056"/>
            <a:ext cx="3539768" cy="2506325"/>
          </a:xfrm>
          <a:prstGeom prst="rect">
            <a:avLst/>
          </a:prstGeom>
        </p:spPr>
      </p:pic>
    </p:spTree>
    <p:extLst>
      <p:ext uri="{BB962C8B-B14F-4D97-AF65-F5344CB8AC3E}">
        <p14:creationId xmlns:p14="http://schemas.microsoft.com/office/powerpoint/2010/main" val="146331524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3899932" cy="648072"/>
          </a:xfrm>
        </p:spPr>
        <p:txBody>
          <a:bodyPr/>
          <a:lstStyle/>
          <a:p>
            <a:pPr algn="l"/>
            <a:r>
              <a:rPr lang="zh-CN" altLang="en-US" sz="2800" dirty="0">
                <a:latin typeface="黑体" panose="02010609060101010101" pitchFamily="49" charset="-122"/>
                <a:ea typeface="黑体" panose="02010609060101010101" pitchFamily="49" charset="-122"/>
              </a:rPr>
              <a:t>研究意义</a:t>
            </a:r>
          </a:p>
        </p:txBody>
      </p:sp>
      <p:sp>
        <p:nvSpPr>
          <p:cNvPr id="13" name="矩形 12">
            <a:extLst>
              <a:ext uri="{FF2B5EF4-FFF2-40B4-BE49-F238E27FC236}">
                <a16:creationId xmlns:a16="http://schemas.microsoft.com/office/drawing/2014/main" id="{C12AFDEF-499B-4210-9A23-512D5D69A1A5}"/>
              </a:ext>
            </a:extLst>
          </p:cNvPr>
          <p:cNvSpPr/>
          <p:nvPr/>
        </p:nvSpPr>
        <p:spPr>
          <a:xfrm>
            <a:off x="672068" y="1548875"/>
            <a:ext cx="7068284" cy="2060436"/>
          </a:xfrm>
          <a:prstGeom prst="rect">
            <a:avLst/>
          </a:prstGeom>
        </p:spPr>
        <p:txBody>
          <a:bodyPr wrap="square">
            <a:spAutoFit/>
          </a:bodyPr>
          <a:lstStyle/>
          <a:p>
            <a:pPr marL="342900" indent="-342900" algn="just">
              <a:lnSpc>
                <a:spcPts val="2500"/>
              </a:lnSpc>
              <a:spcAft>
                <a:spcPts val="15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应用场景</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1500"/>
              </a:spcAft>
            </a:pPr>
            <a:r>
              <a:rPr lang="zh-CN" altLang="en-US" sz="2000" dirty="0">
                <a:latin typeface="Arial" panose="020B0604020202020204" pitchFamily="34" charset="0"/>
                <a:ea typeface="微软雅黑" panose="020B0503020204020204" pitchFamily="34" charset="-122"/>
              </a:rPr>
              <a:t>保障网络安全最大的挑战之一就是及时</a:t>
            </a:r>
            <a:r>
              <a:rPr lang="zh-CN" altLang="en-US" sz="2000" dirty="0">
                <a:solidFill>
                  <a:srgbClr val="FF0000"/>
                </a:solidFill>
                <a:latin typeface="Arial" panose="020B0604020202020204" pitchFamily="34" charset="0"/>
                <a:ea typeface="微软雅黑" panose="020B0503020204020204" pitchFamily="34" charset="-122"/>
              </a:rPr>
              <a:t>发现漏洞</a:t>
            </a:r>
            <a:r>
              <a:rPr lang="zh-CN" altLang="en-US" sz="2000" dirty="0">
                <a:latin typeface="Arial" panose="020B0604020202020204" pitchFamily="34" charset="0"/>
                <a:ea typeface="微软雅黑" panose="020B0503020204020204" pitchFamily="34" charset="-122"/>
              </a:rPr>
              <a:t>，而绝大部分安全漏洞和隐患都与主机属性息息相关。</a:t>
            </a:r>
            <a:endParaRPr lang="en-US" altLang="zh-CN" sz="2000" dirty="0">
              <a:latin typeface="Arial" panose="020B0604020202020204" pitchFamily="34" charset="0"/>
              <a:ea typeface="微软雅黑" panose="020B0503020204020204" pitchFamily="34" charset="-122"/>
            </a:endParaRPr>
          </a:p>
          <a:p>
            <a:pPr algn="just">
              <a:lnSpc>
                <a:spcPts val="2500"/>
              </a:lnSpc>
              <a:spcAft>
                <a:spcPts val="1500"/>
              </a:spcAft>
            </a:pPr>
            <a:r>
              <a:rPr lang="zh-CN" altLang="en-US" sz="2000" dirty="0">
                <a:latin typeface="Arial" panose="020B0604020202020204" pitchFamily="34" charset="0"/>
                <a:ea typeface="微软雅黑" panose="020B0503020204020204" pitchFamily="34" charset="-122"/>
              </a:rPr>
              <a:t>此外，识别网络中主机的多维属性还可以帮助网络运营者有效地进行</a:t>
            </a:r>
            <a:r>
              <a:rPr lang="zh-CN" altLang="en-US" sz="2000" dirty="0">
                <a:solidFill>
                  <a:srgbClr val="FF0000"/>
                </a:solidFill>
                <a:latin typeface="Arial" panose="020B0604020202020204" pitchFamily="34" charset="0"/>
                <a:ea typeface="微软雅黑" panose="020B0503020204020204" pitchFamily="34" charset="-122"/>
              </a:rPr>
              <a:t>网络管理</a:t>
            </a:r>
            <a:r>
              <a:rPr lang="zh-CN" altLang="en-US" sz="2000" dirty="0">
                <a:latin typeface="Arial" panose="020B0604020202020204" pitchFamily="34" charset="0"/>
                <a:ea typeface="微软雅黑" panose="020B0503020204020204" pitchFamily="34" charset="-122"/>
              </a:rPr>
              <a:t>、</a:t>
            </a:r>
            <a:r>
              <a:rPr lang="zh-CN" altLang="en-US" sz="2000" dirty="0">
                <a:solidFill>
                  <a:srgbClr val="FF0000"/>
                </a:solidFill>
                <a:latin typeface="Arial" panose="020B0604020202020204" pitchFamily="34" charset="0"/>
                <a:ea typeface="微软雅黑" panose="020B0503020204020204" pitchFamily="34" charset="-122"/>
              </a:rPr>
              <a:t>网络资源分配</a:t>
            </a:r>
            <a:r>
              <a:rPr lang="zh-CN" altLang="en-US" sz="2000" dirty="0">
                <a:latin typeface="Arial" panose="020B0604020202020204" pitchFamily="34" charset="0"/>
                <a:ea typeface="微软雅黑" panose="020B0503020204020204" pitchFamily="34" charset="-122"/>
              </a:rPr>
              <a:t>、</a:t>
            </a:r>
            <a:r>
              <a:rPr lang="zh-CN" altLang="en-US" sz="2000" dirty="0">
                <a:solidFill>
                  <a:srgbClr val="FF0000"/>
                </a:solidFill>
                <a:latin typeface="Arial" panose="020B0604020202020204" pitchFamily="34" charset="0"/>
                <a:ea typeface="微软雅黑" panose="020B0503020204020204" pitchFamily="34" charset="-122"/>
              </a:rPr>
              <a:t>网络服务质量优化</a:t>
            </a:r>
            <a:r>
              <a:rPr lang="zh-CN" altLang="en-US" sz="2000" dirty="0">
                <a:latin typeface="Arial" panose="020B0604020202020204" pitchFamily="34" charset="0"/>
                <a:ea typeface="微软雅黑" panose="020B0503020204020204" pitchFamily="34" charset="-122"/>
              </a:rPr>
              <a:t>。</a:t>
            </a:r>
          </a:p>
        </p:txBody>
      </p:sp>
      <p:sp>
        <p:nvSpPr>
          <p:cNvPr id="3" name="文本框 2">
            <a:extLst>
              <a:ext uri="{FF2B5EF4-FFF2-40B4-BE49-F238E27FC236}">
                <a16:creationId xmlns:a16="http://schemas.microsoft.com/office/drawing/2014/main" id="{ADB6C03F-8BD8-44D5-8B25-33A48CA2B797}"/>
              </a:ext>
            </a:extLst>
          </p:cNvPr>
          <p:cNvSpPr txBox="1"/>
          <p:nvPr/>
        </p:nvSpPr>
        <p:spPr>
          <a:xfrm>
            <a:off x="672068" y="4147075"/>
            <a:ext cx="7066398" cy="2111732"/>
          </a:xfrm>
          <a:prstGeom prst="rect">
            <a:avLst/>
          </a:prstGeom>
          <a:noFill/>
        </p:spPr>
        <p:txBody>
          <a:bodyPr wrap="square" rtlCol="0">
            <a:spAutoFit/>
          </a:bodyPr>
          <a:lstStyle/>
          <a:p>
            <a:pPr marL="342900" indent="-342900" algn="just">
              <a:spcAft>
                <a:spcPts val="150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研究难点</a:t>
            </a:r>
            <a:endParaRPr lang="en-US" altLang="zh-CN" sz="2000" b="1" dirty="0">
              <a:latin typeface="Arial" panose="020B0604020202020204" pitchFamily="34" charset="0"/>
              <a:ea typeface="微软雅黑" panose="020B0503020204020204" pitchFamily="34" charset="-122"/>
            </a:endParaRPr>
          </a:p>
          <a:p>
            <a:pPr marL="457200" indent="-457200" algn="just">
              <a:lnSpc>
                <a:spcPts val="2500"/>
              </a:lnSpc>
              <a:spcAft>
                <a:spcPts val="1000"/>
              </a:spcAft>
              <a:buFont typeface="+mj-lt"/>
              <a:buAutoNum type="arabicPeriod"/>
            </a:pPr>
            <a:r>
              <a:rPr lang="zh-CN" altLang="en-US" sz="2000" dirty="0">
                <a:latin typeface="Arial" panose="020B0604020202020204" pitchFamily="34" charset="0"/>
                <a:ea typeface="微软雅黑" panose="020B0503020204020204" pitchFamily="34" charset="-122"/>
              </a:rPr>
              <a:t>如何在复杂网络中识别</a:t>
            </a:r>
            <a:r>
              <a:rPr lang="zh-CN" altLang="en-US" sz="2000" dirty="0">
                <a:solidFill>
                  <a:srgbClr val="FF0000"/>
                </a:solidFill>
                <a:latin typeface="Arial" panose="020B0604020202020204" pitchFamily="34" charset="0"/>
                <a:ea typeface="微软雅黑" panose="020B0503020204020204" pitchFamily="34" charset="-122"/>
              </a:rPr>
              <a:t>大规模</a:t>
            </a:r>
            <a:r>
              <a:rPr lang="zh-CN" altLang="en-US" sz="2000" dirty="0">
                <a:latin typeface="Arial" panose="020B0604020202020204" pitchFamily="34" charset="0"/>
                <a:ea typeface="微软雅黑" panose="020B0503020204020204" pitchFamily="34" charset="-122"/>
              </a:rPr>
              <a:t>、</a:t>
            </a:r>
            <a:r>
              <a:rPr lang="zh-CN" altLang="en-US" sz="2000" dirty="0">
                <a:solidFill>
                  <a:srgbClr val="FF0000"/>
                </a:solidFill>
                <a:latin typeface="Arial" panose="020B0604020202020204" pitchFamily="34" charset="0"/>
                <a:ea typeface="微软雅黑" panose="020B0503020204020204" pitchFamily="34" charset="-122"/>
              </a:rPr>
              <a:t>多维度</a:t>
            </a:r>
            <a:r>
              <a:rPr lang="zh-CN" altLang="en-US" sz="2000" dirty="0">
                <a:latin typeface="Arial" panose="020B0604020202020204" pitchFamily="34" charset="0"/>
                <a:ea typeface="微软雅黑" panose="020B0503020204020204" pitchFamily="34" charset="-122"/>
              </a:rPr>
              <a:t>的主机属性</a:t>
            </a:r>
            <a:endParaRPr lang="en-US" altLang="zh-CN" sz="2000" dirty="0">
              <a:latin typeface="Arial" panose="020B0604020202020204" pitchFamily="34" charset="0"/>
              <a:ea typeface="微软雅黑" panose="020B0503020204020204" pitchFamily="34" charset="-122"/>
            </a:endParaRPr>
          </a:p>
          <a:p>
            <a:pPr marL="457200" indent="-457200" algn="just">
              <a:lnSpc>
                <a:spcPts val="2500"/>
              </a:lnSpc>
              <a:spcAft>
                <a:spcPts val="1000"/>
              </a:spcAft>
              <a:buFont typeface="+mj-lt"/>
              <a:buAutoNum type="arabicPeriod"/>
            </a:pPr>
            <a:r>
              <a:rPr lang="zh-CN" altLang="en-US" sz="2000" dirty="0">
                <a:latin typeface="Arial" panose="020B0604020202020204" pitchFamily="34" charset="0"/>
                <a:ea typeface="微软雅黑" panose="020B0503020204020204" pitchFamily="34" charset="-122"/>
              </a:rPr>
              <a:t>如何在不改变性能的前提下，将当前研究成果应用到更</a:t>
            </a:r>
            <a:r>
              <a:rPr lang="zh-CN" altLang="en-US" sz="2000" dirty="0">
                <a:solidFill>
                  <a:srgbClr val="FF0000"/>
                </a:solidFill>
                <a:latin typeface="Arial" panose="020B0604020202020204" pitchFamily="34" charset="0"/>
                <a:ea typeface="微软雅黑" panose="020B0503020204020204" pitchFamily="34" charset="-122"/>
              </a:rPr>
              <a:t>细粒度</a:t>
            </a:r>
            <a:r>
              <a:rPr lang="zh-CN" altLang="en-US" sz="2000" dirty="0">
                <a:latin typeface="Arial" panose="020B0604020202020204" pitchFamily="34" charset="0"/>
                <a:ea typeface="微软雅黑" panose="020B0503020204020204" pitchFamily="34" charset="-122"/>
              </a:rPr>
              <a:t>的主机属性发现问题上</a:t>
            </a:r>
            <a:endParaRPr lang="en-US" altLang="zh-CN" sz="2000" dirty="0">
              <a:latin typeface="Arial" panose="020B0604020202020204" pitchFamily="34" charset="0"/>
              <a:ea typeface="微软雅黑" panose="020B0503020204020204" pitchFamily="34" charset="-122"/>
            </a:endParaRPr>
          </a:p>
          <a:p>
            <a:pPr marL="457200" indent="-457200" algn="just">
              <a:lnSpc>
                <a:spcPts val="2500"/>
              </a:lnSpc>
              <a:spcAft>
                <a:spcPts val="1000"/>
              </a:spcAft>
              <a:buFont typeface="+mj-lt"/>
              <a:buAutoNum type="arabicPeriod"/>
            </a:pPr>
            <a:r>
              <a:rPr lang="zh-CN" altLang="en-US" sz="2000" dirty="0">
                <a:latin typeface="Arial" panose="020B0604020202020204" pitchFamily="34" charset="0"/>
                <a:ea typeface="微软雅黑" panose="020B0503020204020204" pitchFamily="34" charset="-122"/>
              </a:rPr>
              <a:t>如何利用加密流量</a:t>
            </a:r>
            <a:r>
              <a:rPr lang="zh-CN" altLang="en-US" sz="2000" dirty="0">
                <a:solidFill>
                  <a:srgbClr val="FF0000"/>
                </a:solidFill>
                <a:latin typeface="Arial" panose="020B0604020202020204" pitchFamily="34" charset="0"/>
                <a:ea typeface="微软雅黑" panose="020B0503020204020204" pitchFamily="34" charset="-122"/>
              </a:rPr>
              <a:t>原始载荷</a:t>
            </a:r>
            <a:r>
              <a:rPr lang="zh-CN" altLang="en-US" sz="2000" dirty="0">
                <a:latin typeface="Arial" panose="020B0604020202020204" pitchFamily="34" charset="0"/>
                <a:ea typeface="微软雅黑" panose="020B0503020204020204" pitchFamily="34" charset="-122"/>
              </a:rPr>
              <a:t>中的信息进行主机属性发现</a:t>
            </a:r>
          </a:p>
        </p:txBody>
      </p:sp>
    </p:spTree>
    <p:extLst>
      <p:ext uri="{BB962C8B-B14F-4D97-AF65-F5344CB8AC3E}">
        <p14:creationId xmlns:p14="http://schemas.microsoft.com/office/powerpoint/2010/main" val="631651516"/>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1368152" cy="648072"/>
          </a:xfrm>
        </p:spPr>
        <p:txBody>
          <a:bodyPr/>
          <a:lstStyle/>
          <a:p>
            <a:pPr algn="l"/>
            <a:r>
              <a:rPr lang="zh-CN" altLang="en-US" sz="2800" dirty="0">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683568" y="1412776"/>
            <a:ext cx="8229600" cy="4525963"/>
          </a:xfrm>
        </p:spPr>
        <p:txBody>
          <a:bodyPr/>
          <a:lstStyle/>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开展本课题研究的意义</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国内外研究现状分析</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研究目标、研究内容和拟解决的关键技术</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拟采取的研究方法、技术路线及可行性分析</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预期研究成果及创新之处</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已有工作基础</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进度计划及预期进展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参考文献</a:t>
            </a:r>
          </a:p>
        </p:txBody>
      </p:sp>
    </p:spTree>
    <p:extLst>
      <p:ext uri="{BB962C8B-B14F-4D97-AF65-F5344CB8AC3E}">
        <p14:creationId xmlns:p14="http://schemas.microsoft.com/office/powerpoint/2010/main" val="974813175"/>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7" y="595225"/>
            <a:ext cx="7802965" cy="648072"/>
          </a:xfrm>
        </p:spPr>
        <p:txBody>
          <a:bodyPr/>
          <a:lstStyle/>
          <a:p>
            <a:pPr algn="l"/>
            <a:r>
              <a:rPr lang="zh-CN" altLang="en-US" sz="2800" dirty="0">
                <a:latin typeface="黑体" panose="02010609060101010101" pitchFamily="49" charset="-122"/>
                <a:ea typeface="黑体" panose="02010609060101010101" pitchFamily="49" charset="-122"/>
              </a:rPr>
              <a:t>国内外研究现状</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总览</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pic>
        <p:nvPicPr>
          <p:cNvPr id="3" name="图片 2">
            <a:extLst>
              <a:ext uri="{FF2B5EF4-FFF2-40B4-BE49-F238E27FC236}">
                <a16:creationId xmlns:a16="http://schemas.microsoft.com/office/drawing/2014/main" id="{7614AD68-50F0-426D-8530-182656C01E31}"/>
              </a:ext>
            </a:extLst>
          </p:cNvPr>
          <p:cNvPicPr>
            <a:picLocks noChangeAspect="1"/>
          </p:cNvPicPr>
          <p:nvPr/>
        </p:nvPicPr>
        <p:blipFill>
          <a:blip r:embed="rId3"/>
          <a:stretch>
            <a:fillRect/>
          </a:stretch>
        </p:blipFill>
        <p:spPr>
          <a:xfrm>
            <a:off x="672067" y="1556792"/>
            <a:ext cx="6804248" cy="5017324"/>
          </a:xfrm>
          <a:prstGeom prst="rect">
            <a:avLst/>
          </a:prstGeom>
        </p:spPr>
      </p:pic>
    </p:spTree>
    <p:extLst>
      <p:ext uri="{BB962C8B-B14F-4D97-AF65-F5344CB8AC3E}">
        <p14:creationId xmlns:p14="http://schemas.microsoft.com/office/powerpoint/2010/main" val="356729718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068" y="595225"/>
            <a:ext cx="7834872" cy="648072"/>
          </a:xfrm>
        </p:spPr>
        <p:txBody>
          <a:bodyPr/>
          <a:lstStyle/>
          <a:p>
            <a:pPr algn="l"/>
            <a:r>
              <a:rPr lang="zh-CN" altLang="en-US" sz="2800" dirty="0">
                <a:latin typeface="黑体" panose="02010609060101010101" pitchFamily="49" charset="-122"/>
                <a:ea typeface="黑体" panose="02010609060101010101" pitchFamily="49" charset="-122"/>
              </a:rPr>
              <a:t>研究现状</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基于明文载荷模式匹配</a:t>
            </a:r>
          </a:p>
        </p:txBody>
      </p:sp>
      <p:sp>
        <p:nvSpPr>
          <p:cNvPr id="5" name="文本框 4">
            <a:extLst>
              <a:ext uri="{FF2B5EF4-FFF2-40B4-BE49-F238E27FC236}">
                <a16:creationId xmlns:a16="http://schemas.microsoft.com/office/drawing/2014/main" id="{14C329AB-C25F-4C26-994F-527AD86A3F3A}"/>
              </a:ext>
            </a:extLst>
          </p:cNvPr>
          <p:cNvSpPr txBox="1"/>
          <p:nvPr/>
        </p:nvSpPr>
        <p:spPr>
          <a:xfrm>
            <a:off x="5724128" y="4221088"/>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738A2591-ED3A-4F9E-8F28-312155E0A78A}"/>
              </a:ext>
            </a:extLst>
          </p:cNvPr>
          <p:cNvSpPr txBox="1"/>
          <p:nvPr/>
        </p:nvSpPr>
        <p:spPr>
          <a:xfrm>
            <a:off x="672068" y="1484784"/>
            <a:ext cx="7802964" cy="5202322"/>
          </a:xfrm>
          <a:prstGeom prst="rect">
            <a:avLst/>
          </a:prstGeom>
          <a:noFill/>
        </p:spPr>
        <p:txBody>
          <a:bodyPr wrap="square" rtlCol="0">
            <a:spAutoFit/>
          </a:bodyPr>
          <a:lstStyle/>
          <a:p>
            <a:pPr marL="360000" indent="-3600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主要思想</a:t>
            </a:r>
            <a:endParaRPr lang="en-US" altLang="zh-CN" sz="2000" b="1" dirty="0">
              <a:latin typeface="Arial" panose="020B0604020202020204" pitchFamily="34" charset="0"/>
              <a:ea typeface="微软雅黑" panose="020B0503020204020204" pitchFamily="34" charset="-122"/>
            </a:endParaRPr>
          </a:p>
          <a:p>
            <a:pPr algn="just">
              <a:lnSpc>
                <a:spcPts val="2500"/>
              </a:lnSpc>
              <a:spcAft>
                <a:spcPts val="2000"/>
              </a:spcAft>
            </a:pP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在应用层协议的明文载荷中利用正则表达式进行模式匹配，识别主机属性</a:t>
            </a:r>
            <a:endParaRPr lang="en-US" altLang="zh-CN" sz="2000" dirty="0">
              <a:latin typeface="Arial" panose="020B0604020202020204" pitchFamily="34" charset="0"/>
              <a:ea typeface="微软雅黑" panose="020B0503020204020204" pitchFamily="34" charset="-122"/>
            </a:endParaRPr>
          </a:p>
          <a:p>
            <a:pPr marL="342900" indent="-342900" algn="just">
              <a:lnSpc>
                <a:spcPts val="2500"/>
              </a:lnSpc>
              <a:spcAft>
                <a:spcPts val="0"/>
              </a:spcAft>
              <a:buFont typeface="Wingdings" panose="05000000000000000000" pitchFamily="2" charset="2"/>
              <a:buChar char="p"/>
            </a:pPr>
            <a:r>
              <a:rPr lang="zh-CN" altLang="en-US" sz="2000" b="1" dirty="0">
                <a:latin typeface="Arial" panose="020B0604020202020204" pitchFamily="34" charset="0"/>
                <a:ea typeface="微软雅黑" panose="020B0503020204020204" pitchFamily="34" charset="-122"/>
              </a:rPr>
              <a:t>典型工作</a:t>
            </a:r>
            <a:endParaRPr lang="en-US" altLang="zh-CN" sz="2000" b="1" dirty="0">
              <a:latin typeface="Arial" panose="020B0604020202020204" pitchFamily="34" charset="0"/>
              <a:ea typeface="微软雅黑" panose="020B0503020204020204" pitchFamily="34" charset="-122"/>
            </a:endParaRPr>
          </a:p>
          <a:p>
            <a:pPr indent="-720000" algn="just">
              <a:lnSpc>
                <a:spcPts val="2500"/>
              </a:lnSpc>
              <a:spcAft>
                <a:spcPts val="0"/>
              </a:spcAft>
            </a:pPr>
            <a:r>
              <a:rPr lang="en-US" altLang="zh-CN" sz="1600" b="1" dirty="0">
                <a:latin typeface="Arial" panose="020B0604020202020204" pitchFamily="34" charset="0"/>
                <a:ea typeface="微软雅黑" panose="020B0503020204020204" pitchFamily="34" charset="-122"/>
              </a:rPr>
              <a:t>1. </a:t>
            </a:r>
            <a:r>
              <a:rPr lang="en-US" altLang="zh-CN" sz="1400" dirty="0">
                <a:latin typeface="Arial" panose="020B0604020202020204" pitchFamily="34" charset="0"/>
                <a:ea typeface="微软雅黑" panose="020B0503020204020204" pitchFamily="34" charset="-122"/>
              </a:rPr>
              <a:t>HTTPS traffic analysis and client identification using passive SSL/TLS fingerprinting (EURASIP JIS 2016)</a:t>
            </a:r>
          </a:p>
          <a:p>
            <a:pPr indent="-720000" algn="just">
              <a:lnSpc>
                <a:spcPts val="2500"/>
              </a:lnSpc>
              <a:spcAft>
                <a:spcPts val="1000"/>
              </a:spcAft>
            </a:pPr>
            <a:r>
              <a:rPr lang="zh-CN" altLang="en-US" sz="1600" dirty="0">
                <a:latin typeface="Arial" panose="020B0604020202020204" pitchFamily="34" charset="0"/>
                <a:ea typeface="微软雅黑" panose="020B0503020204020204" pitchFamily="34" charset="-122"/>
              </a:rPr>
              <a:t>通过关联同一客户端发出的</a:t>
            </a:r>
            <a:r>
              <a:rPr lang="en-US" altLang="zh-CN" sz="1600" dirty="0">
                <a:latin typeface="Arial" panose="020B0604020202020204" pitchFamily="34" charset="0"/>
                <a:ea typeface="微软雅黑" panose="020B0503020204020204" pitchFamily="34" charset="-122"/>
              </a:rPr>
              <a:t>HTTP</a:t>
            </a:r>
            <a:r>
              <a:rPr lang="zh-CN" altLang="en-US" sz="1600" dirty="0">
                <a:latin typeface="Arial" panose="020B0604020202020204" pitchFamily="34" charset="0"/>
                <a:ea typeface="微软雅黑" panose="020B0503020204020204" pitchFamily="34" charset="-122"/>
              </a:rPr>
              <a:t>请求中的</a:t>
            </a:r>
            <a:r>
              <a:rPr lang="en-US" altLang="zh-CN" sz="1600" dirty="0">
                <a:solidFill>
                  <a:schemeClr val="accent6"/>
                </a:solidFill>
                <a:latin typeface="Arial" panose="020B0604020202020204" pitchFamily="34" charset="0"/>
                <a:ea typeface="微软雅黑" panose="020B0503020204020204" pitchFamily="34" charset="-122"/>
              </a:rPr>
              <a:t>User-Agent</a:t>
            </a:r>
            <a:r>
              <a:rPr lang="zh-CN" altLang="en-US" sz="1600" dirty="0">
                <a:latin typeface="Arial" panose="020B0604020202020204" pitchFamily="34" charset="0"/>
                <a:ea typeface="微软雅黑" panose="020B0503020204020204" pitchFamily="34" charset="-122"/>
              </a:rPr>
              <a:t>字段和</a:t>
            </a:r>
            <a:r>
              <a:rPr lang="en-US" altLang="zh-CN" sz="1600" dirty="0">
                <a:latin typeface="Arial" panose="020B0604020202020204" pitchFamily="34" charset="0"/>
                <a:ea typeface="微软雅黑" panose="020B0503020204020204" pitchFamily="34" charset="-122"/>
              </a:rPr>
              <a:t>TLS</a:t>
            </a:r>
            <a:r>
              <a:rPr lang="zh-CN" altLang="en-US" sz="1600" dirty="0">
                <a:latin typeface="Arial" panose="020B0604020202020204" pitchFamily="34" charset="0"/>
                <a:ea typeface="微软雅黑" panose="020B0503020204020204" pitchFamily="34" charset="-122"/>
              </a:rPr>
              <a:t>指纹，构造操作系统</a:t>
            </a:r>
            <a:r>
              <a:rPr lang="zh-CN" altLang="en-US" sz="1600" dirty="0">
                <a:solidFill>
                  <a:schemeClr val="accent6"/>
                </a:solidFill>
                <a:latin typeface="Arial" panose="020B0604020202020204" pitchFamily="34" charset="0"/>
                <a:ea typeface="微软雅黑" panose="020B0503020204020204" pitchFamily="34" charset="-122"/>
              </a:rPr>
              <a:t>指纹知识库</a:t>
            </a:r>
            <a:r>
              <a:rPr lang="zh-CN" altLang="en-US" sz="1600" dirty="0">
                <a:latin typeface="Arial" panose="020B0604020202020204" pitchFamily="34" charset="0"/>
                <a:ea typeface="微软雅黑" panose="020B0503020204020204" pitchFamily="34" charset="-122"/>
              </a:rPr>
              <a:t>，识别加密流量的操作系统类别。</a:t>
            </a:r>
          </a:p>
          <a:p>
            <a:pPr algn="just">
              <a:lnSpc>
                <a:spcPts val="2500"/>
              </a:lnSpc>
              <a:spcAft>
                <a:spcPts val="0"/>
              </a:spcAft>
            </a:pPr>
            <a:r>
              <a:rPr lang="en-US" altLang="zh-CN" sz="1600" b="1" dirty="0">
                <a:latin typeface="Arial" panose="020B0604020202020204" pitchFamily="34" charset="0"/>
                <a:ea typeface="微软雅黑" panose="020B0503020204020204" pitchFamily="34" charset="-122"/>
              </a:rPr>
              <a:t>2. </a:t>
            </a:r>
            <a:r>
              <a:rPr lang="en-US" altLang="zh-CN" sz="1600" dirty="0">
                <a:latin typeface="Arial" panose="020B0604020202020204" pitchFamily="34" charset="0"/>
                <a:ea typeface="微软雅黑" panose="020B0503020204020204" pitchFamily="34" charset="-122"/>
              </a:rPr>
              <a:t>Passive OS fingerprinting by DNS traffic analysis(AINA 2013) </a:t>
            </a:r>
          </a:p>
          <a:p>
            <a:pPr algn="just">
              <a:lnSpc>
                <a:spcPts val="2500"/>
              </a:lnSpc>
              <a:spcAft>
                <a:spcPts val="0"/>
              </a:spcAft>
            </a:pPr>
            <a:r>
              <a:rPr lang="zh-CN" altLang="en-US" sz="1600" dirty="0">
                <a:latin typeface="Arial" panose="020B0604020202020204" pitchFamily="34" charset="0"/>
                <a:ea typeface="微软雅黑" panose="020B0503020204020204" pitchFamily="34" charset="-122"/>
              </a:rPr>
              <a:t>利用</a:t>
            </a:r>
            <a:r>
              <a:rPr lang="en-US" altLang="zh-CN" sz="1600" dirty="0">
                <a:latin typeface="Arial" panose="020B0604020202020204" pitchFamily="34" charset="0"/>
                <a:ea typeface="微软雅黑" panose="020B0503020204020204" pitchFamily="34" charset="-122"/>
              </a:rPr>
              <a:t>DNS</a:t>
            </a:r>
            <a:r>
              <a:rPr lang="zh-CN" altLang="en-US" sz="1600" dirty="0">
                <a:latin typeface="Arial" panose="020B0604020202020204" pitchFamily="34" charset="0"/>
                <a:ea typeface="微软雅黑" panose="020B0503020204020204" pitchFamily="34" charset="-122"/>
              </a:rPr>
              <a:t>查询特征进行操作系统识别，例如</a:t>
            </a:r>
            <a:r>
              <a:rPr lang="zh-CN" altLang="en-US" sz="1600" dirty="0">
                <a:solidFill>
                  <a:schemeClr val="accent6"/>
                </a:solidFill>
                <a:latin typeface="Arial" panose="020B0604020202020204" pitchFamily="34" charset="0"/>
                <a:ea typeface="微软雅黑" panose="020B0503020204020204" pitchFamily="34" charset="-122"/>
              </a:rPr>
              <a:t>特殊域名</a:t>
            </a:r>
            <a:r>
              <a:rPr lang="zh-CN" altLang="en-US" sz="1600" dirty="0">
                <a:latin typeface="Arial" panose="020B0604020202020204" pitchFamily="34" charset="0"/>
                <a:ea typeface="微软雅黑" panose="020B0503020204020204" pitchFamily="34" charset="-122"/>
              </a:rPr>
              <a:t>、</a:t>
            </a:r>
            <a:r>
              <a:rPr lang="zh-CN" altLang="en-US" sz="1600" dirty="0">
                <a:solidFill>
                  <a:schemeClr val="accent6"/>
                </a:solidFill>
                <a:latin typeface="Arial" panose="020B0604020202020204" pitchFamily="34" charset="0"/>
                <a:ea typeface="微软雅黑" panose="020B0503020204020204" pitchFamily="34" charset="-122"/>
              </a:rPr>
              <a:t>查询模式</a:t>
            </a:r>
            <a:r>
              <a:rPr lang="zh-CN" altLang="en-US" sz="1600" dirty="0">
                <a:latin typeface="Arial" panose="020B0604020202020204" pitchFamily="34" charset="0"/>
                <a:ea typeface="微软雅黑" panose="020B0503020204020204" pitchFamily="34" charset="-122"/>
              </a:rPr>
              <a:t>以及</a:t>
            </a:r>
            <a:r>
              <a:rPr lang="zh-CN" altLang="en-US" sz="1600" dirty="0">
                <a:solidFill>
                  <a:schemeClr val="accent6"/>
                </a:solidFill>
                <a:latin typeface="Arial" panose="020B0604020202020204" pitchFamily="34" charset="0"/>
                <a:ea typeface="微软雅黑" panose="020B0503020204020204" pitchFamily="34" charset="-122"/>
              </a:rPr>
              <a:t>查询间隔</a:t>
            </a:r>
            <a:r>
              <a:rPr lang="zh-CN" altLang="en-US" sz="1600" dirty="0">
                <a:latin typeface="Arial" panose="020B0604020202020204" pitchFamily="34" charset="0"/>
                <a:ea typeface="微软雅黑" panose="020B0503020204020204" pitchFamily="34" charset="-122"/>
              </a:rPr>
              <a:t>等。</a:t>
            </a:r>
            <a:endParaRPr lang="en-US" altLang="zh-CN" sz="1600" dirty="0">
              <a:latin typeface="Arial" panose="020B0604020202020204" pitchFamily="34" charset="0"/>
              <a:ea typeface="微软雅黑" panose="020B0503020204020204" pitchFamily="34" charset="-122"/>
            </a:endParaRPr>
          </a:p>
          <a:p>
            <a:pPr algn="just">
              <a:lnSpc>
                <a:spcPts val="2500"/>
              </a:lnSpc>
              <a:spcAft>
                <a:spcPts val="0"/>
              </a:spcAft>
            </a:pPr>
            <a:endParaRPr lang="en-US" altLang="zh-CN" sz="2000" dirty="0">
              <a:latin typeface="Arial" panose="020B0604020202020204" pitchFamily="34" charset="0"/>
              <a:ea typeface="微软雅黑" panose="020B0503020204020204" pitchFamily="34" charset="-122"/>
            </a:endParaRPr>
          </a:p>
          <a:p>
            <a:pPr marL="342900" lvl="0" indent="-342900">
              <a:lnSpc>
                <a:spcPts val="2500"/>
              </a:lnSpc>
              <a:spcAft>
                <a:spcPts val="0"/>
              </a:spcAft>
              <a:buFont typeface="Wingdings" panose="05000000000000000000" pitchFamily="2" charset="2"/>
              <a:buChar char="p"/>
            </a:pPr>
            <a:r>
              <a:rPr lang="zh-CN" altLang="en-US" sz="2000" b="1" dirty="0">
                <a:solidFill>
                  <a:prstClr val="black"/>
                </a:solidFill>
                <a:latin typeface="Arial" panose="020B0604020202020204" pitchFamily="34" charset="0"/>
                <a:ea typeface="微软雅黑" panose="020B0503020204020204" pitchFamily="34" charset="-122"/>
              </a:rPr>
              <a:t>存在问题</a:t>
            </a:r>
            <a:endParaRPr lang="en-US" altLang="zh-CN" sz="2000" dirty="0">
              <a:solidFill>
                <a:prstClr val="black"/>
              </a:solidFill>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识别速度慢</a:t>
            </a:r>
            <a:endParaRPr lang="en-US" altLang="zh-CN" sz="2000" dirty="0">
              <a:latin typeface="Arial" panose="020B0604020202020204" pitchFamily="34" charset="0"/>
              <a:ea typeface="微软雅黑" panose="020B0503020204020204" pitchFamily="34" charset="-122"/>
            </a:endParaRPr>
          </a:p>
          <a:p>
            <a:pPr marL="540000" lvl="1" indent="-360000" algn="just">
              <a:lnSpc>
                <a:spcPts val="2500"/>
              </a:lnSpc>
              <a:spcBef>
                <a:spcPts val="1000"/>
              </a:spcBef>
              <a:spcAft>
                <a:spcPts val="0"/>
              </a:spcAft>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rPr>
              <a:t>稳定性较差</a:t>
            </a:r>
            <a:endParaRPr lang="en-US" altLang="zh-CN"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855027101"/>
      </p:ext>
    </p:extLst>
  </p:cSld>
  <p:clrMapOvr>
    <a:masterClrMapping/>
  </p:clrMapOvr>
  <mc:AlternateContent xmlns:mc="http://schemas.openxmlformats.org/markup-compatibility/2006" xmlns:p14="http://schemas.microsoft.com/office/powerpoint/2010/main">
    <mc:Choice Requires="p14">
      <p:transition spd="slow" p14:dur="2000" advTm="2796"/>
    </mc:Choice>
    <mc:Fallback xmlns="">
      <p:transition spd="slow" advTm="2796"/>
    </mc:Fallback>
  </mc:AlternateContent>
</p:sld>
</file>

<file path=ppt/theme/theme1.xml><?xml version="1.0" encoding="utf-8"?>
<a:theme xmlns:a="http://schemas.openxmlformats.org/drawingml/2006/main" name="模板 中国科学院信息工程研究所PPT模板">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 中国科学院信息工程研究所PPT模板</Template>
  <TotalTime>7501</TotalTime>
  <Words>3341</Words>
  <Application>Microsoft Office PowerPoint</Application>
  <PresentationFormat>全屏显示(4:3)</PresentationFormat>
  <Paragraphs>476</Paragraphs>
  <Slides>39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黑体</vt:lpstr>
      <vt:lpstr>华文中宋</vt:lpstr>
      <vt:lpstr>微软雅黑</vt:lpstr>
      <vt:lpstr>Arial</vt:lpstr>
      <vt:lpstr>Times New Roman</vt:lpstr>
      <vt:lpstr>Wingdings</vt:lpstr>
      <vt:lpstr>模板 中国科学院信息工程研究所PPT模板</vt:lpstr>
      <vt:lpstr>面向加密流量的主机属性发现</vt:lpstr>
      <vt:lpstr>目录</vt:lpstr>
      <vt:lpstr>目录</vt:lpstr>
      <vt:lpstr>研究背景</vt:lpstr>
      <vt:lpstr>研究意义</vt:lpstr>
      <vt:lpstr>研究意义</vt:lpstr>
      <vt:lpstr>目录</vt:lpstr>
      <vt:lpstr>国内外研究现状——总览</vt:lpstr>
      <vt:lpstr>研究现状——基于明文载荷模式匹配</vt:lpstr>
      <vt:lpstr>PowerPoint 演示文稿</vt:lpstr>
      <vt:lpstr>PowerPoint 演示文稿</vt:lpstr>
      <vt:lpstr>研究现状——基于流统计特征</vt:lpstr>
      <vt:lpstr>研究现状——基于流原始加密载荷</vt:lpstr>
      <vt:lpstr>研究现状——小结</vt:lpstr>
      <vt:lpstr>目录</vt:lpstr>
      <vt:lpstr>研究目标、研究内容和拟解决的关键技术</vt:lpstr>
      <vt:lpstr>目录</vt:lpstr>
      <vt:lpstr>拟采取的研究方法、技术路线及可行性分析</vt:lpstr>
      <vt:lpstr>拟采取的研究方法、技术路线及可行性分析</vt:lpstr>
      <vt:lpstr>技术路线一：海量数据集构建</vt:lpstr>
      <vt:lpstr>技术路线一：海量数据集构建</vt:lpstr>
      <vt:lpstr>技术路线一：海量数据集构建</vt:lpstr>
      <vt:lpstr>拟采取的研究方法、技术路线及可行性分析</vt:lpstr>
      <vt:lpstr>技术路线二：模型选择</vt:lpstr>
      <vt:lpstr>技术路线二：模型选择</vt:lpstr>
      <vt:lpstr>技术路线三：原型系统实现</vt:lpstr>
      <vt:lpstr>技术路线三：原型系统实现</vt:lpstr>
      <vt:lpstr>目录</vt:lpstr>
      <vt:lpstr>预期研究成果及创新之处</vt:lpstr>
      <vt:lpstr>目录</vt:lpstr>
      <vt:lpstr>已有工作基础</vt:lpstr>
      <vt:lpstr>已有工作基础</vt:lpstr>
      <vt:lpstr>目录</vt:lpstr>
      <vt:lpstr>进度计划及预期进展</vt:lpstr>
      <vt:lpstr>目录</vt:lpstr>
      <vt:lpstr>参考文献</vt:lpstr>
      <vt:lpstr>参考文献</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fxl</dc:creator>
  <cp:lastModifiedBy>None</cp:lastModifiedBy>
  <cp:revision>348</cp:revision>
  <dcterms:created xsi:type="dcterms:W3CDTF">2012-06-15T07:17:47Z</dcterms:created>
  <dcterms:modified xsi:type="dcterms:W3CDTF">2019-05-30T06:47:28Z</dcterms:modified>
</cp:coreProperties>
</file>