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61" r:id="rId2"/>
    <p:sldId id="426" r:id="rId3"/>
    <p:sldId id="485" r:id="rId4"/>
    <p:sldId id="423" r:id="rId5"/>
    <p:sldId id="486" r:id="rId6"/>
    <p:sldId id="487" r:id="rId7"/>
    <p:sldId id="489" r:id="rId8"/>
    <p:sldId id="488" r:id="rId9"/>
    <p:sldId id="490" r:id="rId10"/>
    <p:sldId id="491" r:id="rId11"/>
    <p:sldId id="492" r:id="rId12"/>
    <p:sldId id="493" r:id="rId13"/>
    <p:sldId id="494" r:id="rId14"/>
    <p:sldId id="495" r:id="rId15"/>
    <p:sldId id="496" r:id="rId16"/>
    <p:sldId id="497" r:id="rId17"/>
    <p:sldId id="498" r:id="rId18"/>
    <p:sldId id="499" r:id="rId19"/>
    <p:sldId id="500" r:id="rId20"/>
    <p:sldId id="501" r:id="rId21"/>
    <p:sldId id="503" r:id="rId22"/>
    <p:sldId id="505" r:id="rId23"/>
    <p:sldId id="504" r:id="rId24"/>
    <p:sldId id="506" r:id="rId25"/>
    <p:sldId id="260" r:id="rId2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chitotle" initials="A" lastIdx="1" clrIdx="0">
    <p:extLst>
      <p:ext uri="{19B8F6BF-5375-455C-9EA6-DF929625EA0E}">
        <p15:presenceInfo xmlns:p15="http://schemas.microsoft.com/office/powerpoint/2012/main" userId="Architotle" providerId="None"/>
      </p:ext>
    </p:extLst>
  </p:cmAuthor>
  <p:cmAuthor id="2" name="胡 伟业" initials="胡" lastIdx="2" clrIdx="1">
    <p:extLst>
      <p:ext uri="{19B8F6BF-5375-455C-9EA6-DF929625EA0E}">
        <p15:presenceInfo xmlns:p15="http://schemas.microsoft.com/office/powerpoint/2012/main" userId="333b1a3519d4d3e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49" autoAdjust="0"/>
    <p:restoredTop sz="94311" autoAdjust="0"/>
  </p:normalViewPr>
  <p:slideViewPr>
    <p:cSldViewPr>
      <p:cViewPr varScale="1">
        <p:scale>
          <a:sx n="86" d="100"/>
          <a:sy n="86" d="100"/>
        </p:scale>
        <p:origin x="1651" y="62"/>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CFE7B7-C0B1-4334-BA5E-2C9060F93C42}" type="datetimeFigureOut">
              <a:rPr lang="zh-CN" altLang="en-US" smtClean="0"/>
              <a:t>2022/4/13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70DA7F-7A3B-4220-BB29-C8FD4DD66AE1}" type="slidenum">
              <a:rPr lang="zh-CN" altLang="en-US" smtClean="0"/>
              <a:t>‹#›</a:t>
            </a:fld>
            <a:endParaRPr lang="zh-CN" altLang="en-US"/>
          </a:p>
        </p:txBody>
      </p:sp>
    </p:spTree>
    <p:extLst>
      <p:ext uri="{BB962C8B-B14F-4D97-AF65-F5344CB8AC3E}">
        <p14:creationId xmlns:p14="http://schemas.microsoft.com/office/powerpoint/2010/main" val="3911767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770DA7F-7A3B-4220-BB29-C8FD4DD66AE1}" type="slidenum">
              <a:rPr lang="zh-CN" altLang="en-US" smtClean="0"/>
              <a:t>1</a:t>
            </a:fld>
            <a:endParaRPr lang="zh-CN" altLang="en-US"/>
          </a:p>
        </p:txBody>
      </p:sp>
    </p:spTree>
    <p:extLst>
      <p:ext uri="{BB962C8B-B14F-4D97-AF65-F5344CB8AC3E}">
        <p14:creationId xmlns:p14="http://schemas.microsoft.com/office/powerpoint/2010/main" val="84029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buFont typeface="Arial" panose="020B0604020202020204" pitchFamily="34" charset="0"/>
              <a:buNone/>
            </a:pPr>
            <a:endParaRPr lang="zh-CN" altLang="en-US" dirty="0"/>
          </a:p>
        </p:txBody>
      </p:sp>
      <p:sp>
        <p:nvSpPr>
          <p:cNvPr id="4" name="灯片编号占位符 3"/>
          <p:cNvSpPr>
            <a:spLocks noGrp="1"/>
          </p:cNvSpPr>
          <p:nvPr>
            <p:ph type="sldNum" sz="quarter" idx="5"/>
          </p:nvPr>
        </p:nvSpPr>
        <p:spPr/>
        <p:txBody>
          <a:bodyPr/>
          <a:lstStyle/>
          <a:p>
            <a:fld id="{E770DA7F-7A3B-4220-BB29-C8FD4DD66AE1}" type="slidenum">
              <a:rPr lang="zh-CN" altLang="en-US" smtClean="0"/>
              <a:t>10</a:t>
            </a:fld>
            <a:endParaRPr lang="zh-CN" altLang="en-US"/>
          </a:p>
        </p:txBody>
      </p:sp>
    </p:spTree>
    <p:extLst>
      <p:ext uri="{BB962C8B-B14F-4D97-AF65-F5344CB8AC3E}">
        <p14:creationId xmlns:p14="http://schemas.microsoft.com/office/powerpoint/2010/main" val="35223715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buFont typeface="Arial" panose="020B0604020202020204" pitchFamily="34" charset="0"/>
              <a:buNone/>
            </a:pPr>
            <a:endParaRPr lang="zh-CN" altLang="en-US" dirty="0"/>
          </a:p>
        </p:txBody>
      </p:sp>
      <p:sp>
        <p:nvSpPr>
          <p:cNvPr id="4" name="灯片编号占位符 3"/>
          <p:cNvSpPr>
            <a:spLocks noGrp="1"/>
          </p:cNvSpPr>
          <p:nvPr>
            <p:ph type="sldNum" sz="quarter" idx="5"/>
          </p:nvPr>
        </p:nvSpPr>
        <p:spPr/>
        <p:txBody>
          <a:bodyPr/>
          <a:lstStyle/>
          <a:p>
            <a:fld id="{E770DA7F-7A3B-4220-BB29-C8FD4DD66AE1}" type="slidenum">
              <a:rPr lang="zh-CN" altLang="en-US" smtClean="0"/>
              <a:t>11</a:t>
            </a:fld>
            <a:endParaRPr lang="zh-CN" altLang="en-US"/>
          </a:p>
        </p:txBody>
      </p:sp>
    </p:spTree>
    <p:extLst>
      <p:ext uri="{BB962C8B-B14F-4D97-AF65-F5344CB8AC3E}">
        <p14:creationId xmlns:p14="http://schemas.microsoft.com/office/powerpoint/2010/main" val="28023337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buFont typeface="Arial" panose="020B0604020202020204" pitchFamily="34" charset="0"/>
              <a:buNone/>
            </a:pPr>
            <a:endParaRPr lang="zh-CN" altLang="en-US" dirty="0"/>
          </a:p>
        </p:txBody>
      </p:sp>
      <p:sp>
        <p:nvSpPr>
          <p:cNvPr id="4" name="灯片编号占位符 3"/>
          <p:cNvSpPr>
            <a:spLocks noGrp="1"/>
          </p:cNvSpPr>
          <p:nvPr>
            <p:ph type="sldNum" sz="quarter" idx="5"/>
          </p:nvPr>
        </p:nvSpPr>
        <p:spPr/>
        <p:txBody>
          <a:bodyPr/>
          <a:lstStyle/>
          <a:p>
            <a:fld id="{E770DA7F-7A3B-4220-BB29-C8FD4DD66AE1}" type="slidenum">
              <a:rPr lang="zh-CN" altLang="en-US" smtClean="0"/>
              <a:t>12</a:t>
            </a:fld>
            <a:endParaRPr lang="zh-CN" altLang="en-US"/>
          </a:p>
        </p:txBody>
      </p:sp>
    </p:spTree>
    <p:extLst>
      <p:ext uri="{BB962C8B-B14F-4D97-AF65-F5344CB8AC3E}">
        <p14:creationId xmlns:p14="http://schemas.microsoft.com/office/powerpoint/2010/main" val="25329424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buFont typeface="Arial" panose="020B0604020202020204" pitchFamily="34" charset="0"/>
              <a:buNone/>
            </a:pPr>
            <a:endParaRPr lang="zh-CN" altLang="en-US" dirty="0"/>
          </a:p>
        </p:txBody>
      </p:sp>
      <p:sp>
        <p:nvSpPr>
          <p:cNvPr id="4" name="灯片编号占位符 3"/>
          <p:cNvSpPr>
            <a:spLocks noGrp="1"/>
          </p:cNvSpPr>
          <p:nvPr>
            <p:ph type="sldNum" sz="quarter" idx="5"/>
          </p:nvPr>
        </p:nvSpPr>
        <p:spPr/>
        <p:txBody>
          <a:bodyPr/>
          <a:lstStyle/>
          <a:p>
            <a:fld id="{E770DA7F-7A3B-4220-BB29-C8FD4DD66AE1}" type="slidenum">
              <a:rPr lang="zh-CN" altLang="en-US" smtClean="0"/>
              <a:t>13</a:t>
            </a:fld>
            <a:endParaRPr lang="zh-CN" altLang="en-US"/>
          </a:p>
        </p:txBody>
      </p:sp>
    </p:spTree>
    <p:extLst>
      <p:ext uri="{BB962C8B-B14F-4D97-AF65-F5344CB8AC3E}">
        <p14:creationId xmlns:p14="http://schemas.microsoft.com/office/powerpoint/2010/main" val="39957541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buFont typeface="Arial" panose="020B0604020202020204" pitchFamily="34" charset="0"/>
              <a:buNone/>
            </a:pPr>
            <a:endParaRPr lang="zh-CN" altLang="en-US" dirty="0"/>
          </a:p>
        </p:txBody>
      </p:sp>
      <p:sp>
        <p:nvSpPr>
          <p:cNvPr id="4" name="灯片编号占位符 3"/>
          <p:cNvSpPr>
            <a:spLocks noGrp="1"/>
          </p:cNvSpPr>
          <p:nvPr>
            <p:ph type="sldNum" sz="quarter" idx="5"/>
          </p:nvPr>
        </p:nvSpPr>
        <p:spPr/>
        <p:txBody>
          <a:bodyPr/>
          <a:lstStyle/>
          <a:p>
            <a:fld id="{E770DA7F-7A3B-4220-BB29-C8FD4DD66AE1}" type="slidenum">
              <a:rPr lang="zh-CN" altLang="en-US" smtClean="0"/>
              <a:t>14</a:t>
            </a:fld>
            <a:endParaRPr lang="zh-CN" altLang="en-US"/>
          </a:p>
        </p:txBody>
      </p:sp>
    </p:spTree>
    <p:extLst>
      <p:ext uri="{BB962C8B-B14F-4D97-AF65-F5344CB8AC3E}">
        <p14:creationId xmlns:p14="http://schemas.microsoft.com/office/powerpoint/2010/main" val="36119852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buFont typeface="Arial" panose="020B0604020202020204" pitchFamily="34" charset="0"/>
              <a:buNone/>
            </a:pPr>
            <a:endParaRPr lang="zh-CN" altLang="en-US" dirty="0"/>
          </a:p>
        </p:txBody>
      </p:sp>
      <p:sp>
        <p:nvSpPr>
          <p:cNvPr id="4" name="灯片编号占位符 3"/>
          <p:cNvSpPr>
            <a:spLocks noGrp="1"/>
          </p:cNvSpPr>
          <p:nvPr>
            <p:ph type="sldNum" sz="quarter" idx="5"/>
          </p:nvPr>
        </p:nvSpPr>
        <p:spPr/>
        <p:txBody>
          <a:bodyPr/>
          <a:lstStyle/>
          <a:p>
            <a:fld id="{E770DA7F-7A3B-4220-BB29-C8FD4DD66AE1}" type="slidenum">
              <a:rPr lang="zh-CN" altLang="en-US" smtClean="0"/>
              <a:t>15</a:t>
            </a:fld>
            <a:endParaRPr lang="zh-CN" altLang="en-US"/>
          </a:p>
        </p:txBody>
      </p:sp>
    </p:spTree>
    <p:extLst>
      <p:ext uri="{BB962C8B-B14F-4D97-AF65-F5344CB8AC3E}">
        <p14:creationId xmlns:p14="http://schemas.microsoft.com/office/powerpoint/2010/main" val="9967142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buFont typeface="Arial" panose="020B0604020202020204" pitchFamily="34" charset="0"/>
              <a:buNone/>
            </a:pPr>
            <a:endParaRPr lang="zh-CN" altLang="en-US" dirty="0"/>
          </a:p>
        </p:txBody>
      </p:sp>
      <p:sp>
        <p:nvSpPr>
          <p:cNvPr id="4" name="灯片编号占位符 3"/>
          <p:cNvSpPr>
            <a:spLocks noGrp="1"/>
          </p:cNvSpPr>
          <p:nvPr>
            <p:ph type="sldNum" sz="quarter" idx="5"/>
          </p:nvPr>
        </p:nvSpPr>
        <p:spPr/>
        <p:txBody>
          <a:bodyPr/>
          <a:lstStyle/>
          <a:p>
            <a:fld id="{E770DA7F-7A3B-4220-BB29-C8FD4DD66AE1}" type="slidenum">
              <a:rPr lang="zh-CN" altLang="en-US" smtClean="0"/>
              <a:t>16</a:t>
            </a:fld>
            <a:endParaRPr lang="zh-CN" altLang="en-US"/>
          </a:p>
        </p:txBody>
      </p:sp>
    </p:spTree>
    <p:extLst>
      <p:ext uri="{BB962C8B-B14F-4D97-AF65-F5344CB8AC3E}">
        <p14:creationId xmlns:p14="http://schemas.microsoft.com/office/powerpoint/2010/main" val="36296382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buFont typeface="Arial" panose="020B0604020202020204" pitchFamily="34" charset="0"/>
              <a:buNone/>
            </a:pPr>
            <a:endParaRPr lang="zh-CN" altLang="en-US" dirty="0"/>
          </a:p>
        </p:txBody>
      </p:sp>
      <p:sp>
        <p:nvSpPr>
          <p:cNvPr id="4" name="灯片编号占位符 3"/>
          <p:cNvSpPr>
            <a:spLocks noGrp="1"/>
          </p:cNvSpPr>
          <p:nvPr>
            <p:ph type="sldNum" sz="quarter" idx="5"/>
          </p:nvPr>
        </p:nvSpPr>
        <p:spPr/>
        <p:txBody>
          <a:bodyPr/>
          <a:lstStyle/>
          <a:p>
            <a:fld id="{E770DA7F-7A3B-4220-BB29-C8FD4DD66AE1}" type="slidenum">
              <a:rPr lang="zh-CN" altLang="en-US" smtClean="0"/>
              <a:t>17</a:t>
            </a:fld>
            <a:endParaRPr lang="zh-CN" altLang="en-US"/>
          </a:p>
        </p:txBody>
      </p:sp>
    </p:spTree>
    <p:extLst>
      <p:ext uri="{BB962C8B-B14F-4D97-AF65-F5344CB8AC3E}">
        <p14:creationId xmlns:p14="http://schemas.microsoft.com/office/powerpoint/2010/main" val="25731445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buFont typeface="Arial" panose="020B0604020202020204" pitchFamily="34" charset="0"/>
              <a:buNone/>
            </a:pPr>
            <a:endParaRPr lang="zh-CN" altLang="en-US" dirty="0"/>
          </a:p>
        </p:txBody>
      </p:sp>
      <p:sp>
        <p:nvSpPr>
          <p:cNvPr id="4" name="灯片编号占位符 3"/>
          <p:cNvSpPr>
            <a:spLocks noGrp="1"/>
          </p:cNvSpPr>
          <p:nvPr>
            <p:ph type="sldNum" sz="quarter" idx="5"/>
          </p:nvPr>
        </p:nvSpPr>
        <p:spPr/>
        <p:txBody>
          <a:bodyPr/>
          <a:lstStyle/>
          <a:p>
            <a:fld id="{E770DA7F-7A3B-4220-BB29-C8FD4DD66AE1}" type="slidenum">
              <a:rPr lang="zh-CN" altLang="en-US" smtClean="0"/>
              <a:t>18</a:t>
            </a:fld>
            <a:endParaRPr lang="zh-CN" altLang="en-US"/>
          </a:p>
        </p:txBody>
      </p:sp>
    </p:spTree>
    <p:extLst>
      <p:ext uri="{BB962C8B-B14F-4D97-AF65-F5344CB8AC3E}">
        <p14:creationId xmlns:p14="http://schemas.microsoft.com/office/powerpoint/2010/main" val="38205078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buFont typeface="Arial" panose="020B0604020202020204" pitchFamily="34" charset="0"/>
              <a:buNone/>
            </a:pPr>
            <a:endParaRPr lang="zh-CN" altLang="en-US" dirty="0"/>
          </a:p>
        </p:txBody>
      </p:sp>
      <p:sp>
        <p:nvSpPr>
          <p:cNvPr id="4" name="灯片编号占位符 3"/>
          <p:cNvSpPr>
            <a:spLocks noGrp="1"/>
          </p:cNvSpPr>
          <p:nvPr>
            <p:ph type="sldNum" sz="quarter" idx="5"/>
          </p:nvPr>
        </p:nvSpPr>
        <p:spPr/>
        <p:txBody>
          <a:bodyPr/>
          <a:lstStyle/>
          <a:p>
            <a:fld id="{E770DA7F-7A3B-4220-BB29-C8FD4DD66AE1}" type="slidenum">
              <a:rPr lang="zh-CN" altLang="en-US" smtClean="0"/>
              <a:t>19</a:t>
            </a:fld>
            <a:endParaRPr lang="zh-CN" altLang="en-US"/>
          </a:p>
        </p:txBody>
      </p:sp>
    </p:spTree>
    <p:extLst>
      <p:ext uri="{BB962C8B-B14F-4D97-AF65-F5344CB8AC3E}">
        <p14:creationId xmlns:p14="http://schemas.microsoft.com/office/powerpoint/2010/main" val="2566425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777777"/>
                </a:solidFill>
                <a:effectLst/>
                <a:latin typeface="Open Sans" panose="020B0606030504020204" pitchFamily="34" charset="0"/>
              </a:rPr>
              <a:t>美国马赛诸州波士顿东北大学的库里计算机科学院的一个研究团队：</a:t>
            </a:r>
            <a:r>
              <a:rPr lang="en-US" altLang="zh-CN" b="0" i="0" dirty="0">
                <a:solidFill>
                  <a:srgbClr val="777777"/>
                </a:solidFill>
                <a:effectLst/>
                <a:latin typeface="Open Sans" panose="020B0606030504020204" pitchFamily="34" charset="0"/>
              </a:rPr>
              <a:t>Mon</a:t>
            </a:r>
            <a:r>
              <a:rPr lang="zh-CN" altLang="en-US" b="0" i="0" dirty="0">
                <a:solidFill>
                  <a:srgbClr val="777777"/>
                </a:solidFill>
                <a:effectLst/>
                <a:latin typeface="Open Sans" panose="020B0606030504020204" pitchFamily="34" charset="0"/>
              </a:rPr>
              <a:t>（</a:t>
            </a:r>
            <a:r>
              <a:rPr lang="en-US" altLang="zh-CN" b="0" i="0" dirty="0">
                <a:solidFill>
                  <a:srgbClr val="777777"/>
                </a:solidFill>
                <a:effectLst/>
                <a:latin typeface="Open Sans" panose="020B0606030504020204" pitchFamily="34" charset="0"/>
              </a:rPr>
              <a:t>IoT</a:t>
            </a:r>
            <a:r>
              <a:rPr lang="zh-CN" altLang="en-US" b="0" i="0" dirty="0">
                <a:solidFill>
                  <a:srgbClr val="777777"/>
                </a:solidFill>
                <a:effectLst/>
                <a:latin typeface="Open Sans" panose="020B0606030504020204" pitchFamily="34" charset="0"/>
              </a:rPr>
              <a:t>）</a:t>
            </a:r>
            <a:r>
              <a:rPr lang="en-US" altLang="zh-CN" b="0" i="0" dirty="0">
                <a:solidFill>
                  <a:srgbClr val="777777"/>
                </a:solidFill>
                <a:effectLst/>
                <a:latin typeface="Open Sans" panose="020B0606030504020204" pitchFamily="34" charset="0"/>
              </a:rPr>
              <a:t>r research group</a:t>
            </a:r>
            <a:r>
              <a:rPr lang="zh-CN" altLang="en-US" b="0" i="0" dirty="0">
                <a:solidFill>
                  <a:srgbClr val="777777"/>
                </a:solidFill>
                <a:effectLst/>
                <a:latin typeface="Open Sans" panose="020B0606030504020204" pitchFamily="34" charset="0"/>
              </a:rPr>
              <a:t>。</a:t>
            </a:r>
            <a:endParaRPr lang="en-US" altLang="zh-CN" b="0" i="0" dirty="0">
              <a:solidFill>
                <a:srgbClr val="777777"/>
              </a:solidFill>
              <a:effectLst/>
              <a:latin typeface="Open Sans" panose="020B0606030504020204" pitchFamily="34" charset="0"/>
            </a:endParaRPr>
          </a:p>
          <a:p>
            <a:pPr algn="l"/>
            <a:r>
              <a:rPr lang="zh-CN" altLang="en-US" b="0" i="0" dirty="0">
                <a:solidFill>
                  <a:srgbClr val="777777"/>
                </a:solidFill>
                <a:effectLst/>
                <a:latin typeface="Open Sans" panose="020B0606030504020204" pitchFamily="34" charset="0"/>
              </a:rPr>
              <a:t>他们调查的关键研究问题是：</a:t>
            </a:r>
            <a:endParaRPr lang="en-US" altLang="zh-CN" b="0" i="0" dirty="0">
              <a:solidFill>
                <a:srgbClr val="777777"/>
              </a:solidFill>
              <a:effectLst/>
              <a:latin typeface="Open Sans" panose="020B0606030504020204" pitchFamily="34" charset="0"/>
            </a:endParaRPr>
          </a:p>
          <a:p>
            <a:pPr algn="l"/>
            <a:r>
              <a:rPr lang="en-US" altLang="zh-CN" dirty="0"/>
              <a:t>Personally identifiable information</a:t>
            </a:r>
            <a:r>
              <a:rPr lang="en-US" altLang="zh-CN" b="0" i="0" dirty="0">
                <a:solidFill>
                  <a:srgbClr val="777777"/>
                </a:solidFill>
                <a:effectLst/>
                <a:latin typeface="Open Sans" panose="020B0606030504020204" pitchFamily="34" charset="0"/>
              </a:rPr>
              <a:t>=PII</a:t>
            </a:r>
            <a:endParaRPr lang="zh-CN" altLang="en-US" b="0" i="0" dirty="0">
              <a:solidFill>
                <a:srgbClr val="777777"/>
              </a:solidFill>
              <a:effectLst/>
              <a:latin typeface="Open Sans" panose="020B0606030504020204" pitchFamily="34" charset="0"/>
            </a:endParaRPr>
          </a:p>
          <a:p>
            <a:pPr algn="l">
              <a:buFont typeface="Arial" panose="020B0604020202020204" pitchFamily="34" charset="0"/>
              <a:buChar char="•"/>
            </a:pPr>
            <a:r>
              <a:rPr lang="zh-CN" altLang="en-US" b="0" i="1" dirty="0">
                <a:solidFill>
                  <a:srgbClr val="777777"/>
                </a:solidFill>
                <a:effectLst/>
                <a:latin typeface="Open Sans" panose="020B0606030504020204" pitchFamily="34" charset="0"/>
              </a:rPr>
              <a:t>哪些个人身份信息 （</a:t>
            </a:r>
            <a:r>
              <a:rPr lang="en-US" altLang="zh-CN" b="0" i="1" dirty="0">
                <a:solidFill>
                  <a:srgbClr val="777777"/>
                </a:solidFill>
                <a:effectLst/>
                <a:latin typeface="Open Sans" panose="020B0606030504020204" pitchFamily="34" charset="0"/>
              </a:rPr>
              <a:t>PII</a:t>
            </a:r>
            <a:r>
              <a:rPr lang="zh-CN" altLang="en-US" b="0" i="1" dirty="0">
                <a:solidFill>
                  <a:srgbClr val="777777"/>
                </a:solidFill>
                <a:effectLst/>
                <a:latin typeface="Open Sans" panose="020B0606030504020204" pitchFamily="34" charset="0"/>
              </a:rPr>
              <a:t>） 有意或无意地从物联网设备泄露？</a:t>
            </a:r>
            <a:endParaRPr lang="zh-CN" altLang="en-US" b="0" i="0" dirty="0">
              <a:solidFill>
                <a:srgbClr val="777777"/>
              </a:solidFill>
              <a:effectLst/>
              <a:latin typeface="Open Sans" panose="020B0606030504020204" pitchFamily="34" charset="0"/>
            </a:endParaRPr>
          </a:p>
          <a:p>
            <a:pPr algn="l">
              <a:buFont typeface="Arial" panose="020B0604020202020204" pitchFamily="34" charset="0"/>
              <a:buChar char="•"/>
            </a:pPr>
            <a:r>
              <a:rPr lang="zh-CN" altLang="en-US" b="0" i="1" dirty="0">
                <a:solidFill>
                  <a:srgbClr val="777777"/>
                </a:solidFill>
                <a:effectLst/>
                <a:latin typeface="Open Sans" panose="020B0606030504020204" pitchFamily="34" charset="0"/>
              </a:rPr>
              <a:t>除了简单地加密流量以阻止信息泄露之外，我们还能做些什么来降低隐私风险？</a:t>
            </a:r>
            <a:endParaRPr lang="zh-CN" altLang="en-US" b="0" i="0" dirty="0">
              <a:solidFill>
                <a:srgbClr val="777777"/>
              </a:solidFill>
              <a:effectLst/>
              <a:latin typeface="Open Sans" panose="020B0606030504020204" pitchFamily="34" charset="0"/>
            </a:endParaRPr>
          </a:p>
          <a:p>
            <a:pPr algn="l"/>
            <a:r>
              <a:rPr lang="zh-CN" altLang="en-US" b="0" i="0" dirty="0">
                <a:solidFill>
                  <a:srgbClr val="777777"/>
                </a:solidFill>
                <a:effectLst/>
                <a:latin typeface="Open Sans" panose="020B0606030504020204" pitchFamily="34" charset="0"/>
              </a:rPr>
              <a:t>我们的方法需要记录和分析我们获得的各种物联网设备产生的所有网络流量。我们不仅以明文形式检查 </a:t>
            </a:r>
            <a:r>
              <a:rPr lang="en-US" altLang="zh-CN" b="0" i="0" dirty="0">
                <a:solidFill>
                  <a:srgbClr val="777777"/>
                </a:solidFill>
                <a:effectLst/>
                <a:latin typeface="Open Sans" panose="020B0606030504020204" pitchFamily="34" charset="0"/>
              </a:rPr>
              <a:t>PII </a:t>
            </a:r>
            <a:r>
              <a:rPr lang="zh-CN" altLang="en-US" b="0" i="0" dirty="0">
                <a:solidFill>
                  <a:srgbClr val="777777"/>
                </a:solidFill>
                <a:effectLst/>
                <a:latin typeface="Open Sans" panose="020B0606030504020204" pitchFamily="34" charset="0"/>
              </a:rPr>
              <a:t>的流量，还尝试中间人 </a:t>
            </a:r>
            <a:r>
              <a:rPr lang="en-US" altLang="zh-CN" b="0" i="0" dirty="0">
                <a:solidFill>
                  <a:srgbClr val="777777"/>
                </a:solidFill>
                <a:effectLst/>
                <a:latin typeface="Open Sans" panose="020B0606030504020204" pitchFamily="34" charset="0"/>
              </a:rPr>
              <a:t>SSL </a:t>
            </a:r>
            <a:r>
              <a:rPr lang="zh-CN" altLang="en-US" b="0" i="0" dirty="0">
                <a:solidFill>
                  <a:srgbClr val="777777"/>
                </a:solidFill>
                <a:effectLst/>
                <a:latin typeface="Open Sans" panose="020B0606030504020204" pitchFamily="34" charset="0"/>
              </a:rPr>
              <a:t>连接来了解加密流的内容。我们的分析使我们能够揭示物联网设备目前如何保护用户的</a:t>
            </a:r>
            <a:r>
              <a:rPr lang="en-US" altLang="zh-CN" b="0" i="0" dirty="0">
                <a:solidFill>
                  <a:srgbClr val="777777"/>
                </a:solidFill>
                <a:effectLst/>
                <a:latin typeface="Open Sans" panose="020B0606030504020204" pitchFamily="34" charset="0"/>
              </a:rPr>
              <a:t>PII</a:t>
            </a:r>
            <a:r>
              <a:rPr lang="zh-CN" altLang="en-US" b="0" i="0" dirty="0">
                <a:solidFill>
                  <a:srgbClr val="777777"/>
                </a:solidFill>
                <a:effectLst/>
                <a:latin typeface="Open Sans" panose="020B0606030504020204" pitchFamily="34" charset="0"/>
              </a:rPr>
              <a:t>，并确定对用户隐私发起攻击的难易程度。</a:t>
            </a:r>
          </a:p>
        </p:txBody>
      </p:sp>
      <p:sp>
        <p:nvSpPr>
          <p:cNvPr id="4" name="灯片编号占位符 3"/>
          <p:cNvSpPr>
            <a:spLocks noGrp="1"/>
          </p:cNvSpPr>
          <p:nvPr>
            <p:ph type="sldNum" sz="quarter" idx="5"/>
          </p:nvPr>
        </p:nvSpPr>
        <p:spPr/>
        <p:txBody>
          <a:bodyPr/>
          <a:lstStyle/>
          <a:p>
            <a:fld id="{E770DA7F-7A3B-4220-BB29-C8FD4DD66AE1}" type="slidenum">
              <a:rPr lang="zh-CN" altLang="en-US" smtClean="0"/>
              <a:t>2</a:t>
            </a:fld>
            <a:endParaRPr lang="zh-CN" altLang="en-US"/>
          </a:p>
        </p:txBody>
      </p:sp>
    </p:spTree>
    <p:extLst>
      <p:ext uri="{BB962C8B-B14F-4D97-AF65-F5344CB8AC3E}">
        <p14:creationId xmlns:p14="http://schemas.microsoft.com/office/powerpoint/2010/main" val="42671367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buFont typeface="Arial" panose="020B0604020202020204" pitchFamily="34" charset="0"/>
              <a:buNone/>
            </a:pPr>
            <a:endParaRPr lang="zh-CN" altLang="en-US" dirty="0"/>
          </a:p>
        </p:txBody>
      </p:sp>
      <p:sp>
        <p:nvSpPr>
          <p:cNvPr id="4" name="灯片编号占位符 3"/>
          <p:cNvSpPr>
            <a:spLocks noGrp="1"/>
          </p:cNvSpPr>
          <p:nvPr>
            <p:ph type="sldNum" sz="quarter" idx="5"/>
          </p:nvPr>
        </p:nvSpPr>
        <p:spPr/>
        <p:txBody>
          <a:bodyPr/>
          <a:lstStyle/>
          <a:p>
            <a:fld id="{E770DA7F-7A3B-4220-BB29-C8FD4DD66AE1}" type="slidenum">
              <a:rPr lang="zh-CN" altLang="en-US" smtClean="0"/>
              <a:t>20</a:t>
            </a:fld>
            <a:endParaRPr lang="zh-CN" altLang="en-US"/>
          </a:p>
        </p:txBody>
      </p:sp>
    </p:spTree>
    <p:extLst>
      <p:ext uri="{BB962C8B-B14F-4D97-AF65-F5344CB8AC3E}">
        <p14:creationId xmlns:p14="http://schemas.microsoft.com/office/powerpoint/2010/main" val="10579095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buFont typeface="Arial" panose="020B0604020202020204" pitchFamily="34" charset="0"/>
              <a:buNone/>
            </a:pPr>
            <a:endParaRPr lang="zh-CN" altLang="en-US" dirty="0"/>
          </a:p>
        </p:txBody>
      </p:sp>
      <p:sp>
        <p:nvSpPr>
          <p:cNvPr id="4" name="灯片编号占位符 3"/>
          <p:cNvSpPr>
            <a:spLocks noGrp="1"/>
          </p:cNvSpPr>
          <p:nvPr>
            <p:ph type="sldNum" sz="quarter" idx="5"/>
          </p:nvPr>
        </p:nvSpPr>
        <p:spPr/>
        <p:txBody>
          <a:bodyPr/>
          <a:lstStyle/>
          <a:p>
            <a:fld id="{E770DA7F-7A3B-4220-BB29-C8FD4DD66AE1}" type="slidenum">
              <a:rPr lang="zh-CN" altLang="en-US" smtClean="0"/>
              <a:t>21</a:t>
            </a:fld>
            <a:endParaRPr lang="zh-CN" altLang="en-US"/>
          </a:p>
        </p:txBody>
      </p:sp>
    </p:spTree>
    <p:extLst>
      <p:ext uri="{BB962C8B-B14F-4D97-AF65-F5344CB8AC3E}">
        <p14:creationId xmlns:p14="http://schemas.microsoft.com/office/powerpoint/2010/main" val="24880219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buFont typeface="Arial" panose="020B0604020202020204" pitchFamily="34" charset="0"/>
              <a:buNone/>
            </a:pPr>
            <a:endParaRPr lang="zh-CN" altLang="en-US" dirty="0"/>
          </a:p>
        </p:txBody>
      </p:sp>
      <p:sp>
        <p:nvSpPr>
          <p:cNvPr id="4" name="灯片编号占位符 3"/>
          <p:cNvSpPr>
            <a:spLocks noGrp="1"/>
          </p:cNvSpPr>
          <p:nvPr>
            <p:ph type="sldNum" sz="quarter" idx="5"/>
          </p:nvPr>
        </p:nvSpPr>
        <p:spPr/>
        <p:txBody>
          <a:bodyPr/>
          <a:lstStyle/>
          <a:p>
            <a:fld id="{E770DA7F-7A3B-4220-BB29-C8FD4DD66AE1}" type="slidenum">
              <a:rPr lang="zh-CN" altLang="en-US" smtClean="0"/>
              <a:t>22</a:t>
            </a:fld>
            <a:endParaRPr lang="zh-CN" altLang="en-US"/>
          </a:p>
        </p:txBody>
      </p:sp>
    </p:spTree>
    <p:extLst>
      <p:ext uri="{BB962C8B-B14F-4D97-AF65-F5344CB8AC3E}">
        <p14:creationId xmlns:p14="http://schemas.microsoft.com/office/powerpoint/2010/main" val="42018395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buFont typeface="Arial" panose="020B0604020202020204" pitchFamily="34" charset="0"/>
              <a:buNone/>
            </a:pPr>
            <a:endParaRPr lang="zh-CN" altLang="en-US" dirty="0"/>
          </a:p>
        </p:txBody>
      </p:sp>
      <p:sp>
        <p:nvSpPr>
          <p:cNvPr id="4" name="灯片编号占位符 3"/>
          <p:cNvSpPr>
            <a:spLocks noGrp="1"/>
          </p:cNvSpPr>
          <p:nvPr>
            <p:ph type="sldNum" sz="quarter" idx="5"/>
          </p:nvPr>
        </p:nvSpPr>
        <p:spPr/>
        <p:txBody>
          <a:bodyPr/>
          <a:lstStyle/>
          <a:p>
            <a:fld id="{E770DA7F-7A3B-4220-BB29-C8FD4DD66AE1}" type="slidenum">
              <a:rPr lang="zh-CN" altLang="en-US" smtClean="0"/>
              <a:t>23</a:t>
            </a:fld>
            <a:endParaRPr lang="zh-CN" altLang="en-US"/>
          </a:p>
        </p:txBody>
      </p:sp>
    </p:spTree>
    <p:extLst>
      <p:ext uri="{BB962C8B-B14F-4D97-AF65-F5344CB8AC3E}">
        <p14:creationId xmlns:p14="http://schemas.microsoft.com/office/powerpoint/2010/main" val="10931098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buFont typeface="Arial" panose="020B0604020202020204" pitchFamily="34" charset="0"/>
              <a:buNone/>
            </a:pPr>
            <a:endParaRPr lang="zh-CN" altLang="en-US" dirty="0"/>
          </a:p>
        </p:txBody>
      </p:sp>
      <p:sp>
        <p:nvSpPr>
          <p:cNvPr id="4" name="灯片编号占位符 3"/>
          <p:cNvSpPr>
            <a:spLocks noGrp="1"/>
          </p:cNvSpPr>
          <p:nvPr>
            <p:ph type="sldNum" sz="quarter" idx="5"/>
          </p:nvPr>
        </p:nvSpPr>
        <p:spPr/>
        <p:txBody>
          <a:bodyPr/>
          <a:lstStyle/>
          <a:p>
            <a:fld id="{E770DA7F-7A3B-4220-BB29-C8FD4DD66AE1}" type="slidenum">
              <a:rPr lang="zh-CN" altLang="en-US" smtClean="0"/>
              <a:t>24</a:t>
            </a:fld>
            <a:endParaRPr lang="zh-CN" altLang="en-US"/>
          </a:p>
        </p:txBody>
      </p:sp>
    </p:spTree>
    <p:extLst>
      <p:ext uri="{BB962C8B-B14F-4D97-AF65-F5344CB8AC3E}">
        <p14:creationId xmlns:p14="http://schemas.microsoft.com/office/powerpoint/2010/main" val="1441729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PII</a:t>
            </a:r>
            <a:r>
              <a:rPr lang="zh-CN" altLang="en-US" dirty="0"/>
              <a:t>：</a:t>
            </a:r>
            <a:r>
              <a:rPr lang="en-US" altLang="zh-CN" dirty="0"/>
              <a:t>Personally identifiable information</a:t>
            </a:r>
          </a:p>
          <a:p>
            <a:endParaRPr lang="en-US" altLang="zh-CN" dirty="0"/>
          </a:p>
          <a:p>
            <a:r>
              <a:rPr lang="zh-CN" altLang="en-US" dirty="0"/>
              <a:t>左图是</a:t>
            </a:r>
            <a:r>
              <a:rPr lang="en-US" altLang="zh-CN" dirty="0"/>
              <a:t>ACM digital Library</a:t>
            </a:r>
            <a:r>
              <a:rPr lang="zh-CN" altLang="en-US" dirty="0"/>
              <a:t>上任静静的个人主页的</a:t>
            </a:r>
            <a:r>
              <a:rPr lang="en-US" altLang="zh-CN" dirty="0"/>
              <a:t>keywords</a:t>
            </a:r>
            <a:r>
              <a:rPr lang="zh-CN" altLang="en-US" dirty="0"/>
              <a:t>词云，可以看到他的研究方向：流量中的个人身份信息（</a:t>
            </a:r>
            <a:r>
              <a:rPr lang="en-US" altLang="zh-CN" dirty="0"/>
              <a:t>PII</a:t>
            </a:r>
            <a:r>
              <a:rPr lang="zh-CN" altLang="en-US" dirty="0"/>
              <a:t>）、隐私泄露与保护。</a:t>
            </a:r>
            <a:endParaRPr lang="en-US" altLang="zh-CN" dirty="0"/>
          </a:p>
          <a:p>
            <a:endParaRPr lang="en-US" altLang="zh-CN" dirty="0"/>
          </a:p>
          <a:p>
            <a:r>
              <a:rPr lang="zh-CN" altLang="en-US" dirty="0"/>
              <a:t>代表工作：一篇是关于移动网络流量的个人身份信息泄露，发表于</a:t>
            </a:r>
            <a:r>
              <a:rPr lang="en-US" altLang="zh-CN" dirty="0" err="1"/>
              <a:t>MobiSys</a:t>
            </a:r>
            <a:r>
              <a:rPr lang="en-US" altLang="zh-CN" dirty="0"/>
              <a:t> 2016</a:t>
            </a:r>
            <a:r>
              <a:rPr lang="zh-CN" altLang="en-US" dirty="0"/>
              <a:t>，另一篇是这一篇消费者物联网的个人身份信息泄露情况，发表于</a:t>
            </a:r>
            <a:r>
              <a:rPr lang="en-US" altLang="zh-CN" dirty="0"/>
              <a:t>IMC 2019</a:t>
            </a:r>
            <a:r>
              <a:rPr lang="zh-CN" altLang="en-US" dirty="0"/>
              <a:t>。</a:t>
            </a:r>
          </a:p>
        </p:txBody>
      </p:sp>
      <p:sp>
        <p:nvSpPr>
          <p:cNvPr id="4" name="灯片编号占位符 3"/>
          <p:cNvSpPr>
            <a:spLocks noGrp="1"/>
          </p:cNvSpPr>
          <p:nvPr>
            <p:ph type="sldNum" sz="quarter" idx="5"/>
          </p:nvPr>
        </p:nvSpPr>
        <p:spPr/>
        <p:txBody>
          <a:bodyPr/>
          <a:lstStyle/>
          <a:p>
            <a:fld id="{E770DA7F-7A3B-4220-BB29-C8FD4DD66AE1}" type="slidenum">
              <a:rPr lang="zh-CN" altLang="en-US" smtClean="0"/>
              <a:t>3</a:t>
            </a:fld>
            <a:endParaRPr lang="zh-CN" altLang="en-US"/>
          </a:p>
        </p:txBody>
      </p:sp>
    </p:spTree>
    <p:extLst>
      <p:ext uri="{BB962C8B-B14F-4D97-AF65-F5344CB8AC3E}">
        <p14:creationId xmlns:p14="http://schemas.microsoft.com/office/powerpoint/2010/main" val="93127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770DA7F-7A3B-4220-BB29-C8FD4DD66AE1}" type="slidenum">
              <a:rPr lang="zh-CN" altLang="en-US" smtClean="0"/>
              <a:t>4</a:t>
            </a:fld>
            <a:endParaRPr lang="zh-CN" altLang="en-US"/>
          </a:p>
        </p:txBody>
      </p:sp>
    </p:spTree>
    <p:extLst>
      <p:ext uri="{BB962C8B-B14F-4D97-AF65-F5344CB8AC3E}">
        <p14:creationId xmlns:p14="http://schemas.microsoft.com/office/powerpoint/2010/main" val="27334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前人工作的不足：地域单一、人力不够：之前的所有研究都集中在</a:t>
            </a:r>
            <a:r>
              <a:rPr lang="zh-CN" altLang="en-US" b="1" dirty="0"/>
              <a:t>一个管辖区</a:t>
            </a:r>
            <a:r>
              <a:rPr lang="zh-CN" altLang="en-US" dirty="0"/>
              <a:t>（</a:t>
            </a:r>
            <a:r>
              <a:rPr lang="en-US" altLang="zh-CN" dirty="0"/>
              <a:t> jurisdiction </a:t>
            </a:r>
            <a:r>
              <a:rPr lang="zh-CN" altLang="en-US" dirty="0"/>
              <a:t>）内的</a:t>
            </a:r>
            <a:r>
              <a:rPr lang="zh-CN" altLang="en-US" b="1" dirty="0"/>
              <a:t>一个研究团队</a:t>
            </a:r>
            <a:r>
              <a:rPr lang="zh-CN" altLang="en-US" dirty="0"/>
              <a:t>与物联网设备进行交互的信息暴露上。有必要了解</a:t>
            </a:r>
            <a:r>
              <a:rPr lang="zh-CN" altLang="en-US" b="1" dirty="0"/>
              <a:t>相同设备在不同隐私法管辖区</a:t>
            </a:r>
            <a:r>
              <a:rPr lang="zh-CN" altLang="en-US" dirty="0"/>
              <a:t>的行为，以及被</a:t>
            </a:r>
            <a:r>
              <a:rPr lang="zh-CN" altLang="en-US" b="1" dirty="0"/>
              <a:t>更多用户</a:t>
            </a:r>
            <a:r>
              <a:rPr lang="zh-CN" altLang="en-US" dirty="0"/>
              <a:t>使用时的行为。</a:t>
            </a:r>
            <a:endParaRPr lang="en-US" altLang="zh-CN" dirty="0"/>
          </a:p>
          <a:p>
            <a:endParaRPr lang="en-US" altLang="zh-CN" dirty="0"/>
          </a:p>
          <a:p>
            <a:pPr>
              <a:lnSpc>
                <a:spcPct val="150000"/>
              </a:lnSpc>
            </a:pPr>
            <a:r>
              <a:rPr lang="zh-CN" altLang="en-US" dirty="0"/>
              <a:t>为此：</a:t>
            </a:r>
            <a:endParaRPr lang="en-US" altLang="zh-CN" dirty="0"/>
          </a:p>
          <a:p>
            <a:pPr>
              <a:lnSpc>
                <a:spcPct val="150000"/>
              </a:lnSpc>
            </a:pPr>
            <a:r>
              <a:rPr lang="en-US" altLang="zh-CN" dirty="0"/>
              <a:t>	1</a:t>
            </a:r>
            <a:r>
              <a:rPr lang="zh-CN" altLang="en-US" dirty="0"/>
              <a:t>、对位于美国和英国两个实验室的</a:t>
            </a:r>
            <a:r>
              <a:rPr lang="en-US" altLang="zh-CN" dirty="0"/>
              <a:t>81</a:t>
            </a:r>
            <a:r>
              <a:rPr lang="zh-CN" altLang="en-US" dirty="0"/>
              <a:t>台消费者物联网设备的信息暴露情况进行了多维分析，具体：</a:t>
            </a:r>
            <a:endParaRPr lang="en-US" altLang="zh-CN" dirty="0"/>
          </a:p>
          <a:p>
            <a:pPr marL="742950" lvl="1" indent="-285750">
              <a:lnSpc>
                <a:spcPct val="150000"/>
              </a:lnSpc>
              <a:buFont typeface="Arial" panose="020B0604020202020204" pitchFamily="34" charset="0"/>
              <a:buChar char="•"/>
            </a:pPr>
            <a:r>
              <a:rPr lang="zh-CN" altLang="en-US" dirty="0"/>
              <a:t>不同设备的互联网流量的目的地、</a:t>
            </a:r>
            <a:endParaRPr lang="en-US" altLang="zh-CN" dirty="0"/>
          </a:p>
          <a:p>
            <a:pPr marL="742950" lvl="1" indent="-285750">
              <a:lnSpc>
                <a:spcPct val="150000"/>
              </a:lnSpc>
              <a:buFont typeface="Arial" panose="020B0604020202020204" pitchFamily="34" charset="0"/>
              <a:buChar char="•"/>
            </a:pPr>
            <a:r>
              <a:rPr lang="zh-CN" altLang="en-US" dirty="0"/>
              <a:t>通信内容是否受加密保护、</a:t>
            </a:r>
            <a:endParaRPr lang="en-US" altLang="zh-CN" dirty="0"/>
          </a:p>
          <a:p>
            <a:pPr marL="742950" lvl="1" indent="-285750">
              <a:lnSpc>
                <a:spcPct val="150000"/>
              </a:lnSpc>
              <a:buFont typeface="Arial" panose="020B0604020202020204" pitchFamily="34" charset="0"/>
              <a:buChar char="•"/>
            </a:pPr>
            <a:r>
              <a:rPr lang="zh-CN" altLang="en-US" dirty="0"/>
              <a:t>从这些内容中可以推断出什么样的物联网设备交互，</a:t>
            </a:r>
            <a:endParaRPr lang="en-US" altLang="zh-CN" dirty="0"/>
          </a:p>
          <a:p>
            <a:pPr marL="742950" lvl="1" indent="-285750">
              <a:lnSpc>
                <a:spcPct val="150000"/>
              </a:lnSpc>
              <a:buFont typeface="Arial" panose="020B0604020202020204" pitchFamily="34" charset="0"/>
              <a:buChar char="•"/>
            </a:pPr>
            <a:r>
              <a:rPr lang="zh-CN" altLang="en-US" dirty="0"/>
              <a:t>是否存在私人敏感信息的意外曝光”，并确定这些特性是否存在地域差异，因为美国（由</a:t>
            </a:r>
            <a:r>
              <a:rPr lang="en-US" altLang="zh-CN" dirty="0"/>
              <a:t>FTC</a:t>
            </a:r>
            <a:r>
              <a:rPr lang="zh-CN" altLang="en-US" dirty="0"/>
              <a:t>执行）和英国（</a:t>
            </a:r>
            <a:r>
              <a:rPr lang="en-US" altLang="zh-CN" dirty="0"/>
              <a:t>GDPR</a:t>
            </a:r>
            <a:r>
              <a:rPr lang="zh-CN" altLang="en-US" dirty="0"/>
              <a:t>）的隐私法规可能会对数据收集产生重大影响。</a:t>
            </a:r>
            <a:endParaRPr lang="en-US" altLang="zh-CN" dirty="0"/>
          </a:p>
          <a:p>
            <a:pPr>
              <a:lnSpc>
                <a:spcPct val="150000"/>
              </a:lnSpc>
            </a:pPr>
            <a:r>
              <a:rPr lang="en-US" altLang="zh-CN" dirty="0"/>
              <a:t>	2</a:t>
            </a:r>
            <a:r>
              <a:rPr lang="zh-CN" altLang="en-US" dirty="0"/>
              <a:t>、除了实验室的受控实验以外，还组织了一个由</a:t>
            </a:r>
            <a:r>
              <a:rPr lang="en-US" altLang="zh-CN" dirty="0"/>
              <a:t>36</a:t>
            </a:r>
            <a:r>
              <a:rPr lang="zh-CN" altLang="en-US" dirty="0"/>
              <a:t>名参与者组成的现场非受控实验，从中收集的数据并于受控实验收集的数据进行比较。</a:t>
            </a:r>
          </a:p>
          <a:p>
            <a:endParaRPr lang="en-US" altLang="zh-CN" dirty="0"/>
          </a:p>
          <a:p>
            <a:r>
              <a:rPr lang="zh-CN" altLang="en-US" dirty="0"/>
              <a:t>如图所示美国物联网实验室（东北部），其配置类似于包含大量消费物联网设备的工作室公寓。</a:t>
            </a:r>
          </a:p>
        </p:txBody>
      </p:sp>
      <p:sp>
        <p:nvSpPr>
          <p:cNvPr id="4" name="灯片编号占位符 3"/>
          <p:cNvSpPr>
            <a:spLocks noGrp="1"/>
          </p:cNvSpPr>
          <p:nvPr>
            <p:ph type="sldNum" sz="quarter" idx="5"/>
          </p:nvPr>
        </p:nvSpPr>
        <p:spPr/>
        <p:txBody>
          <a:bodyPr/>
          <a:lstStyle/>
          <a:p>
            <a:fld id="{E770DA7F-7A3B-4220-BB29-C8FD4DD66AE1}" type="slidenum">
              <a:rPr lang="zh-CN" altLang="en-US" smtClean="0"/>
              <a:t>5</a:t>
            </a:fld>
            <a:endParaRPr lang="zh-CN" altLang="en-US"/>
          </a:p>
        </p:txBody>
      </p:sp>
    </p:spTree>
    <p:extLst>
      <p:ext uri="{BB962C8B-B14F-4D97-AF65-F5344CB8AC3E}">
        <p14:creationId xmlns:p14="http://schemas.microsoft.com/office/powerpoint/2010/main" val="14933701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742950" lvl="1" indent="-285750">
              <a:buFont typeface="Arial" panose="020B0604020202020204" pitchFamily="34" charset="0"/>
              <a:buChar char="•"/>
            </a:pPr>
            <a:r>
              <a:rPr lang="en-US" altLang="zh-CN" dirty="0"/>
              <a:t>IoT</a:t>
            </a:r>
            <a:r>
              <a:rPr lang="zh-CN" altLang="en-US" dirty="0"/>
              <a:t>设备暴露的信息本身：</a:t>
            </a:r>
            <a:endParaRPr lang="en-US" altLang="zh-CN" dirty="0"/>
          </a:p>
          <a:p>
            <a:pPr marL="1200150" lvl="2" indent="-285750">
              <a:buFont typeface="Arial" panose="020B0604020202020204" pitchFamily="34" charset="0"/>
              <a:buChar char="•"/>
            </a:pPr>
            <a:r>
              <a:rPr lang="zh-CN" altLang="en-US" dirty="0"/>
              <a:t>存储数据。这可能包括设备标识符和用户在设备激活期间提供的个人识别信息、活动日志、设备状态等。</a:t>
            </a:r>
            <a:endParaRPr lang="en-US" altLang="zh-CN" dirty="0"/>
          </a:p>
          <a:p>
            <a:pPr marL="1200150" lvl="2" indent="-285750">
              <a:buFont typeface="Arial" panose="020B0604020202020204" pitchFamily="34" charset="0"/>
              <a:buChar char="•"/>
            </a:pPr>
            <a:r>
              <a:rPr lang="zh-CN" altLang="en-US" dirty="0"/>
              <a:t>传感器数据。这包括物联网设备传感器获得的信息，例如运动检测、视频监控录像、音频记录。</a:t>
            </a:r>
            <a:endParaRPr lang="en-US" altLang="zh-CN" dirty="0"/>
          </a:p>
          <a:p>
            <a:pPr marL="1200150" lvl="2" indent="-285750">
              <a:buFont typeface="Arial" panose="020B0604020202020204" pitchFamily="34" charset="0"/>
              <a:buChar char="•"/>
            </a:pPr>
            <a:r>
              <a:rPr lang="zh-CN" altLang="en-US" dirty="0"/>
              <a:t>活动数据。这包括关于用户如何与设备交互（例如，通过移动设备上的应用程序或物联网设备上的按钮）以及使用了设备的哪些功能（例如，切换灯光）的信息。</a:t>
            </a:r>
            <a:endParaRPr lang="en-US" altLang="zh-CN" dirty="0"/>
          </a:p>
          <a:p>
            <a:r>
              <a:rPr lang="zh-CN" altLang="en-US" dirty="0"/>
              <a:t>第一方：物联网设备制造商或负责实现设备功能的相关公司。</a:t>
            </a:r>
            <a:endParaRPr lang="en-US" altLang="zh-CN" dirty="0"/>
          </a:p>
          <a:p>
            <a:r>
              <a:rPr lang="en-US" altLang="zh-CN" dirty="0"/>
              <a:t>•</a:t>
            </a:r>
            <a:r>
              <a:rPr lang="zh-CN" altLang="en-US" dirty="0"/>
              <a:t>支持方：任何提供外包计算资源的公司，如</a:t>
            </a:r>
            <a:r>
              <a:rPr lang="en-US" altLang="zh-CN" dirty="0"/>
              <a:t>CDN</a:t>
            </a:r>
            <a:r>
              <a:rPr lang="zh-CN" altLang="en-US" dirty="0"/>
              <a:t>和云提供商。</a:t>
            </a:r>
            <a:endParaRPr lang="en-US" altLang="zh-CN" dirty="0"/>
          </a:p>
          <a:p>
            <a:r>
              <a:rPr lang="en-US" altLang="zh-CN" dirty="0"/>
              <a:t>•</a:t>
            </a:r>
            <a:r>
              <a:rPr lang="zh-CN" altLang="en-US" dirty="0"/>
              <a:t>第三方。非第一党或支持党的任何一方。这包括广告和分析公司。除了</a:t>
            </a:r>
            <a:r>
              <a:rPr lang="en-US" altLang="zh-CN" dirty="0"/>
              <a:t>IP</a:t>
            </a:r>
            <a:r>
              <a:rPr lang="zh-CN" altLang="en-US" dirty="0"/>
              <a:t>业务的目的地之外，我们还考虑网络窃听器，它可以被动地观察</a:t>
            </a:r>
            <a:r>
              <a:rPr lang="en-US" altLang="zh-CN" dirty="0"/>
              <a:t>IOT</a:t>
            </a:r>
            <a:r>
              <a:rPr lang="zh-CN" altLang="en-US" dirty="0"/>
              <a:t>设备所暴露的信息，例如设备的互联网服务提供商（</a:t>
            </a:r>
            <a:r>
              <a:rPr lang="en-US" altLang="zh-CN" dirty="0"/>
              <a:t>ISP</a:t>
            </a:r>
            <a:r>
              <a:rPr lang="zh-CN" altLang="en-US" dirty="0"/>
              <a:t>）。</a:t>
            </a:r>
            <a:endParaRPr lang="en-US" altLang="zh-CN" dirty="0"/>
          </a:p>
          <a:p>
            <a:endParaRPr lang="en-US" altLang="zh-CN" dirty="0"/>
          </a:p>
          <a:p>
            <a:pPr marL="800100" lvl="1" indent="-342900">
              <a:buAutoNum type="arabicPeriod" startAt="3"/>
            </a:pPr>
            <a:r>
              <a:rPr lang="zh-CN" altLang="en-US" dirty="0"/>
              <a:t>涉及的隐私问题：</a:t>
            </a:r>
            <a:endParaRPr lang="en-US" altLang="zh-CN" dirty="0"/>
          </a:p>
          <a:p>
            <a:pPr marL="1200150" lvl="2" indent="-285750">
              <a:buFont typeface="Arial" panose="020B0604020202020204" pitchFamily="34" charset="0"/>
              <a:buChar char="•"/>
            </a:pPr>
            <a:r>
              <a:rPr lang="zh-CN" altLang="en-US" dirty="0"/>
              <a:t>暴露给非第一方的个人身份信息</a:t>
            </a:r>
            <a:endParaRPr lang="en-US" altLang="zh-CN" dirty="0"/>
          </a:p>
          <a:p>
            <a:pPr marL="1200150" lvl="2" indent="-285750">
              <a:buFont typeface="Arial" panose="020B0604020202020204" pitchFamily="34" charset="0"/>
              <a:buChar char="•"/>
            </a:pPr>
            <a:r>
              <a:rPr lang="zh-CN" altLang="en-US" dirty="0"/>
              <a:t>暴露给非第一方的用户行为记录</a:t>
            </a:r>
            <a:endParaRPr lang="en-US" altLang="zh-CN" dirty="0"/>
          </a:p>
          <a:p>
            <a:pPr marL="1200150" lvl="2" indent="-285750">
              <a:buFont typeface="Arial" panose="020B0604020202020204" pitchFamily="34" charset="0"/>
              <a:buChar char="•"/>
            </a:pPr>
            <a:r>
              <a:rPr lang="zh-CN" altLang="en-US" dirty="0"/>
              <a:t>能够用于分析设备行为的网络流量</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E770DA7F-7A3B-4220-BB29-C8FD4DD66AE1}" type="slidenum">
              <a:rPr lang="zh-CN" altLang="en-US" smtClean="0"/>
              <a:t>6</a:t>
            </a:fld>
            <a:endParaRPr lang="zh-CN" altLang="en-US"/>
          </a:p>
        </p:txBody>
      </p:sp>
    </p:spTree>
    <p:extLst>
      <p:ext uri="{BB962C8B-B14F-4D97-AF65-F5344CB8AC3E}">
        <p14:creationId xmlns:p14="http://schemas.microsoft.com/office/powerpoint/2010/main" val="26170644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buFont typeface="Arial" panose="020B0604020202020204" pitchFamily="34" charset="0"/>
              <a:buNone/>
            </a:pPr>
            <a:endParaRPr lang="zh-CN" altLang="en-US" dirty="0"/>
          </a:p>
        </p:txBody>
      </p:sp>
      <p:sp>
        <p:nvSpPr>
          <p:cNvPr id="4" name="灯片编号占位符 3"/>
          <p:cNvSpPr>
            <a:spLocks noGrp="1"/>
          </p:cNvSpPr>
          <p:nvPr>
            <p:ph type="sldNum" sz="quarter" idx="5"/>
          </p:nvPr>
        </p:nvSpPr>
        <p:spPr/>
        <p:txBody>
          <a:bodyPr/>
          <a:lstStyle/>
          <a:p>
            <a:fld id="{E770DA7F-7A3B-4220-BB29-C8FD4DD66AE1}" type="slidenum">
              <a:rPr lang="zh-CN" altLang="en-US" smtClean="0"/>
              <a:t>7</a:t>
            </a:fld>
            <a:endParaRPr lang="zh-CN" altLang="en-US"/>
          </a:p>
        </p:txBody>
      </p:sp>
    </p:spTree>
    <p:extLst>
      <p:ext uri="{BB962C8B-B14F-4D97-AF65-F5344CB8AC3E}">
        <p14:creationId xmlns:p14="http://schemas.microsoft.com/office/powerpoint/2010/main" val="4246083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770DA7F-7A3B-4220-BB29-C8FD4DD66AE1}" type="slidenum">
              <a:rPr lang="zh-CN" altLang="en-US" smtClean="0"/>
              <a:t>8</a:t>
            </a:fld>
            <a:endParaRPr lang="zh-CN" altLang="en-US"/>
          </a:p>
        </p:txBody>
      </p:sp>
    </p:spTree>
    <p:extLst>
      <p:ext uri="{BB962C8B-B14F-4D97-AF65-F5344CB8AC3E}">
        <p14:creationId xmlns:p14="http://schemas.microsoft.com/office/powerpoint/2010/main" val="3675598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交互动作：（</a:t>
            </a:r>
            <a:r>
              <a:rPr lang="en-US" altLang="zh-CN" dirty="0" err="1"/>
              <a:t>i</a:t>
            </a:r>
            <a:r>
              <a:rPr lang="zh-CN" altLang="en-US" dirty="0"/>
              <a:t>）本地动作，其包括物理地与设备交互作用，或者使用语音命令（不使用来自单独设备的语音助手）。（</a:t>
            </a:r>
            <a:r>
              <a:rPr lang="en-US" altLang="zh-CN" dirty="0"/>
              <a:t>ii</a:t>
            </a:r>
            <a:r>
              <a:rPr lang="zh-CN" altLang="en-US" dirty="0"/>
              <a:t>）</a:t>
            </a:r>
            <a:r>
              <a:rPr lang="en-US" altLang="zh-CN" dirty="0"/>
              <a:t>LAN</a:t>
            </a:r>
            <a:r>
              <a:rPr lang="zh-CN" altLang="en-US" dirty="0"/>
              <a:t>应用程序操作，通过在与物联网设备连接到同一网络的手机上使用配套应用程序，从而允许手机和物联网设备之间进行直接通信；（</a:t>
            </a:r>
            <a:r>
              <a:rPr lang="en-US" altLang="zh-CN" dirty="0"/>
              <a:t>iii</a:t>
            </a:r>
            <a:r>
              <a:rPr lang="zh-CN" altLang="en-US" dirty="0"/>
              <a:t>）云应用程序行动，通过在连接到不同于物联网设备的网络的手机上使用配套应用程序，迫使物联网设备使用云基础设施进行通信；（</a:t>
            </a:r>
            <a:r>
              <a:rPr lang="en-US" altLang="zh-CN" dirty="0"/>
              <a:t>iv</a:t>
            </a:r>
            <a:r>
              <a:rPr lang="zh-CN" altLang="en-US" dirty="0"/>
              <a:t>）语音命令操作，使用语音命令触发</a:t>
            </a:r>
            <a:r>
              <a:rPr lang="en-US" altLang="zh-CN" dirty="0"/>
              <a:t>Echo Spot</a:t>
            </a:r>
            <a:r>
              <a:rPr lang="zh-CN" altLang="en-US" dirty="0"/>
              <a:t>的</a:t>
            </a:r>
            <a:r>
              <a:rPr lang="en-US" altLang="zh-CN" dirty="0"/>
              <a:t>Alexa</a:t>
            </a:r>
            <a:r>
              <a:rPr lang="zh-CN" altLang="en-US" dirty="0"/>
              <a:t>语音助手，该助手随后根据语音命令与设备进行交</a:t>
            </a:r>
            <a:endParaRPr lang="en-US" altLang="zh-CN" dirty="0"/>
          </a:p>
          <a:p>
            <a:endParaRPr lang="en-US" altLang="zh-CN" dirty="0"/>
          </a:p>
          <a:p>
            <a:r>
              <a:rPr lang="zh-CN" altLang="en-US" dirty="0"/>
              <a:t>我们使用实验室之间的</a:t>
            </a:r>
            <a:r>
              <a:rPr lang="en-US" altLang="zh-CN" dirty="0"/>
              <a:t>VPN</a:t>
            </a:r>
            <a:r>
              <a:rPr lang="zh-CN" altLang="en-US" dirty="0"/>
              <a:t>连接来比较通过美国</a:t>
            </a:r>
            <a:r>
              <a:rPr lang="en-US" altLang="zh-CN" dirty="0"/>
              <a:t>IP</a:t>
            </a:r>
            <a:r>
              <a:rPr lang="zh-CN" altLang="en-US" dirty="0"/>
              <a:t>地址进入公共互联网的美国设备和通过英国</a:t>
            </a:r>
            <a:r>
              <a:rPr lang="en-US" altLang="zh-CN" dirty="0"/>
              <a:t>IP</a:t>
            </a:r>
            <a:r>
              <a:rPr lang="zh-CN" altLang="en-US" dirty="0"/>
              <a:t>出口的相同设备（英国实验室设备反之亦然）。在这种情况下，每对场景中的硬件</a:t>
            </a:r>
            <a:r>
              <a:rPr lang="en-US" altLang="zh-CN" dirty="0"/>
              <a:t>/</a:t>
            </a:r>
            <a:r>
              <a:rPr lang="zh-CN" altLang="en-US" dirty="0"/>
              <a:t>固件和管辖权是相同的，但出口</a:t>
            </a:r>
            <a:r>
              <a:rPr lang="en-US" altLang="zh-CN" dirty="0"/>
              <a:t>IP</a:t>
            </a:r>
            <a:r>
              <a:rPr lang="zh-CN" altLang="en-US" dirty="0"/>
              <a:t>地址（以及基于</a:t>
            </a:r>
            <a:r>
              <a:rPr lang="en-US" altLang="zh-CN" dirty="0"/>
              <a:t>IP</a:t>
            </a:r>
            <a:r>
              <a:rPr lang="zh-CN" altLang="en-US" dirty="0"/>
              <a:t>的服务器选择）不同。我们将这些场景中的观察结果结合起来，以帮助确定观察到的信息暴露差异的可能根本原因。互。</a:t>
            </a:r>
          </a:p>
        </p:txBody>
      </p:sp>
      <p:sp>
        <p:nvSpPr>
          <p:cNvPr id="4" name="灯片编号占位符 3"/>
          <p:cNvSpPr>
            <a:spLocks noGrp="1"/>
          </p:cNvSpPr>
          <p:nvPr>
            <p:ph type="sldNum" sz="quarter" idx="5"/>
          </p:nvPr>
        </p:nvSpPr>
        <p:spPr/>
        <p:txBody>
          <a:bodyPr/>
          <a:lstStyle/>
          <a:p>
            <a:fld id="{E770DA7F-7A3B-4220-BB29-C8FD4DD66AE1}" type="slidenum">
              <a:rPr lang="zh-CN" altLang="en-US" smtClean="0"/>
              <a:t>9</a:t>
            </a:fld>
            <a:endParaRPr lang="zh-CN" altLang="en-US"/>
          </a:p>
        </p:txBody>
      </p:sp>
    </p:spTree>
    <p:extLst>
      <p:ext uri="{BB962C8B-B14F-4D97-AF65-F5344CB8AC3E}">
        <p14:creationId xmlns:p14="http://schemas.microsoft.com/office/powerpoint/2010/main" val="8177764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7" name="Picture 7" descr="B-1"/>
          <p:cNvPicPr>
            <a:picLocks noChangeAspect="1" noChangeArrowheads="1"/>
          </p:cNvPicPr>
          <p:nvPr userDrawn="1"/>
        </p:nvPicPr>
        <p:blipFill>
          <a:blip r:embed="rId2" cstate="print"/>
          <a:srcRect/>
          <a:stretch>
            <a:fillRect/>
          </a:stretch>
        </p:blipFill>
        <p:spPr bwMode="auto">
          <a:xfrm>
            <a:off x="0" y="1588"/>
            <a:ext cx="9144000" cy="6856412"/>
          </a:xfrm>
          <a:prstGeom prst="rect">
            <a:avLst/>
          </a:prstGeom>
          <a:noFill/>
          <a:ln w="9525">
            <a:noFill/>
            <a:miter lim="800000"/>
            <a:headEnd/>
            <a:tailEnd/>
          </a:ln>
        </p:spPr>
      </p:pic>
      <p:sp>
        <p:nvSpPr>
          <p:cNvPr id="2" name="标题 1"/>
          <p:cNvSpPr>
            <a:spLocks noGrp="1"/>
          </p:cNvSpPr>
          <p:nvPr>
            <p:ph type="ctrTitle"/>
          </p:nvPr>
        </p:nvSpPr>
        <p:spPr>
          <a:xfrm>
            <a:off x="683568" y="1412776"/>
            <a:ext cx="7772400" cy="1470025"/>
          </a:xfrm>
        </p:spPr>
        <p:txBody>
          <a:bodyPr/>
          <a:lstStyle>
            <a:lvl1pPr>
              <a:defRPr>
                <a:solidFill>
                  <a:schemeClr val="bg1"/>
                </a:solidFill>
              </a:defRPr>
            </a:lvl1pPr>
          </a:lstStyle>
          <a:p>
            <a:r>
              <a:rPr lang="zh-CN" altLang="en-US" dirty="0"/>
              <a:t>单击此处编辑母版标题样式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39503BF-C29D-4C80-9971-704DEB9EB5A2}" type="slidenum">
              <a:rPr lang="en-US" altLang="zh-CN"/>
              <a:pPr>
                <a:defRPr/>
              </a:pPr>
              <a:t>‹#›</a:t>
            </a:fld>
            <a:endParaRPr lang="en-US" altLang="zh-CN"/>
          </a:p>
        </p:txBody>
      </p:sp>
      <p:pic>
        <p:nvPicPr>
          <p:cNvPr id="8" name="Picture 6" descr="B-1"/>
          <p:cNvPicPr>
            <a:picLocks noChangeAspect="1" noChangeArrowheads="1"/>
          </p:cNvPicPr>
          <p:nvPr userDrawn="1"/>
        </p:nvPicPr>
        <p:blipFill>
          <a:blip r:embed="rId3" cstate="print"/>
          <a:srcRect l="8194" t="52522" r="40851" b="32153"/>
          <a:stretch>
            <a:fillRect/>
          </a:stretch>
        </p:blipFill>
        <p:spPr bwMode="auto">
          <a:xfrm>
            <a:off x="749300" y="3602038"/>
            <a:ext cx="4659313" cy="1050925"/>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4" descr="B-1"/>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标题 1"/>
          <p:cNvSpPr>
            <a:spLocks noGrp="1"/>
          </p:cNvSpPr>
          <p:nvPr>
            <p:ph type="title" hasCustomPrompt="1"/>
          </p:nvPr>
        </p:nvSpPr>
        <p:spPr>
          <a:xfrm>
            <a:off x="5868144" y="548680"/>
            <a:ext cx="2602632" cy="648072"/>
          </a:xfrm>
        </p:spPr>
        <p:txBody>
          <a:bodyPr/>
          <a:lstStyle>
            <a:lvl1pPr>
              <a:defRPr sz="2400"/>
            </a:lvl1pPr>
          </a:lstStyle>
          <a:p>
            <a:r>
              <a:rPr lang="zh-CN" altLang="en-US" sz="2000" dirty="0"/>
              <a:t>内容标题区域</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0A439F1-587F-4B46-AE4C-D82BC2C3528D}"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B946528B-B9B9-4E68-8952-1F42D213A426}" type="slidenum">
              <a:rPr lang="en-US" altLang="zh-CN"/>
              <a:pPr>
                <a:defRPr/>
              </a:pPr>
              <a:t>‹#›</a:t>
            </a:fld>
            <a:endParaRPr lang="en-US" altLang="zh-CN"/>
          </a:p>
        </p:txBody>
      </p:sp>
      <p:pic>
        <p:nvPicPr>
          <p:cNvPr id="6" name="Picture 5" descr="B-1"/>
          <p:cNvPicPr>
            <a:picLocks noChangeAspect="1" noChangeArrowheads="1"/>
          </p:cNvPicPr>
          <p:nvPr userDrawn="1"/>
        </p:nvPicPr>
        <p:blipFill>
          <a:blip r:embed="rId2" cstate="print"/>
          <a:srcRect/>
          <a:stretch>
            <a:fillRect/>
          </a:stretch>
        </p:blipFill>
        <p:spPr bwMode="auto">
          <a:xfrm>
            <a:off x="0" y="-1588"/>
            <a:ext cx="9144000" cy="6859588"/>
          </a:xfrm>
          <a:prstGeom prst="rect">
            <a:avLst/>
          </a:prstGeom>
          <a:noFill/>
          <a:ln w="9525">
            <a:noFill/>
            <a:miter lim="800000"/>
            <a:headEnd/>
            <a:tailEnd/>
          </a:ln>
        </p:spPr>
      </p:pic>
      <p:pic>
        <p:nvPicPr>
          <p:cNvPr id="7" name="Picture 4" descr="B-1"/>
          <p:cNvPicPr>
            <a:picLocks noChangeAspect="1" noChangeArrowheads="1"/>
          </p:cNvPicPr>
          <p:nvPr userDrawn="1"/>
        </p:nvPicPr>
        <p:blipFill>
          <a:blip r:embed="rId3" cstate="print"/>
          <a:srcRect l="52361" t="31111" r="3542" b="56296"/>
          <a:stretch>
            <a:fillRect/>
          </a:stretch>
        </p:blipFill>
        <p:spPr bwMode="auto">
          <a:xfrm>
            <a:off x="4787900" y="2133600"/>
            <a:ext cx="4032250" cy="863600"/>
          </a:xfrm>
          <a:prstGeom prst="rect">
            <a:avLst/>
          </a:prstGeom>
          <a:noFill/>
          <a:ln w="9525">
            <a:noFill/>
            <a:miter lim="800000"/>
            <a:headEnd/>
            <a:tailEnd/>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4" descr="B-1"/>
          <p:cNvPicPr>
            <a:picLocks noChangeAspect="1" noChangeArrowheads="1"/>
          </p:cNvPicPr>
          <p:nvPr/>
        </p:nvPicPr>
        <p:blipFill>
          <a:blip r:embed="rId5" cstate="print"/>
          <a:srcRect/>
          <a:stretch>
            <a:fillRect/>
          </a:stretch>
        </p:blipFill>
        <p:spPr bwMode="auto">
          <a:xfrm>
            <a:off x="0" y="0"/>
            <a:ext cx="9144000" cy="6858000"/>
          </a:xfrm>
          <a:prstGeom prst="rect">
            <a:avLst/>
          </a:prstGeom>
          <a:noFill/>
          <a:ln w="9525">
            <a:noFill/>
            <a:miter lim="800000"/>
            <a:headEnd/>
            <a:tailEnd/>
          </a:ln>
        </p:spPr>
      </p:pic>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CD98D576-A93E-4A83-AEFD-5B9ECC077633}"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60" r:id="rId1"/>
    <p:sldLayoutId id="2147483650" r:id="rId2"/>
    <p:sldLayoutId id="2147483661" r:id="rId3"/>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宋体" pitchFamily="2" charset="-122"/>
        </a:defRPr>
      </a:lvl2pPr>
      <a:lvl3pPr algn="ctr" rtl="0" eaLnBrk="1" fontAlgn="base" hangingPunct="1">
        <a:spcBef>
          <a:spcPct val="0"/>
        </a:spcBef>
        <a:spcAft>
          <a:spcPct val="0"/>
        </a:spcAft>
        <a:defRPr sz="4400">
          <a:solidFill>
            <a:schemeClr val="tx2"/>
          </a:solidFill>
          <a:latin typeface="Arial" charset="0"/>
          <a:ea typeface="宋体" pitchFamily="2" charset="-122"/>
        </a:defRPr>
      </a:lvl3pPr>
      <a:lvl4pPr algn="ctr" rtl="0" eaLnBrk="1" fontAlgn="base" hangingPunct="1">
        <a:spcBef>
          <a:spcPct val="0"/>
        </a:spcBef>
        <a:spcAft>
          <a:spcPct val="0"/>
        </a:spcAft>
        <a:defRPr sz="4400">
          <a:solidFill>
            <a:schemeClr val="tx2"/>
          </a:solidFill>
          <a:latin typeface="Arial" charset="0"/>
          <a:ea typeface="宋体" pitchFamily="2" charset="-122"/>
        </a:defRPr>
      </a:lvl4pPr>
      <a:lvl5pPr algn="ctr" rtl="0" eaLnBrk="1" fontAlgn="base" hangingPunct="1">
        <a:spcBef>
          <a:spcPct val="0"/>
        </a:spcBef>
        <a:spcAft>
          <a:spcPct val="0"/>
        </a:spcAft>
        <a:defRPr sz="4400">
          <a:solidFill>
            <a:schemeClr val="tx2"/>
          </a:solidFill>
          <a:latin typeface="Arial" charset="0"/>
          <a:ea typeface="宋体" pitchFamily="2" charset="-122"/>
        </a:defRPr>
      </a:lvl5pPr>
      <a:lvl6pPr marL="457200" algn="ctr" rtl="0" eaLnBrk="1" fontAlgn="base" hangingPunct="1">
        <a:spcBef>
          <a:spcPct val="0"/>
        </a:spcBef>
        <a:spcAft>
          <a:spcPct val="0"/>
        </a:spcAft>
        <a:defRPr sz="4400">
          <a:solidFill>
            <a:schemeClr val="tx2"/>
          </a:solidFill>
          <a:latin typeface="Arial" charset="0"/>
          <a:ea typeface="宋体" pitchFamily="2" charset="-122"/>
        </a:defRPr>
      </a:lvl6pPr>
      <a:lvl7pPr marL="914400" algn="ctr" rtl="0" eaLnBrk="1" fontAlgn="base" hangingPunct="1">
        <a:spcBef>
          <a:spcPct val="0"/>
        </a:spcBef>
        <a:spcAft>
          <a:spcPct val="0"/>
        </a:spcAft>
        <a:defRPr sz="4400">
          <a:solidFill>
            <a:schemeClr val="tx2"/>
          </a:solidFill>
          <a:latin typeface="Arial" charset="0"/>
          <a:ea typeface="宋体" pitchFamily="2" charset="-122"/>
        </a:defRPr>
      </a:lvl7pPr>
      <a:lvl8pPr marL="1371600" algn="ctr" rtl="0" eaLnBrk="1" fontAlgn="base" hangingPunct="1">
        <a:spcBef>
          <a:spcPct val="0"/>
        </a:spcBef>
        <a:spcAft>
          <a:spcPct val="0"/>
        </a:spcAft>
        <a:defRPr sz="4400">
          <a:solidFill>
            <a:schemeClr val="tx2"/>
          </a:solidFill>
          <a:latin typeface="Arial" charset="0"/>
          <a:ea typeface="宋体" pitchFamily="2" charset="-122"/>
        </a:defRPr>
      </a:lvl8pPr>
      <a:lvl9pPr marL="1828800" algn="ctr" rtl="0" eaLnBrk="1" fontAlgn="base" hangingPunct="1">
        <a:spcBef>
          <a:spcPct val="0"/>
        </a:spcBef>
        <a:spcAft>
          <a:spcPct val="0"/>
        </a:spcAft>
        <a:defRPr sz="4400">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moniotrlab.ccis.neu.edu/" TargetMode="Externa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3508" y="908720"/>
            <a:ext cx="8856984" cy="1902073"/>
          </a:xfrm>
        </p:spPr>
        <p:txBody>
          <a:bodyPr/>
          <a:lstStyle/>
          <a:p>
            <a:r>
              <a:rPr lang="en-US" altLang="zh-CN" sz="2800" dirty="0"/>
              <a:t>Information Exposure From Consumer IoT Devices:</a:t>
            </a:r>
            <a:br>
              <a:rPr lang="en-US" altLang="zh-CN" sz="2800" dirty="0"/>
            </a:br>
            <a:r>
              <a:rPr lang="en-US" altLang="zh-CN" sz="2800" dirty="0"/>
              <a:t>A Multidimensional, Network-Informed Measurement  Approach</a:t>
            </a:r>
            <a:endParaRPr lang="zh-CN" altLang="en-US" sz="2800" dirty="0"/>
          </a:p>
        </p:txBody>
      </p:sp>
      <p:sp>
        <p:nvSpPr>
          <p:cNvPr id="3" name="TextBox 6"/>
          <p:cNvSpPr txBox="1">
            <a:spLocks noChangeArrowheads="1"/>
          </p:cNvSpPr>
          <p:nvPr/>
        </p:nvSpPr>
        <p:spPr bwMode="auto">
          <a:xfrm>
            <a:off x="6372200" y="5229200"/>
            <a:ext cx="3024337" cy="422360"/>
          </a:xfrm>
          <a:prstGeom prst="rect">
            <a:avLst/>
          </a:prstGeom>
          <a:noFill/>
          <a:ln w="9525">
            <a:noFill/>
            <a:miter lim="800000"/>
            <a:headEnd/>
            <a:tailEnd/>
          </a:ln>
        </p:spPr>
        <p:txBody>
          <a:bodyPr wrap="square">
            <a:spAutoFit/>
          </a:bodyPr>
          <a:lstStyle/>
          <a:p>
            <a:pPr>
              <a:lnSpc>
                <a:spcPts val="2800"/>
              </a:lnSpc>
            </a:pPr>
            <a:r>
              <a:rPr lang="zh-CN" altLang="en-US" sz="2000" dirty="0">
                <a:latin typeface="华文中宋" pitchFamily="2" charset="-122"/>
                <a:ea typeface="华文中宋" pitchFamily="2" charset="-122"/>
              </a:rPr>
              <a:t>汇报人：胡伟业</a:t>
            </a:r>
            <a:endParaRPr lang="zh-CN" altLang="en-US" sz="2000" dirty="0">
              <a:latin typeface="Times New Roman" pitchFamily="18" charset="0"/>
              <a:cs typeface="Times New Roman" pitchFamily="18" charset="0"/>
            </a:endParaRPr>
          </a:p>
        </p:txBody>
      </p:sp>
      <p:sp>
        <p:nvSpPr>
          <p:cNvPr id="5" name="文本框 4">
            <a:extLst>
              <a:ext uri="{FF2B5EF4-FFF2-40B4-BE49-F238E27FC236}">
                <a16:creationId xmlns:a16="http://schemas.microsoft.com/office/drawing/2014/main" id="{590185B3-56A7-40C8-B3E6-678414709F7F}"/>
              </a:ext>
            </a:extLst>
          </p:cNvPr>
          <p:cNvSpPr txBox="1"/>
          <p:nvPr/>
        </p:nvSpPr>
        <p:spPr>
          <a:xfrm>
            <a:off x="1691680" y="2636912"/>
            <a:ext cx="6192688" cy="707886"/>
          </a:xfrm>
          <a:prstGeom prst="rect">
            <a:avLst/>
          </a:prstGeom>
          <a:noFill/>
        </p:spPr>
        <p:txBody>
          <a:bodyPr wrap="square">
            <a:spAutoFit/>
          </a:bodyPr>
          <a:lstStyle/>
          <a:p>
            <a:pPr algn="ctr"/>
            <a:r>
              <a:rPr lang="zh-CN" altLang="en-US" sz="2000" dirty="0">
                <a:solidFill>
                  <a:schemeClr val="bg1"/>
                </a:solidFill>
                <a:latin typeface="+mj-lt"/>
                <a:ea typeface="+mj-ea"/>
                <a:cs typeface="+mj-cs"/>
              </a:rPr>
              <a:t>消费者物联网设备的</a:t>
            </a:r>
            <a:r>
              <a:rPr lang="zh-CN" altLang="en-US" sz="2000" b="1" dirty="0">
                <a:solidFill>
                  <a:schemeClr val="bg1"/>
                </a:solidFill>
                <a:latin typeface="+mj-lt"/>
                <a:ea typeface="+mj-ea"/>
                <a:cs typeface="+mj-cs"/>
              </a:rPr>
              <a:t>信息暴露</a:t>
            </a:r>
            <a:r>
              <a:rPr lang="zh-CN" altLang="en-US" sz="2000" dirty="0">
                <a:solidFill>
                  <a:schemeClr val="bg1"/>
                </a:solidFill>
                <a:latin typeface="+mj-lt"/>
                <a:ea typeface="+mj-ea"/>
                <a:cs typeface="+mj-cs"/>
              </a:rPr>
              <a:t>：</a:t>
            </a:r>
          </a:p>
          <a:p>
            <a:pPr algn="ctr"/>
            <a:r>
              <a:rPr lang="zh-CN" altLang="en-US" sz="2000" dirty="0">
                <a:solidFill>
                  <a:schemeClr val="bg1"/>
                </a:solidFill>
                <a:latin typeface="+mj-lt"/>
                <a:ea typeface="+mj-ea"/>
                <a:cs typeface="+mj-cs"/>
              </a:rPr>
              <a:t>一种基于网络的多维测量方法</a:t>
            </a:r>
          </a:p>
        </p:txBody>
      </p:sp>
      <p:sp>
        <p:nvSpPr>
          <p:cNvPr id="7" name="文本框 6">
            <a:extLst>
              <a:ext uri="{FF2B5EF4-FFF2-40B4-BE49-F238E27FC236}">
                <a16:creationId xmlns:a16="http://schemas.microsoft.com/office/drawing/2014/main" id="{7C01DB7A-A930-41D9-AB57-1E8BAF73FCB5}"/>
              </a:ext>
            </a:extLst>
          </p:cNvPr>
          <p:cNvSpPr txBox="1"/>
          <p:nvPr/>
        </p:nvSpPr>
        <p:spPr>
          <a:xfrm>
            <a:off x="6372200" y="3395305"/>
            <a:ext cx="1368152" cy="416461"/>
          </a:xfrm>
          <a:prstGeom prst="rect">
            <a:avLst/>
          </a:prstGeom>
          <a:noFill/>
        </p:spPr>
        <p:txBody>
          <a:bodyPr wrap="square">
            <a:spAutoFit/>
          </a:bodyPr>
          <a:lstStyle/>
          <a:p>
            <a:pPr>
              <a:lnSpc>
                <a:spcPts val="2800"/>
              </a:lnSpc>
            </a:pPr>
            <a:r>
              <a:rPr lang="en-US" altLang="zh-CN" sz="1800" dirty="0">
                <a:latin typeface="华文中宋" pitchFamily="2" charset="-122"/>
                <a:ea typeface="华文中宋" pitchFamily="2" charset="-122"/>
              </a:rPr>
              <a:t>IMC 2019</a:t>
            </a:r>
          </a:p>
        </p:txBody>
      </p:sp>
      <p:sp>
        <p:nvSpPr>
          <p:cNvPr id="4" name="文本框 3">
            <a:extLst>
              <a:ext uri="{FF2B5EF4-FFF2-40B4-BE49-F238E27FC236}">
                <a16:creationId xmlns:a16="http://schemas.microsoft.com/office/drawing/2014/main" id="{FA8B1852-1C3D-419C-80C9-20A2F1A73A7A}"/>
              </a:ext>
            </a:extLst>
          </p:cNvPr>
          <p:cNvSpPr txBox="1"/>
          <p:nvPr/>
        </p:nvSpPr>
        <p:spPr>
          <a:xfrm>
            <a:off x="323528" y="2175247"/>
            <a:ext cx="2952328" cy="923330"/>
          </a:xfrm>
          <a:prstGeom prst="rect">
            <a:avLst/>
          </a:prstGeom>
          <a:noFill/>
        </p:spPr>
        <p:txBody>
          <a:bodyPr wrap="square" rtlCol="0">
            <a:spAutoFit/>
          </a:bodyPr>
          <a:lstStyle/>
          <a:p>
            <a:r>
              <a:rPr lang="zh-CN" altLang="en-US" dirty="0"/>
              <a:t>论文特点：没有使用任何</a:t>
            </a:r>
            <a:r>
              <a:rPr lang="en-US" altLang="zh-CN" dirty="0"/>
              <a:t>DL</a:t>
            </a:r>
            <a:r>
              <a:rPr lang="zh-CN" altLang="en-US" dirty="0"/>
              <a:t>的模型训练，全部是流量特点的发现性质的工作</a:t>
            </a:r>
          </a:p>
        </p:txBody>
      </p:sp>
    </p:spTree>
  </p:cSld>
  <p:clrMapOvr>
    <a:masterClrMapping/>
  </p:clrMapOvr>
  <mc:AlternateContent xmlns:mc="http://schemas.openxmlformats.org/markup-compatibility/2006" xmlns:p14="http://schemas.microsoft.com/office/powerpoint/2010/main">
    <mc:Choice Requires="p14">
      <p:transition spd="slow" p14:dur="2000" advTm="13464"/>
    </mc:Choice>
    <mc:Fallback xmlns="">
      <p:transition spd="slow" advTm="1346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2068" y="595225"/>
            <a:ext cx="5556116" cy="648072"/>
          </a:xfrm>
        </p:spPr>
        <p:txBody>
          <a:bodyPr/>
          <a:lstStyle/>
          <a:p>
            <a:pPr algn="l"/>
            <a:r>
              <a:rPr lang="zh-CN" altLang="en-US" sz="2800" dirty="0">
                <a:latin typeface="黑体" panose="02010609060101010101" pitchFamily="49" charset="-122"/>
                <a:ea typeface="黑体" panose="02010609060101010101" pitchFamily="49" charset="-122"/>
              </a:rPr>
              <a:t>回答</a:t>
            </a:r>
            <a:r>
              <a:rPr lang="en-US" altLang="zh-CN" sz="2800" dirty="0">
                <a:latin typeface="黑体" panose="02010609060101010101" pitchFamily="49" charset="-122"/>
                <a:ea typeface="黑体" panose="02010609060101010101" pitchFamily="49" charset="-122"/>
              </a:rPr>
              <a:t>RQ1</a:t>
            </a:r>
            <a:r>
              <a:rPr lang="zh-CN" altLang="en-US" sz="2800" dirty="0">
                <a:latin typeface="黑体" panose="02010609060101010101" pitchFamily="49" charset="-122"/>
                <a:ea typeface="黑体" panose="02010609060101010101" pitchFamily="49" charset="-122"/>
              </a:rPr>
              <a:t>：分析</a:t>
            </a:r>
            <a:r>
              <a:rPr lang="en-US" altLang="zh-CN" sz="2800" dirty="0">
                <a:latin typeface="黑体" panose="02010609060101010101" pitchFamily="49" charset="-122"/>
                <a:ea typeface="黑体" panose="02010609060101010101" pitchFamily="49" charset="-122"/>
              </a:rPr>
              <a:t>IoT</a:t>
            </a:r>
            <a:r>
              <a:rPr lang="zh-CN" altLang="en-US" sz="2800" dirty="0">
                <a:latin typeface="黑体" panose="02010609060101010101" pitchFamily="49" charset="-122"/>
                <a:ea typeface="黑体" panose="02010609060101010101" pitchFamily="49" charset="-122"/>
              </a:rPr>
              <a:t>流量的目的地</a:t>
            </a:r>
          </a:p>
        </p:txBody>
      </p:sp>
      <p:sp>
        <p:nvSpPr>
          <p:cNvPr id="5" name="文本框 4">
            <a:extLst>
              <a:ext uri="{FF2B5EF4-FFF2-40B4-BE49-F238E27FC236}">
                <a16:creationId xmlns:a16="http://schemas.microsoft.com/office/drawing/2014/main" id="{14C329AB-C25F-4C26-994F-527AD86A3F3A}"/>
              </a:ext>
            </a:extLst>
          </p:cNvPr>
          <p:cNvSpPr txBox="1"/>
          <p:nvPr/>
        </p:nvSpPr>
        <p:spPr>
          <a:xfrm>
            <a:off x="467544" y="1248103"/>
            <a:ext cx="8424936" cy="456535"/>
          </a:xfrm>
          <a:prstGeom prst="rect">
            <a:avLst/>
          </a:prstGeom>
          <a:noFill/>
        </p:spPr>
        <p:txBody>
          <a:bodyPr wrap="square" rtlCol="0">
            <a:spAutoFit/>
          </a:bodyPr>
          <a:lstStyle/>
          <a:p>
            <a:pPr>
              <a:lnSpc>
                <a:spcPct val="150000"/>
              </a:lnSpc>
            </a:pPr>
            <a:r>
              <a:rPr lang="en-US" altLang="zh-CN" dirty="0"/>
              <a:t>	</a:t>
            </a:r>
            <a:endParaRPr lang="zh-CN" altLang="en-US" dirty="0"/>
          </a:p>
        </p:txBody>
      </p:sp>
      <p:sp>
        <p:nvSpPr>
          <p:cNvPr id="4" name="文本框 3">
            <a:extLst>
              <a:ext uri="{FF2B5EF4-FFF2-40B4-BE49-F238E27FC236}">
                <a16:creationId xmlns:a16="http://schemas.microsoft.com/office/drawing/2014/main" id="{DDCFFDB2-AA30-43B5-BBDA-708B2139795D}"/>
              </a:ext>
            </a:extLst>
          </p:cNvPr>
          <p:cNvSpPr txBox="1"/>
          <p:nvPr/>
        </p:nvSpPr>
        <p:spPr>
          <a:xfrm>
            <a:off x="467544" y="1507242"/>
            <a:ext cx="8676456" cy="4955203"/>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sz="2400" dirty="0"/>
              <a:t>识别流目的</a:t>
            </a:r>
            <a:r>
              <a:rPr lang="en-US" altLang="zh-CN" sz="2400" dirty="0" err="1"/>
              <a:t>ip</a:t>
            </a:r>
            <a:r>
              <a:rPr lang="zh-CN" altLang="en-US" sz="2400" dirty="0"/>
              <a:t>地址是属于第一方、支持方还是第三方</a:t>
            </a:r>
            <a:endParaRPr lang="en-US" altLang="zh-CN" sz="2400" dirty="0"/>
          </a:p>
          <a:p>
            <a:pPr marL="742950" lvl="1" indent="-285750">
              <a:lnSpc>
                <a:spcPct val="150000"/>
              </a:lnSpc>
              <a:buFont typeface="Wingdings" panose="05000000000000000000" pitchFamily="2" charset="2"/>
              <a:buChar char="l"/>
            </a:pPr>
            <a:r>
              <a:rPr lang="zh-CN" altLang="en-US" sz="2000" dirty="0"/>
              <a:t>提取二级域名：从该设备发出的</a:t>
            </a:r>
            <a:r>
              <a:rPr lang="en-US" altLang="zh-CN" sz="2000" dirty="0"/>
              <a:t>DNS</a:t>
            </a:r>
            <a:r>
              <a:rPr lang="zh-CN" altLang="en-US" sz="2000" dirty="0"/>
              <a:t>请求的响应报文中提取该</a:t>
            </a:r>
            <a:r>
              <a:rPr lang="en-US" altLang="zh-CN" sz="2000" dirty="0" err="1"/>
              <a:t>ip</a:t>
            </a:r>
            <a:r>
              <a:rPr lang="zh-CN" altLang="en-US" sz="2000" dirty="0"/>
              <a:t>对应的二级域名，若没有则查找</a:t>
            </a:r>
            <a:r>
              <a:rPr lang="en-US" altLang="zh-CN" sz="2000" dirty="0"/>
              <a:t>http</a:t>
            </a:r>
            <a:r>
              <a:rPr lang="zh-CN" altLang="en-US" sz="2000" dirty="0"/>
              <a:t>头的</a:t>
            </a:r>
            <a:r>
              <a:rPr lang="en-US" altLang="zh-CN" sz="2000" dirty="0"/>
              <a:t>host</a:t>
            </a:r>
            <a:r>
              <a:rPr lang="zh-CN" altLang="en-US" sz="2000" dirty="0"/>
              <a:t>字段或者</a:t>
            </a:r>
            <a:r>
              <a:rPr lang="en-US" altLang="zh-CN" sz="2000" dirty="0"/>
              <a:t>TLS</a:t>
            </a:r>
            <a:r>
              <a:rPr lang="zh-CN" altLang="en-US" sz="2000" dirty="0"/>
              <a:t>握手的</a:t>
            </a:r>
            <a:r>
              <a:rPr lang="en-US" altLang="zh-CN" sz="2000" dirty="0"/>
              <a:t>Server Name Indication</a:t>
            </a:r>
            <a:r>
              <a:rPr lang="zh-CN" altLang="en-US" sz="2000" dirty="0"/>
              <a:t>字段。</a:t>
            </a:r>
            <a:endParaRPr lang="en-US" altLang="zh-CN" sz="2000" dirty="0"/>
          </a:p>
          <a:p>
            <a:pPr marL="742950" lvl="1" indent="-285750">
              <a:lnSpc>
                <a:spcPct val="150000"/>
              </a:lnSpc>
              <a:buFont typeface="Wingdings" panose="05000000000000000000" pitchFamily="2" charset="2"/>
              <a:buChar char="l"/>
            </a:pPr>
            <a:r>
              <a:rPr lang="zh-CN" altLang="en-US" sz="2000" dirty="0"/>
              <a:t>根据域名识别组织归属：</a:t>
            </a:r>
            <a:r>
              <a:rPr lang="en-US" altLang="zh-CN" sz="2000" dirty="0"/>
              <a:t>Google.com</a:t>
            </a:r>
            <a:r>
              <a:rPr lang="zh-CN" altLang="en-US" sz="2000" dirty="0"/>
              <a:t>的组织是</a:t>
            </a:r>
            <a:r>
              <a:rPr lang="en-US" altLang="zh-CN" sz="2000" dirty="0"/>
              <a:t>“Google”</a:t>
            </a:r>
          </a:p>
          <a:p>
            <a:pPr marL="742950" lvl="1" indent="-285750">
              <a:lnSpc>
                <a:spcPct val="150000"/>
              </a:lnSpc>
              <a:buFont typeface="Wingdings" panose="05000000000000000000" pitchFamily="2" charset="2"/>
              <a:buChar char="l"/>
            </a:pPr>
            <a:r>
              <a:rPr lang="zh-CN" altLang="en-US" sz="2000" dirty="0"/>
              <a:t>人工确认每个组织属于该设备的“第一方”、“支持方”、“第三方”：</a:t>
            </a:r>
            <a:r>
              <a:rPr lang="en-US" altLang="zh-CN" sz="2000" dirty="0"/>
              <a:t> Amazon AWS</a:t>
            </a:r>
            <a:r>
              <a:rPr lang="zh-CN" altLang="en-US" sz="2000" dirty="0"/>
              <a:t>是支持方</a:t>
            </a:r>
            <a:endParaRPr lang="en-US" altLang="zh-CN" sz="2000" dirty="0"/>
          </a:p>
          <a:p>
            <a:pPr marL="742950" lvl="1" indent="-285750">
              <a:lnSpc>
                <a:spcPct val="150000"/>
              </a:lnSpc>
              <a:buFont typeface="Wingdings" panose="05000000000000000000" pitchFamily="2" charset="2"/>
              <a:buChar char="l"/>
            </a:pPr>
            <a:r>
              <a:rPr lang="zh-CN" altLang="en-US" sz="2000" dirty="0"/>
              <a:t>确定国家差异：</a:t>
            </a:r>
            <a:r>
              <a:rPr lang="en-US" altLang="zh-CN" sz="2000" dirty="0"/>
              <a:t> Passport</a:t>
            </a:r>
            <a:r>
              <a:rPr lang="zh-CN" altLang="en-US" sz="2000" dirty="0"/>
              <a:t>工具根据</a:t>
            </a:r>
            <a:r>
              <a:rPr lang="en-US" altLang="zh-CN" sz="2000" dirty="0" err="1"/>
              <a:t>ip</a:t>
            </a:r>
            <a:r>
              <a:rPr lang="zh-CN" altLang="en-US" sz="2000" dirty="0"/>
              <a:t>地址输出国家级地理位置</a:t>
            </a:r>
            <a:endParaRPr lang="en-US" altLang="zh-CN" sz="2000" dirty="0"/>
          </a:p>
          <a:p>
            <a:pPr marL="742950" lvl="1" indent="-285750">
              <a:buFont typeface="Wingdings" panose="05000000000000000000" pitchFamily="2" charset="2"/>
              <a:buChar char="l"/>
            </a:pPr>
            <a:endParaRPr lang="en-US" altLang="zh-CN" sz="2400" dirty="0"/>
          </a:p>
          <a:p>
            <a:pPr marL="285750" indent="-285750">
              <a:buFont typeface="Wingdings" panose="05000000000000000000" pitchFamily="2" charset="2"/>
              <a:buChar char="l"/>
            </a:pPr>
            <a:endParaRPr lang="en-US" altLang="zh-CN" sz="2800" dirty="0"/>
          </a:p>
          <a:p>
            <a:endParaRPr lang="zh-CN" altLang="en-US" dirty="0"/>
          </a:p>
        </p:txBody>
      </p:sp>
    </p:spTree>
    <p:extLst>
      <p:ext uri="{BB962C8B-B14F-4D97-AF65-F5344CB8AC3E}">
        <p14:creationId xmlns:p14="http://schemas.microsoft.com/office/powerpoint/2010/main" val="2830513384"/>
      </p:ext>
    </p:extLst>
  </p:cSld>
  <p:clrMapOvr>
    <a:masterClrMapping/>
  </p:clrMapOvr>
  <mc:AlternateContent xmlns:mc="http://schemas.openxmlformats.org/markup-compatibility/2006" xmlns:p14="http://schemas.microsoft.com/office/powerpoint/2010/main">
    <mc:Choice Requires="p14">
      <p:transition spd="slow" p14:dur="2000" advTm="2796"/>
    </mc:Choice>
    <mc:Fallback xmlns="">
      <p:transition spd="slow" advTm="2796"/>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2068" y="595225"/>
            <a:ext cx="5556116" cy="648072"/>
          </a:xfrm>
        </p:spPr>
        <p:txBody>
          <a:bodyPr/>
          <a:lstStyle/>
          <a:p>
            <a:pPr algn="l"/>
            <a:r>
              <a:rPr lang="zh-CN" altLang="en-US" sz="2800" dirty="0">
                <a:latin typeface="黑体" panose="02010609060101010101" pitchFamily="49" charset="-122"/>
                <a:ea typeface="黑体" panose="02010609060101010101" pitchFamily="49" charset="-122"/>
              </a:rPr>
              <a:t>回答</a:t>
            </a:r>
            <a:r>
              <a:rPr lang="en-US" altLang="zh-CN" sz="2800" dirty="0">
                <a:latin typeface="黑体" panose="02010609060101010101" pitchFamily="49" charset="-122"/>
                <a:ea typeface="黑体" panose="02010609060101010101" pitchFamily="49" charset="-122"/>
              </a:rPr>
              <a:t>RQ1</a:t>
            </a:r>
            <a:r>
              <a:rPr lang="zh-CN" altLang="en-US" sz="2800" dirty="0">
                <a:latin typeface="黑体" panose="02010609060101010101" pitchFamily="49" charset="-122"/>
                <a:ea typeface="黑体" panose="02010609060101010101" pitchFamily="49" charset="-122"/>
              </a:rPr>
              <a:t>：分析</a:t>
            </a:r>
            <a:r>
              <a:rPr lang="en-US" altLang="zh-CN" sz="2800" dirty="0">
                <a:latin typeface="黑体" panose="02010609060101010101" pitchFamily="49" charset="-122"/>
                <a:ea typeface="黑体" panose="02010609060101010101" pitchFamily="49" charset="-122"/>
              </a:rPr>
              <a:t>IoT</a:t>
            </a:r>
            <a:r>
              <a:rPr lang="zh-CN" altLang="en-US" sz="2800" dirty="0">
                <a:latin typeface="黑体" panose="02010609060101010101" pitchFamily="49" charset="-122"/>
                <a:ea typeface="黑体" panose="02010609060101010101" pitchFamily="49" charset="-122"/>
              </a:rPr>
              <a:t>流量的目的地</a:t>
            </a:r>
          </a:p>
        </p:txBody>
      </p:sp>
      <p:sp>
        <p:nvSpPr>
          <p:cNvPr id="5" name="文本框 4">
            <a:extLst>
              <a:ext uri="{FF2B5EF4-FFF2-40B4-BE49-F238E27FC236}">
                <a16:creationId xmlns:a16="http://schemas.microsoft.com/office/drawing/2014/main" id="{14C329AB-C25F-4C26-994F-527AD86A3F3A}"/>
              </a:ext>
            </a:extLst>
          </p:cNvPr>
          <p:cNvSpPr txBox="1"/>
          <p:nvPr/>
        </p:nvSpPr>
        <p:spPr>
          <a:xfrm>
            <a:off x="467544" y="1248103"/>
            <a:ext cx="8424936" cy="456535"/>
          </a:xfrm>
          <a:prstGeom prst="rect">
            <a:avLst/>
          </a:prstGeom>
          <a:noFill/>
        </p:spPr>
        <p:txBody>
          <a:bodyPr wrap="square" rtlCol="0">
            <a:spAutoFit/>
          </a:bodyPr>
          <a:lstStyle/>
          <a:p>
            <a:pPr>
              <a:lnSpc>
                <a:spcPct val="150000"/>
              </a:lnSpc>
            </a:pPr>
            <a:r>
              <a:rPr lang="en-US" altLang="zh-CN" dirty="0"/>
              <a:t>	</a:t>
            </a:r>
            <a:endParaRPr lang="zh-CN" altLang="en-US" dirty="0"/>
          </a:p>
        </p:txBody>
      </p:sp>
      <p:sp>
        <p:nvSpPr>
          <p:cNvPr id="3" name="文本框 2">
            <a:extLst>
              <a:ext uri="{FF2B5EF4-FFF2-40B4-BE49-F238E27FC236}">
                <a16:creationId xmlns:a16="http://schemas.microsoft.com/office/drawing/2014/main" id="{9962CF3A-3FD8-42A4-8A02-5234B7CD2EFD}"/>
              </a:ext>
            </a:extLst>
          </p:cNvPr>
          <p:cNvSpPr txBox="1"/>
          <p:nvPr/>
        </p:nvSpPr>
        <p:spPr>
          <a:xfrm>
            <a:off x="476930" y="1476370"/>
            <a:ext cx="8424936" cy="646331"/>
          </a:xfrm>
          <a:prstGeom prst="rect">
            <a:avLst/>
          </a:prstGeom>
          <a:noFill/>
        </p:spPr>
        <p:txBody>
          <a:bodyPr wrap="square" rtlCol="0">
            <a:spAutoFit/>
          </a:bodyPr>
          <a:lstStyle/>
          <a:p>
            <a:r>
              <a:rPr lang="zh-CN" altLang="en-US" dirty="0"/>
              <a:t>结论</a:t>
            </a:r>
            <a:r>
              <a:rPr lang="en-US" altLang="zh-CN" dirty="0"/>
              <a:t>1</a:t>
            </a:r>
            <a:r>
              <a:rPr lang="zh-CN" altLang="en-US" dirty="0"/>
              <a:t>：两个实验室在不同的实验条件下的目的地为“非第一方”的域名数量</a:t>
            </a:r>
            <a:endParaRPr lang="en-US" altLang="zh-CN" dirty="0"/>
          </a:p>
          <a:p>
            <a:endParaRPr lang="zh-CN" altLang="en-US" dirty="0"/>
          </a:p>
        </p:txBody>
      </p:sp>
      <p:pic>
        <p:nvPicPr>
          <p:cNvPr id="7" name="图片 6">
            <a:extLst>
              <a:ext uri="{FF2B5EF4-FFF2-40B4-BE49-F238E27FC236}">
                <a16:creationId xmlns:a16="http://schemas.microsoft.com/office/drawing/2014/main" id="{F7EE728B-E639-4F2B-BE49-96B35E2B40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335" y="2122701"/>
            <a:ext cx="6752533" cy="3880027"/>
          </a:xfrm>
          <a:prstGeom prst="rect">
            <a:avLst/>
          </a:prstGeom>
        </p:spPr>
      </p:pic>
      <p:sp>
        <p:nvSpPr>
          <p:cNvPr id="8" name="矩形 7">
            <a:extLst>
              <a:ext uri="{FF2B5EF4-FFF2-40B4-BE49-F238E27FC236}">
                <a16:creationId xmlns:a16="http://schemas.microsoft.com/office/drawing/2014/main" id="{F4C92A48-8493-4EDA-8330-722DE00453A0}"/>
              </a:ext>
            </a:extLst>
          </p:cNvPr>
          <p:cNvSpPr/>
          <p:nvPr/>
        </p:nvSpPr>
        <p:spPr>
          <a:xfrm>
            <a:off x="971600" y="3212976"/>
            <a:ext cx="7767478" cy="25325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延申结论：</a:t>
            </a:r>
            <a:endParaRPr lang="en-US" altLang="zh-CN" sz="2000" dirty="0">
              <a:solidFill>
                <a:schemeClr val="tx1"/>
              </a:solidFill>
            </a:endParaRPr>
          </a:p>
          <a:p>
            <a:pPr algn="ctr"/>
            <a:r>
              <a:rPr lang="en-US" altLang="zh-CN" sz="2000" dirty="0">
                <a:solidFill>
                  <a:schemeClr val="tx1"/>
                </a:solidFill>
              </a:rPr>
              <a:t>1.</a:t>
            </a:r>
            <a:r>
              <a:rPr lang="zh-CN" altLang="en-US" sz="2000" dirty="0">
                <a:solidFill>
                  <a:schemeClr val="tx1"/>
                </a:solidFill>
              </a:rPr>
              <a:t>控制实验会导致更多的与支持方和第三方服务器的交互</a:t>
            </a:r>
            <a:endParaRPr lang="en-US" altLang="zh-CN" sz="2000" dirty="0">
              <a:solidFill>
                <a:schemeClr val="tx1"/>
              </a:solidFill>
            </a:endParaRPr>
          </a:p>
          <a:p>
            <a:pPr algn="ctr"/>
            <a:r>
              <a:rPr lang="en-US" altLang="zh-CN" sz="2000" dirty="0">
                <a:solidFill>
                  <a:schemeClr val="tx1"/>
                </a:solidFill>
              </a:rPr>
              <a:t>2.</a:t>
            </a:r>
            <a:r>
              <a:rPr lang="zh-CN" altLang="en-US" sz="2000" dirty="0">
                <a:solidFill>
                  <a:schemeClr val="tx1"/>
                </a:solidFill>
              </a:rPr>
              <a:t>上电实验更多与第三方通信</a:t>
            </a:r>
            <a:endParaRPr lang="en-US" altLang="zh-CN" sz="2000" dirty="0">
              <a:solidFill>
                <a:schemeClr val="tx1"/>
              </a:solidFill>
            </a:endParaRPr>
          </a:p>
          <a:p>
            <a:pPr algn="ctr"/>
            <a:r>
              <a:rPr lang="en-US" altLang="zh-CN" sz="2000" dirty="0">
                <a:solidFill>
                  <a:schemeClr val="tx1"/>
                </a:solidFill>
              </a:rPr>
              <a:t>3.</a:t>
            </a:r>
            <a:r>
              <a:rPr lang="zh-CN" altLang="en-US" sz="2000" dirty="0">
                <a:solidFill>
                  <a:schemeClr val="tx1"/>
                </a:solidFill>
              </a:rPr>
              <a:t>列举实验结果：比如美国的设备上电时共与“</a:t>
            </a:r>
            <a:r>
              <a:rPr lang="en-US" altLang="zh-CN" sz="2000" dirty="0">
                <a:solidFill>
                  <a:schemeClr val="tx1"/>
                </a:solidFill>
              </a:rPr>
              <a:t>netflix.com, tuyaus.com </a:t>
            </a:r>
            <a:r>
              <a:rPr lang="zh-CN" altLang="en-US" sz="2000" dirty="0">
                <a:solidFill>
                  <a:schemeClr val="tx1"/>
                </a:solidFill>
              </a:rPr>
              <a:t>，</a:t>
            </a:r>
            <a:r>
              <a:rPr lang="en-US" altLang="zh-CN" sz="2000" dirty="0">
                <a:solidFill>
                  <a:schemeClr val="tx1"/>
                </a:solidFill>
              </a:rPr>
              <a:t>nuri.net (a Korean ISP), and facebook.com.</a:t>
            </a:r>
            <a:r>
              <a:rPr lang="zh-CN" altLang="en-US" sz="2000" dirty="0">
                <a:solidFill>
                  <a:schemeClr val="tx1"/>
                </a:solidFill>
              </a:rPr>
              <a:t>”四个“第三方”服务通信</a:t>
            </a:r>
          </a:p>
        </p:txBody>
      </p:sp>
    </p:spTree>
    <p:extLst>
      <p:ext uri="{BB962C8B-B14F-4D97-AF65-F5344CB8AC3E}">
        <p14:creationId xmlns:p14="http://schemas.microsoft.com/office/powerpoint/2010/main" val="3743235432"/>
      </p:ext>
    </p:extLst>
  </p:cSld>
  <p:clrMapOvr>
    <a:masterClrMapping/>
  </p:clrMapOvr>
  <mc:AlternateContent xmlns:mc="http://schemas.openxmlformats.org/markup-compatibility/2006" xmlns:p14="http://schemas.microsoft.com/office/powerpoint/2010/main">
    <mc:Choice Requires="p14">
      <p:transition spd="slow" p14:dur="2000" advTm="2796"/>
    </mc:Choice>
    <mc:Fallback xmlns="">
      <p:transition spd="slow" advTm="27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2068" y="595225"/>
            <a:ext cx="5556116" cy="648072"/>
          </a:xfrm>
        </p:spPr>
        <p:txBody>
          <a:bodyPr/>
          <a:lstStyle/>
          <a:p>
            <a:pPr algn="l"/>
            <a:r>
              <a:rPr lang="zh-CN" altLang="en-US" sz="2800" dirty="0">
                <a:latin typeface="黑体" panose="02010609060101010101" pitchFamily="49" charset="-122"/>
                <a:ea typeface="黑体" panose="02010609060101010101" pitchFamily="49" charset="-122"/>
              </a:rPr>
              <a:t>回答</a:t>
            </a:r>
            <a:r>
              <a:rPr lang="en-US" altLang="zh-CN" sz="2800" dirty="0">
                <a:latin typeface="黑体" panose="02010609060101010101" pitchFamily="49" charset="-122"/>
                <a:ea typeface="黑体" panose="02010609060101010101" pitchFamily="49" charset="-122"/>
              </a:rPr>
              <a:t>RQ1</a:t>
            </a:r>
            <a:r>
              <a:rPr lang="zh-CN" altLang="en-US" sz="2800" dirty="0">
                <a:latin typeface="黑体" panose="02010609060101010101" pitchFamily="49" charset="-122"/>
                <a:ea typeface="黑体" panose="02010609060101010101" pitchFamily="49" charset="-122"/>
              </a:rPr>
              <a:t>：分析</a:t>
            </a:r>
            <a:r>
              <a:rPr lang="en-US" altLang="zh-CN" sz="2800" dirty="0">
                <a:latin typeface="黑体" panose="02010609060101010101" pitchFamily="49" charset="-122"/>
                <a:ea typeface="黑体" panose="02010609060101010101" pitchFamily="49" charset="-122"/>
              </a:rPr>
              <a:t>IoT</a:t>
            </a:r>
            <a:r>
              <a:rPr lang="zh-CN" altLang="en-US" sz="2800" dirty="0">
                <a:latin typeface="黑体" panose="02010609060101010101" pitchFamily="49" charset="-122"/>
                <a:ea typeface="黑体" panose="02010609060101010101" pitchFamily="49" charset="-122"/>
              </a:rPr>
              <a:t>流量的目的地</a:t>
            </a:r>
          </a:p>
        </p:txBody>
      </p:sp>
      <p:sp>
        <p:nvSpPr>
          <p:cNvPr id="5" name="文本框 4">
            <a:extLst>
              <a:ext uri="{FF2B5EF4-FFF2-40B4-BE49-F238E27FC236}">
                <a16:creationId xmlns:a16="http://schemas.microsoft.com/office/drawing/2014/main" id="{14C329AB-C25F-4C26-994F-527AD86A3F3A}"/>
              </a:ext>
            </a:extLst>
          </p:cNvPr>
          <p:cNvSpPr txBox="1"/>
          <p:nvPr/>
        </p:nvSpPr>
        <p:spPr>
          <a:xfrm>
            <a:off x="467544" y="1248103"/>
            <a:ext cx="8424936" cy="456535"/>
          </a:xfrm>
          <a:prstGeom prst="rect">
            <a:avLst/>
          </a:prstGeom>
          <a:noFill/>
        </p:spPr>
        <p:txBody>
          <a:bodyPr wrap="square" rtlCol="0">
            <a:spAutoFit/>
          </a:bodyPr>
          <a:lstStyle/>
          <a:p>
            <a:pPr>
              <a:lnSpc>
                <a:spcPct val="150000"/>
              </a:lnSpc>
            </a:pPr>
            <a:r>
              <a:rPr lang="en-US" altLang="zh-CN" dirty="0"/>
              <a:t>	</a:t>
            </a:r>
            <a:endParaRPr lang="zh-CN" altLang="en-US" dirty="0"/>
          </a:p>
        </p:txBody>
      </p:sp>
      <p:sp>
        <p:nvSpPr>
          <p:cNvPr id="4" name="文本框 3">
            <a:extLst>
              <a:ext uri="{FF2B5EF4-FFF2-40B4-BE49-F238E27FC236}">
                <a16:creationId xmlns:a16="http://schemas.microsoft.com/office/drawing/2014/main" id="{C904A6FC-8C27-470D-8371-8CCFE948AEDC}"/>
              </a:ext>
            </a:extLst>
          </p:cNvPr>
          <p:cNvSpPr txBox="1"/>
          <p:nvPr/>
        </p:nvSpPr>
        <p:spPr>
          <a:xfrm>
            <a:off x="672068" y="1704638"/>
            <a:ext cx="8004388" cy="1200329"/>
          </a:xfrm>
          <a:prstGeom prst="rect">
            <a:avLst/>
          </a:prstGeom>
          <a:noFill/>
        </p:spPr>
        <p:txBody>
          <a:bodyPr wrap="square" rtlCol="0">
            <a:spAutoFit/>
          </a:bodyPr>
          <a:lstStyle/>
          <a:p>
            <a:r>
              <a:rPr lang="zh-CN" altLang="en-US" dirty="0"/>
              <a:t>结论</a:t>
            </a:r>
            <a:r>
              <a:rPr lang="en-US" altLang="zh-CN" dirty="0"/>
              <a:t>2</a:t>
            </a:r>
            <a:r>
              <a:rPr lang="zh-CN" altLang="en-US" dirty="0"/>
              <a:t>：从设备类别的角度考虑目的地情况：</a:t>
            </a:r>
            <a:endParaRPr lang="en-US" altLang="zh-CN" dirty="0"/>
          </a:p>
          <a:p>
            <a:pPr marL="742950" lvl="1" indent="-285750">
              <a:buFont typeface="Wingdings" panose="05000000000000000000" pitchFamily="2" charset="2"/>
              <a:buChar char="l"/>
            </a:pPr>
            <a:r>
              <a:rPr lang="en-US" altLang="zh-CN" dirty="0"/>
              <a:t>TV</a:t>
            </a:r>
            <a:r>
              <a:rPr lang="zh-CN" altLang="en-US" dirty="0"/>
              <a:t>（即三星电视、</a:t>
            </a:r>
            <a:r>
              <a:rPr lang="en-US" altLang="zh-CN" dirty="0"/>
              <a:t>LG</a:t>
            </a:r>
            <a:r>
              <a:rPr lang="zh-CN" altLang="en-US" dirty="0"/>
              <a:t>电视、</a:t>
            </a:r>
            <a:r>
              <a:rPr lang="en-US" altLang="zh-CN" dirty="0"/>
              <a:t>Roku</a:t>
            </a:r>
            <a:r>
              <a:rPr lang="zh-CN" altLang="en-US" dirty="0"/>
              <a:t>、</a:t>
            </a:r>
            <a:r>
              <a:rPr lang="en-US" altLang="zh-CN" dirty="0"/>
              <a:t>Fire</a:t>
            </a:r>
            <a:r>
              <a:rPr lang="zh-CN" altLang="en-US" dirty="0"/>
              <a:t>电视）是所有设备类别中联系“第三方”服务最多的。</a:t>
            </a:r>
            <a:endParaRPr lang="en-US" altLang="zh-CN" dirty="0"/>
          </a:p>
          <a:p>
            <a:pPr marL="742950" lvl="1" indent="-285750">
              <a:buFont typeface="Wingdings" panose="05000000000000000000" pitchFamily="2" charset="2"/>
              <a:buChar char="l"/>
            </a:pPr>
            <a:endParaRPr lang="en-US" altLang="zh-CN" dirty="0"/>
          </a:p>
        </p:txBody>
      </p:sp>
      <p:sp>
        <p:nvSpPr>
          <p:cNvPr id="9" name="文本框 8">
            <a:extLst>
              <a:ext uri="{FF2B5EF4-FFF2-40B4-BE49-F238E27FC236}">
                <a16:creationId xmlns:a16="http://schemas.microsoft.com/office/drawing/2014/main" id="{A05F365C-EA0A-4BAF-9231-FD38DA1EDFA9}"/>
              </a:ext>
            </a:extLst>
          </p:cNvPr>
          <p:cNvSpPr txBox="1"/>
          <p:nvPr/>
        </p:nvSpPr>
        <p:spPr>
          <a:xfrm>
            <a:off x="672068" y="2796709"/>
            <a:ext cx="8004388" cy="646331"/>
          </a:xfrm>
          <a:prstGeom prst="rect">
            <a:avLst/>
          </a:prstGeom>
          <a:noFill/>
        </p:spPr>
        <p:txBody>
          <a:bodyPr wrap="square" rtlCol="0">
            <a:spAutoFit/>
          </a:bodyPr>
          <a:lstStyle/>
          <a:p>
            <a:r>
              <a:rPr lang="zh-CN" altLang="en-US" dirty="0"/>
              <a:t>结论</a:t>
            </a:r>
            <a:r>
              <a:rPr lang="en-US" altLang="zh-CN" dirty="0"/>
              <a:t>3</a:t>
            </a:r>
            <a:r>
              <a:rPr lang="zh-CN" altLang="en-US" dirty="0"/>
              <a:t>：从目的地真实地理位置考虑：</a:t>
            </a:r>
            <a:endParaRPr lang="en-US" altLang="zh-CN" dirty="0"/>
          </a:p>
          <a:p>
            <a:pPr marL="742950" lvl="1" indent="-285750">
              <a:buFont typeface="Wingdings" panose="05000000000000000000" pitchFamily="2" charset="2"/>
              <a:buChar char="l"/>
            </a:pPr>
            <a:r>
              <a:rPr lang="zh-CN" altLang="en-US" dirty="0"/>
              <a:t>美国和英国的实验室的所有设备，大部分流量都在美国终止</a:t>
            </a:r>
            <a:endParaRPr lang="en-US" altLang="zh-CN" dirty="0"/>
          </a:p>
        </p:txBody>
      </p:sp>
      <p:pic>
        <p:nvPicPr>
          <p:cNvPr id="11" name="图片 10">
            <a:extLst>
              <a:ext uri="{FF2B5EF4-FFF2-40B4-BE49-F238E27FC236}">
                <a16:creationId xmlns:a16="http://schemas.microsoft.com/office/drawing/2014/main" id="{F1498A08-B12E-46A4-A579-DFB57CE10B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374" y="3443040"/>
            <a:ext cx="8543106" cy="3271837"/>
          </a:xfrm>
          <a:prstGeom prst="rect">
            <a:avLst/>
          </a:prstGeom>
        </p:spPr>
      </p:pic>
    </p:spTree>
    <p:extLst>
      <p:ext uri="{BB962C8B-B14F-4D97-AF65-F5344CB8AC3E}">
        <p14:creationId xmlns:p14="http://schemas.microsoft.com/office/powerpoint/2010/main" val="2234709617"/>
      </p:ext>
    </p:extLst>
  </p:cSld>
  <p:clrMapOvr>
    <a:masterClrMapping/>
  </p:clrMapOvr>
  <mc:AlternateContent xmlns:mc="http://schemas.openxmlformats.org/markup-compatibility/2006" xmlns:p14="http://schemas.microsoft.com/office/powerpoint/2010/main">
    <mc:Choice Requires="p14">
      <p:transition spd="slow" p14:dur="2000" advTm="2796"/>
    </mc:Choice>
    <mc:Fallback xmlns="">
      <p:transition spd="slow" advTm="2796"/>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2068" y="595225"/>
            <a:ext cx="5556116" cy="648072"/>
          </a:xfrm>
        </p:spPr>
        <p:txBody>
          <a:bodyPr/>
          <a:lstStyle/>
          <a:p>
            <a:pPr algn="l"/>
            <a:r>
              <a:rPr lang="zh-CN" altLang="en-US" sz="2800" dirty="0">
                <a:latin typeface="黑体" panose="02010609060101010101" pitchFamily="49" charset="-122"/>
                <a:ea typeface="黑体" panose="02010609060101010101" pitchFamily="49" charset="-122"/>
              </a:rPr>
              <a:t>回答</a:t>
            </a:r>
            <a:r>
              <a:rPr lang="en-US" altLang="zh-CN" sz="2800" dirty="0">
                <a:latin typeface="黑体" panose="02010609060101010101" pitchFamily="49" charset="-122"/>
                <a:ea typeface="黑体" panose="02010609060101010101" pitchFamily="49" charset="-122"/>
              </a:rPr>
              <a:t>RQ1</a:t>
            </a:r>
            <a:r>
              <a:rPr lang="zh-CN" altLang="en-US" sz="2800" dirty="0">
                <a:latin typeface="黑体" panose="02010609060101010101" pitchFamily="49" charset="-122"/>
                <a:ea typeface="黑体" panose="02010609060101010101" pitchFamily="49" charset="-122"/>
              </a:rPr>
              <a:t>：分析</a:t>
            </a:r>
            <a:r>
              <a:rPr lang="en-US" altLang="zh-CN" sz="2800" dirty="0">
                <a:latin typeface="黑体" panose="02010609060101010101" pitchFamily="49" charset="-122"/>
                <a:ea typeface="黑体" panose="02010609060101010101" pitchFamily="49" charset="-122"/>
              </a:rPr>
              <a:t>IoT</a:t>
            </a:r>
            <a:r>
              <a:rPr lang="zh-CN" altLang="en-US" sz="2800" dirty="0">
                <a:latin typeface="黑体" panose="02010609060101010101" pitchFamily="49" charset="-122"/>
                <a:ea typeface="黑体" panose="02010609060101010101" pitchFamily="49" charset="-122"/>
              </a:rPr>
              <a:t>流量的目的地</a:t>
            </a:r>
          </a:p>
        </p:txBody>
      </p:sp>
      <p:sp>
        <p:nvSpPr>
          <p:cNvPr id="5" name="文本框 4">
            <a:extLst>
              <a:ext uri="{FF2B5EF4-FFF2-40B4-BE49-F238E27FC236}">
                <a16:creationId xmlns:a16="http://schemas.microsoft.com/office/drawing/2014/main" id="{14C329AB-C25F-4C26-994F-527AD86A3F3A}"/>
              </a:ext>
            </a:extLst>
          </p:cNvPr>
          <p:cNvSpPr txBox="1"/>
          <p:nvPr/>
        </p:nvSpPr>
        <p:spPr>
          <a:xfrm>
            <a:off x="467544" y="1248103"/>
            <a:ext cx="8424936" cy="456535"/>
          </a:xfrm>
          <a:prstGeom prst="rect">
            <a:avLst/>
          </a:prstGeom>
          <a:noFill/>
        </p:spPr>
        <p:txBody>
          <a:bodyPr wrap="square" rtlCol="0">
            <a:spAutoFit/>
          </a:bodyPr>
          <a:lstStyle/>
          <a:p>
            <a:pPr>
              <a:lnSpc>
                <a:spcPct val="150000"/>
              </a:lnSpc>
            </a:pPr>
            <a:r>
              <a:rPr lang="en-US" altLang="zh-CN" dirty="0"/>
              <a:t>	</a:t>
            </a:r>
            <a:endParaRPr lang="zh-CN" altLang="en-US" dirty="0"/>
          </a:p>
        </p:txBody>
      </p:sp>
      <p:sp>
        <p:nvSpPr>
          <p:cNvPr id="8" name="文本框 7">
            <a:extLst>
              <a:ext uri="{FF2B5EF4-FFF2-40B4-BE49-F238E27FC236}">
                <a16:creationId xmlns:a16="http://schemas.microsoft.com/office/drawing/2014/main" id="{98F74888-C046-48AE-A615-C3C388A3AA88}"/>
              </a:ext>
            </a:extLst>
          </p:cNvPr>
          <p:cNvSpPr txBox="1"/>
          <p:nvPr/>
        </p:nvSpPr>
        <p:spPr>
          <a:xfrm>
            <a:off x="1043608" y="1519972"/>
            <a:ext cx="7056784" cy="369332"/>
          </a:xfrm>
          <a:prstGeom prst="rect">
            <a:avLst/>
          </a:prstGeom>
          <a:noFill/>
        </p:spPr>
        <p:txBody>
          <a:bodyPr wrap="square">
            <a:spAutoFit/>
          </a:bodyPr>
          <a:lstStyle/>
          <a:p>
            <a:r>
              <a:rPr lang="zh-CN" altLang="en-US" dirty="0"/>
              <a:t>结论</a:t>
            </a:r>
            <a:r>
              <a:rPr lang="en-US" altLang="zh-CN" dirty="0"/>
              <a:t>4</a:t>
            </a:r>
            <a:r>
              <a:rPr lang="zh-CN" altLang="en-US" dirty="0"/>
              <a:t>：研究哪些“非第一方”服务被</a:t>
            </a:r>
            <a:r>
              <a:rPr lang="en-US" altLang="zh-CN" dirty="0"/>
              <a:t>IoT</a:t>
            </a:r>
            <a:r>
              <a:rPr lang="zh-CN" altLang="en-US" dirty="0"/>
              <a:t>设备最多的设备联系</a:t>
            </a:r>
          </a:p>
        </p:txBody>
      </p:sp>
      <p:pic>
        <p:nvPicPr>
          <p:cNvPr id="7" name="图片 6">
            <a:extLst>
              <a:ext uri="{FF2B5EF4-FFF2-40B4-BE49-F238E27FC236}">
                <a16:creationId xmlns:a16="http://schemas.microsoft.com/office/drawing/2014/main" id="{7F81380A-9A7F-492A-B5B9-FD0ECF2160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259" y="2148597"/>
            <a:ext cx="8691482" cy="3841887"/>
          </a:xfrm>
          <a:prstGeom prst="rect">
            <a:avLst/>
          </a:prstGeom>
        </p:spPr>
      </p:pic>
      <p:sp>
        <p:nvSpPr>
          <p:cNvPr id="10" name="文本框 9">
            <a:extLst>
              <a:ext uri="{FF2B5EF4-FFF2-40B4-BE49-F238E27FC236}">
                <a16:creationId xmlns:a16="http://schemas.microsoft.com/office/drawing/2014/main" id="{0D6EBD34-C2C3-46FB-96D9-F5D5068E81F6}"/>
              </a:ext>
            </a:extLst>
          </p:cNvPr>
          <p:cNvSpPr txBox="1"/>
          <p:nvPr/>
        </p:nvSpPr>
        <p:spPr>
          <a:xfrm>
            <a:off x="2627784" y="6078109"/>
            <a:ext cx="3010183" cy="369332"/>
          </a:xfrm>
          <a:prstGeom prst="rect">
            <a:avLst/>
          </a:prstGeom>
          <a:noFill/>
        </p:spPr>
        <p:txBody>
          <a:bodyPr wrap="none" rtlCol="0">
            <a:spAutoFit/>
          </a:bodyPr>
          <a:lstStyle/>
          <a:p>
            <a:r>
              <a:rPr lang="zh-CN" altLang="en-US" dirty="0"/>
              <a:t>应证了</a:t>
            </a:r>
            <a:r>
              <a:rPr lang="en-US" altLang="zh-CN" dirty="0"/>
              <a:t>AWS</a:t>
            </a:r>
            <a:r>
              <a:rPr lang="zh-CN" altLang="en-US" dirty="0"/>
              <a:t>在海外影响之大</a:t>
            </a:r>
          </a:p>
        </p:txBody>
      </p:sp>
    </p:spTree>
    <p:extLst>
      <p:ext uri="{BB962C8B-B14F-4D97-AF65-F5344CB8AC3E}">
        <p14:creationId xmlns:p14="http://schemas.microsoft.com/office/powerpoint/2010/main" val="1388089891"/>
      </p:ext>
    </p:extLst>
  </p:cSld>
  <p:clrMapOvr>
    <a:masterClrMapping/>
  </p:clrMapOvr>
  <mc:AlternateContent xmlns:mc="http://schemas.openxmlformats.org/markup-compatibility/2006" xmlns:p14="http://schemas.microsoft.com/office/powerpoint/2010/main">
    <mc:Choice Requires="p14">
      <p:transition spd="slow" p14:dur="2000" advTm="2796"/>
    </mc:Choice>
    <mc:Fallback xmlns="">
      <p:transition spd="slow" advTm="2796"/>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2068" y="595225"/>
            <a:ext cx="5556116" cy="648072"/>
          </a:xfrm>
        </p:spPr>
        <p:txBody>
          <a:bodyPr/>
          <a:lstStyle/>
          <a:p>
            <a:pPr algn="l"/>
            <a:r>
              <a:rPr lang="zh-CN" altLang="en-US" sz="2800" dirty="0">
                <a:latin typeface="黑体" panose="02010609060101010101" pitchFamily="49" charset="-122"/>
                <a:ea typeface="黑体" panose="02010609060101010101" pitchFamily="49" charset="-122"/>
              </a:rPr>
              <a:t>回答</a:t>
            </a:r>
            <a:r>
              <a:rPr lang="en-US" altLang="zh-CN" sz="2800" dirty="0">
                <a:latin typeface="黑体" panose="02010609060101010101" pitchFamily="49" charset="-122"/>
                <a:ea typeface="黑体" panose="02010609060101010101" pitchFamily="49" charset="-122"/>
              </a:rPr>
              <a:t>RQ1</a:t>
            </a:r>
            <a:r>
              <a:rPr lang="zh-CN" altLang="en-US" sz="2800" dirty="0">
                <a:latin typeface="黑体" panose="02010609060101010101" pitchFamily="49" charset="-122"/>
                <a:ea typeface="黑体" panose="02010609060101010101" pitchFamily="49" charset="-122"/>
              </a:rPr>
              <a:t>：分析</a:t>
            </a:r>
            <a:r>
              <a:rPr lang="en-US" altLang="zh-CN" sz="2800" dirty="0">
                <a:latin typeface="黑体" panose="02010609060101010101" pitchFamily="49" charset="-122"/>
                <a:ea typeface="黑体" panose="02010609060101010101" pitchFamily="49" charset="-122"/>
              </a:rPr>
              <a:t>IoT</a:t>
            </a:r>
            <a:r>
              <a:rPr lang="zh-CN" altLang="en-US" sz="2800" dirty="0">
                <a:latin typeface="黑体" panose="02010609060101010101" pitchFamily="49" charset="-122"/>
                <a:ea typeface="黑体" panose="02010609060101010101" pitchFamily="49" charset="-122"/>
              </a:rPr>
              <a:t>流量的目的地</a:t>
            </a:r>
          </a:p>
        </p:txBody>
      </p:sp>
      <p:sp>
        <p:nvSpPr>
          <p:cNvPr id="5" name="文本框 4">
            <a:extLst>
              <a:ext uri="{FF2B5EF4-FFF2-40B4-BE49-F238E27FC236}">
                <a16:creationId xmlns:a16="http://schemas.microsoft.com/office/drawing/2014/main" id="{14C329AB-C25F-4C26-994F-527AD86A3F3A}"/>
              </a:ext>
            </a:extLst>
          </p:cNvPr>
          <p:cNvSpPr txBox="1"/>
          <p:nvPr/>
        </p:nvSpPr>
        <p:spPr>
          <a:xfrm>
            <a:off x="359532" y="1700808"/>
            <a:ext cx="8424936" cy="456535"/>
          </a:xfrm>
          <a:prstGeom prst="rect">
            <a:avLst/>
          </a:prstGeom>
          <a:noFill/>
        </p:spPr>
        <p:txBody>
          <a:bodyPr wrap="square" rtlCol="0">
            <a:spAutoFit/>
          </a:bodyPr>
          <a:lstStyle/>
          <a:p>
            <a:pPr>
              <a:lnSpc>
                <a:spcPct val="150000"/>
              </a:lnSpc>
            </a:pPr>
            <a:r>
              <a:rPr lang="en-US" altLang="zh-CN" dirty="0"/>
              <a:t>	</a:t>
            </a:r>
            <a:endParaRPr lang="zh-CN" altLang="en-US" dirty="0"/>
          </a:p>
        </p:txBody>
      </p:sp>
      <p:sp>
        <p:nvSpPr>
          <p:cNvPr id="3" name="文本框 2">
            <a:extLst>
              <a:ext uri="{FF2B5EF4-FFF2-40B4-BE49-F238E27FC236}">
                <a16:creationId xmlns:a16="http://schemas.microsoft.com/office/drawing/2014/main" id="{CB12CC12-0D81-442A-A3E7-9F3D7D92FCBC}"/>
              </a:ext>
            </a:extLst>
          </p:cNvPr>
          <p:cNvSpPr txBox="1"/>
          <p:nvPr/>
        </p:nvSpPr>
        <p:spPr>
          <a:xfrm>
            <a:off x="837046" y="1556792"/>
            <a:ext cx="7191337" cy="3816429"/>
          </a:xfrm>
          <a:prstGeom prst="rect">
            <a:avLst/>
          </a:prstGeom>
          <a:noFill/>
        </p:spPr>
        <p:txBody>
          <a:bodyPr wrap="square" rtlCol="0">
            <a:spAutoFit/>
          </a:bodyPr>
          <a:lstStyle/>
          <a:p>
            <a:r>
              <a:rPr lang="zh-CN" altLang="en-US" sz="2800" dirty="0"/>
              <a:t>对</a:t>
            </a:r>
            <a:r>
              <a:rPr lang="en-US" altLang="zh-CN" sz="2800" dirty="0"/>
              <a:t>RQ1</a:t>
            </a:r>
            <a:r>
              <a:rPr lang="zh-CN" altLang="en-US" sz="2800" dirty="0"/>
              <a:t>最后的结论：</a:t>
            </a:r>
            <a:endParaRPr lang="en-US" altLang="zh-CN" sz="2800" dirty="0"/>
          </a:p>
          <a:p>
            <a:r>
              <a:rPr lang="en-US" altLang="zh-CN" sz="2800" dirty="0"/>
              <a:t>1</a:t>
            </a:r>
            <a:r>
              <a:rPr lang="zh-CN" altLang="en-US" sz="2800" dirty="0"/>
              <a:t>、大量计算资源外包给云提供商，尤其是在相机设备方面；</a:t>
            </a:r>
            <a:endParaRPr lang="en-US" altLang="zh-CN" sz="2800" dirty="0"/>
          </a:p>
          <a:p>
            <a:r>
              <a:rPr lang="en-US" altLang="zh-CN" sz="2800" dirty="0"/>
              <a:t>2</a:t>
            </a:r>
            <a:r>
              <a:rPr lang="zh-CN" altLang="en-US" sz="2800" dirty="0"/>
              <a:t>、电视在第三方通信中占最大比例（可能会为用户定制内容）。</a:t>
            </a:r>
            <a:endParaRPr lang="en-US" altLang="zh-CN" sz="2800" dirty="0"/>
          </a:p>
          <a:p>
            <a:r>
              <a:rPr lang="en-US" altLang="zh-CN" sz="2800" dirty="0"/>
              <a:t>3</a:t>
            </a:r>
            <a:r>
              <a:rPr lang="zh-CN" altLang="en-US" sz="2800" dirty="0"/>
              <a:t>、关于地区差异，我们注意到，美国设备倾向于联系更多的非第一方</a:t>
            </a:r>
            <a:endParaRPr lang="en-US" altLang="zh-CN" sz="2800" dirty="0"/>
          </a:p>
          <a:p>
            <a:r>
              <a:rPr lang="en-US" altLang="zh-CN" sz="2800" dirty="0"/>
              <a:t>4</a:t>
            </a:r>
            <a:r>
              <a:rPr lang="zh-CN" altLang="en-US" sz="2800" dirty="0"/>
              <a:t>、</a:t>
            </a:r>
            <a:r>
              <a:rPr lang="en-US" altLang="zh-CN" sz="2800" dirty="0"/>
              <a:t>VPN</a:t>
            </a:r>
            <a:r>
              <a:rPr lang="zh-CN" altLang="en-US" sz="2800" dirty="0"/>
              <a:t>对联系方的类型影响最小</a:t>
            </a:r>
            <a:endParaRPr lang="en-US" altLang="zh-CN" sz="2800" dirty="0"/>
          </a:p>
          <a:p>
            <a:endParaRPr lang="zh-CN" altLang="en-US" dirty="0"/>
          </a:p>
        </p:txBody>
      </p:sp>
    </p:spTree>
    <p:extLst>
      <p:ext uri="{BB962C8B-B14F-4D97-AF65-F5344CB8AC3E}">
        <p14:creationId xmlns:p14="http://schemas.microsoft.com/office/powerpoint/2010/main" val="2732610050"/>
      </p:ext>
    </p:extLst>
  </p:cSld>
  <p:clrMapOvr>
    <a:masterClrMapping/>
  </p:clrMapOvr>
  <mc:AlternateContent xmlns:mc="http://schemas.openxmlformats.org/markup-compatibility/2006" xmlns:p14="http://schemas.microsoft.com/office/powerpoint/2010/main">
    <mc:Choice Requires="p14">
      <p:transition spd="slow" p14:dur="2000" advTm="2796"/>
    </mc:Choice>
    <mc:Fallback xmlns="">
      <p:transition spd="slow" advTm="2796"/>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2068" y="595225"/>
            <a:ext cx="5556116" cy="648072"/>
          </a:xfrm>
        </p:spPr>
        <p:txBody>
          <a:bodyPr/>
          <a:lstStyle/>
          <a:p>
            <a:pPr algn="l"/>
            <a:r>
              <a:rPr lang="zh-CN" altLang="en-US" sz="2800" dirty="0">
                <a:latin typeface="黑体" panose="02010609060101010101" pitchFamily="49" charset="-122"/>
                <a:ea typeface="黑体" panose="02010609060101010101" pitchFamily="49" charset="-122"/>
              </a:rPr>
              <a:t>加密分析：回答</a:t>
            </a:r>
            <a:r>
              <a:rPr lang="en-US" altLang="zh-CN" sz="2800" dirty="0">
                <a:latin typeface="黑体" panose="02010609060101010101" pitchFamily="49" charset="-122"/>
                <a:ea typeface="黑体" panose="02010609060101010101" pitchFamily="49" charset="-122"/>
              </a:rPr>
              <a:t>RQ2</a:t>
            </a:r>
            <a:endParaRPr lang="zh-CN" altLang="en-US" sz="2800" dirty="0">
              <a:latin typeface="黑体" panose="02010609060101010101" pitchFamily="49" charset="-122"/>
              <a:ea typeface="黑体" panose="02010609060101010101" pitchFamily="49" charset="-122"/>
            </a:endParaRPr>
          </a:p>
        </p:txBody>
      </p:sp>
      <p:sp>
        <p:nvSpPr>
          <p:cNvPr id="5" name="文本框 4">
            <a:extLst>
              <a:ext uri="{FF2B5EF4-FFF2-40B4-BE49-F238E27FC236}">
                <a16:creationId xmlns:a16="http://schemas.microsoft.com/office/drawing/2014/main" id="{14C329AB-C25F-4C26-994F-527AD86A3F3A}"/>
              </a:ext>
            </a:extLst>
          </p:cNvPr>
          <p:cNvSpPr txBox="1"/>
          <p:nvPr/>
        </p:nvSpPr>
        <p:spPr>
          <a:xfrm>
            <a:off x="359532" y="1700808"/>
            <a:ext cx="8424936" cy="456535"/>
          </a:xfrm>
          <a:prstGeom prst="rect">
            <a:avLst/>
          </a:prstGeom>
          <a:noFill/>
        </p:spPr>
        <p:txBody>
          <a:bodyPr wrap="square" rtlCol="0">
            <a:spAutoFit/>
          </a:bodyPr>
          <a:lstStyle/>
          <a:p>
            <a:pPr>
              <a:lnSpc>
                <a:spcPct val="150000"/>
              </a:lnSpc>
            </a:pPr>
            <a:r>
              <a:rPr lang="en-US" altLang="zh-CN" dirty="0"/>
              <a:t>	</a:t>
            </a:r>
            <a:endParaRPr lang="zh-CN" altLang="en-US" dirty="0"/>
          </a:p>
        </p:txBody>
      </p:sp>
      <p:sp>
        <p:nvSpPr>
          <p:cNvPr id="4" name="文本框 3">
            <a:extLst>
              <a:ext uri="{FF2B5EF4-FFF2-40B4-BE49-F238E27FC236}">
                <a16:creationId xmlns:a16="http://schemas.microsoft.com/office/drawing/2014/main" id="{E760C22D-337A-420E-9CB5-D1025C66CA52}"/>
              </a:ext>
            </a:extLst>
          </p:cNvPr>
          <p:cNvSpPr txBox="1"/>
          <p:nvPr/>
        </p:nvSpPr>
        <p:spPr>
          <a:xfrm>
            <a:off x="672068" y="1520131"/>
            <a:ext cx="7716356" cy="4247317"/>
          </a:xfrm>
          <a:prstGeom prst="rect">
            <a:avLst/>
          </a:prstGeom>
          <a:noFill/>
        </p:spPr>
        <p:txBody>
          <a:bodyPr wrap="square" rtlCol="0">
            <a:spAutoFit/>
          </a:bodyPr>
          <a:lstStyle/>
          <a:p>
            <a:r>
              <a:rPr lang="zh-CN" altLang="en-US" dirty="0"/>
              <a:t>结论</a:t>
            </a:r>
            <a:r>
              <a:rPr lang="en-US" altLang="zh-CN" dirty="0"/>
              <a:t>1</a:t>
            </a:r>
            <a:r>
              <a:rPr lang="zh-CN" altLang="en-US" dirty="0"/>
              <a:t>：</a:t>
            </a:r>
            <a:r>
              <a:rPr lang="en-US" altLang="zh-CN" dirty="0"/>
              <a:t>46%</a:t>
            </a:r>
            <a:r>
              <a:rPr lang="zh-CN" altLang="en-US" dirty="0"/>
              <a:t>的网络流量为私有协议，无法直接确认是否加密，使用熵分析（</a:t>
            </a:r>
            <a:r>
              <a:rPr lang="en-US" altLang="zh-CN" dirty="0"/>
              <a:t>entropy analysis</a:t>
            </a:r>
            <a:r>
              <a:rPr lang="zh-CN" altLang="en-US" dirty="0"/>
              <a:t>）：将熵</a:t>
            </a:r>
            <a:r>
              <a:rPr lang="en-US" altLang="zh-CN" dirty="0"/>
              <a:t>H&gt;0.8</a:t>
            </a:r>
            <a:r>
              <a:rPr lang="zh-CN" altLang="en-US" dirty="0"/>
              <a:t>的流量分类为可能加密的流量，</a:t>
            </a:r>
            <a:r>
              <a:rPr lang="en-US" altLang="zh-CN" dirty="0"/>
              <a:t>H&lt;0.4</a:t>
            </a:r>
            <a:r>
              <a:rPr lang="zh-CN" altLang="en-US" dirty="0"/>
              <a:t>的流量分类为可能未加密的流量，以及</a:t>
            </a:r>
            <a:r>
              <a:rPr lang="en-US" altLang="zh-CN" dirty="0"/>
              <a:t>0.4</a:t>
            </a:r>
            <a:r>
              <a:rPr lang="zh-CN" altLang="en-US" dirty="0"/>
              <a:t>的流量≤ </a:t>
            </a:r>
            <a:r>
              <a:rPr lang="en-US" altLang="zh-CN" dirty="0"/>
              <a:t>H≤0.8</a:t>
            </a:r>
            <a:r>
              <a:rPr lang="zh-CN" altLang="en-US" dirty="0"/>
              <a:t>表示未知，对应于未确定的加密状态。（排除音视频流量，该方法有待提高）</a:t>
            </a:r>
            <a:endParaRPr lang="en-US" altLang="zh-CN" dirty="0"/>
          </a:p>
          <a:p>
            <a:endParaRPr lang="en-US" altLang="zh-CN" dirty="0"/>
          </a:p>
          <a:p>
            <a:r>
              <a:rPr lang="zh-CN" altLang="en-US" dirty="0"/>
              <a:t>回答</a:t>
            </a:r>
            <a:r>
              <a:rPr lang="en-US" altLang="zh-CN" dirty="0"/>
              <a:t>RQ2</a:t>
            </a:r>
            <a:r>
              <a:rPr lang="zh-CN" altLang="en-US" dirty="0"/>
              <a:t>：</a:t>
            </a:r>
            <a:endParaRPr lang="en-US" altLang="zh-CN" dirty="0"/>
          </a:p>
          <a:p>
            <a:r>
              <a:rPr lang="en-US" altLang="zh-CN" dirty="0"/>
              <a:t>	1</a:t>
            </a:r>
            <a:r>
              <a:rPr lang="zh-CN" altLang="en-US" dirty="0"/>
              <a:t>、积极趋势：没有任何设备的未加密流量超过</a:t>
            </a:r>
            <a:r>
              <a:rPr lang="en-US" altLang="zh-CN" dirty="0"/>
              <a:t>75%</a:t>
            </a:r>
            <a:r>
              <a:rPr lang="zh-CN" altLang="en-US" dirty="0"/>
              <a:t>，只有一台设备的未加密流量超过</a:t>
            </a:r>
            <a:r>
              <a:rPr lang="en-US" altLang="zh-CN" dirty="0"/>
              <a:t>50%</a:t>
            </a:r>
            <a:r>
              <a:rPr lang="zh-CN" altLang="en-US" dirty="0"/>
              <a:t>，而</a:t>
            </a:r>
            <a:r>
              <a:rPr lang="en-US" altLang="zh-CN" dirty="0"/>
              <a:t>7</a:t>
            </a:r>
            <a:r>
              <a:rPr lang="zh-CN" altLang="en-US" dirty="0"/>
              <a:t>台设备的加密流量超过</a:t>
            </a:r>
            <a:r>
              <a:rPr lang="en-US" altLang="zh-CN" dirty="0"/>
              <a:t>75%</a:t>
            </a:r>
            <a:r>
              <a:rPr lang="zh-CN" altLang="en-US" dirty="0"/>
              <a:t>。</a:t>
            </a:r>
            <a:endParaRPr lang="en-US" altLang="zh-CN" dirty="0"/>
          </a:p>
          <a:p>
            <a:r>
              <a:rPr lang="en-US" altLang="zh-CN" dirty="0"/>
              <a:t>	2</a:t>
            </a:r>
            <a:r>
              <a:rPr lang="zh-CN" altLang="en-US" dirty="0"/>
              <a:t>、负面趋势：美国有</a:t>
            </a:r>
            <a:r>
              <a:rPr lang="en-US" altLang="zh-CN" dirty="0"/>
              <a:t>5</a:t>
            </a:r>
            <a:r>
              <a:rPr lang="zh-CN" altLang="en-US" dirty="0"/>
              <a:t>台设备和英国有</a:t>
            </a:r>
            <a:r>
              <a:rPr lang="en-US" altLang="zh-CN" dirty="0"/>
              <a:t>2</a:t>
            </a:r>
            <a:r>
              <a:rPr lang="zh-CN" altLang="en-US" dirty="0"/>
              <a:t>台设备发送超过</a:t>
            </a:r>
            <a:r>
              <a:rPr lang="en-US" altLang="zh-CN" dirty="0"/>
              <a:t>25%</a:t>
            </a:r>
            <a:r>
              <a:rPr lang="zh-CN" altLang="en-US" dirty="0"/>
              <a:t>的未加密流量，而除了美国的</a:t>
            </a:r>
            <a:r>
              <a:rPr lang="en-US" altLang="zh-CN" dirty="0"/>
              <a:t>8</a:t>
            </a:r>
            <a:r>
              <a:rPr lang="zh-CN" altLang="en-US" dirty="0"/>
              <a:t>台设备和英国的</a:t>
            </a:r>
            <a:r>
              <a:rPr lang="en-US" altLang="zh-CN" dirty="0"/>
              <a:t>10</a:t>
            </a:r>
            <a:r>
              <a:rPr lang="zh-CN" altLang="en-US" dirty="0"/>
              <a:t>台设备之外，其他所有设备发送超过</a:t>
            </a:r>
            <a:r>
              <a:rPr lang="en-US" altLang="zh-CN" dirty="0"/>
              <a:t>25%</a:t>
            </a:r>
            <a:r>
              <a:rPr lang="zh-CN" altLang="en-US" dirty="0"/>
              <a:t>的未知流量。</a:t>
            </a:r>
            <a:endParaRPr lang="en-US" altLang="zh-CN" dirty="0"/>
          </a:p>
          <a:p>
            <a:r>
              <a:rPr lang="en-US" altLang="zh-CN" dirty="0"/>
              <a:t>	</a:t>
            </a:r>
            <a:r>
              <a:rPr lang="zh-CN" altLang="en-US" dirty="0"/>
              <a:t>大量的未知流量促使人们去寻找更好的办法去判断私有协议是否加密。</a:t>
            </a:r>
            <a:endParaRPr lang="en-US" altLang="zh-CN" dirty="0"/>
          </a:p>
          <a:p>
            <a:r>
              <a:rPr lang="en-US" altLang="zh-CN" dirty="0"/>
              <a:t>	3</a:t>
            </a:r>
            <a:r>
              <a:rPr lang="zh-CN" altLang="en-US" dirty="0"/>
              <a:t>、对于相同的设备，加密、未加密和未知流量的分布</a:t>
            </a:r>
            <a:r>
              <a:rPr lang="zh-CN" altLang="en-US" b="1" dirty="0"/>
              <a:t>没有明显的地区差异</a:t>
            </a:r>
            <a:r>
              <a:rPr lang="zh-CN" altLang="en-US" dirty="0"/>
              <a:t>。</a:t>
            </a:r>
          </a:p>
        </p:txBody>
      </p:sp>
    </p:spTree>
    <p:extLst>
      <p:ext uri="{BB962C8B-B14F-4D97-AF65-F5344CB8AC3E}">
        <p14:creationId xmlns:p14="http://schemas.microsoft.com/office/powerpoint/2010/main" val="440337116"/>
      </p:ext>
    </p:extLst>
  </p:cSld>
  <p:clrMapOvr>
    <a:masterClrMapping/>
  </p:clrMapOvr>
  <mc:AlternateContent xmlns:mc="http://schemas.openxmlformats.org/markup-compatibility/2006" xmlns:p14="http://schemas.microsoft.com/office/powerpoint/2010/main">
    <mc:Choice Requires="p14">
      <p:transition spd="slow" p14:dur="2000" advTm="2796"/>
    </mc:Choice>
    <mc:Fallback xmlns="">
      <p:transition spd="slow" advTm="2796"/>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2068" y="595225"/>
            <a:ext cx="5556116" cy="648072"/>
          </a:xfrm>
        </p:spPr>
        <p:txBody>
          <a:bodyPr/>
          <a:lstStyle/>
          <a:p>
            <a:pPr algn="l"/>
            <a:r>
              <a:rPr lang="zh-CN" altLang="en-US" sz="2800" dirty="0">
                <a:latin typeface="黑体" panose="02010609060101010101" pitchFamily="49" charset="-122"/>
                <a:ea typeface="黑体" panose="02010609060101010101" pitchFamily="49" charset="-122"/>
              </a:rPr>
              <a:t>加密分析：回答</a:t>
            </a:r>
            <a:r>
              <a:rPr lang="en-US" altLang="zh-CN" sz="2800" dirty="0">
                <a:latin typeface="黑体" panose="02010609060101010101" pitchFamily="49" charset="-122"/>
                <a:ea typeface="黑体" panose="02010609060101010101" pitchFamily="49" charset="-122"/>
              </a:rPr>
              <a:t>RQ2</a:t>
            </a:r>
            <a:endParaRPr lang="zh-CN" altLang="en-US" sz="2800" dirty="0">
              <a:latin typeface="黑体" panose="02010609060101010101" pitchFamily="49" charset="-122"/>
              <a:ea typeface="黑体" panose="02010609060101010101" pitchFamily="49" charset="-122"/>
            </a:endParaRPr>
          </a:p>
        </p:txBody>
      </p:sp>
      <p:sp>
        <p:nvSpPr>
          <p:cNvPr id="5" name="文本框 4">
            <a:extLst>
              <a:ext uri="{FF2B5EF4-FFF2-40B4-BE49-F238E27FC236}">
                <a16:creationId xmlns:a16="http://schemas.microsoft.com/office/drawing/2014/main" id="{14C329AB-C25F-4C26-994F-527AD86A3F3A}"/>
              </a:ext>
            </a:extLst>
          </p:cNvPr>
          <p:cNvSpPr txBox="1"/>
          <p:nvPr/>
        </p:nvSpPr>
        <p:spPr>
          <a:xfrm>
            <a:off x="359532" y="1700808"/>
            <a:ext cx="8424936" cy="872034"/>
          </a:xfrm>
          <a:prstGeom prst="rect">
            <a:avLst/>
          </a:prstGeom>
          <a:noFill/>
        </p:spPr>
        <p:txBody>
          <a:bodyPr wrap="square" rtlCol="0">
            <a:spAutoFit/>
          </a:bodyPr>
          <a:lstStyle/>
          <a:p>
            <a:pPr>
              <a:lnSpc>
                <a:spcPct val="150000"/>
              </a:lnSpc>
            </a:pPr>
            <a:r>
              <a:rPr lang="zh-CN" altLang="en-US" dirty="0"/>
              <a:t>结论</a:t>
            </a:r>
            <a:r>
              <a:rPr lang="en-US" altLang="zh-CN" dirty="0"/>
              <a:t>2</a:t>
            </a:r>
            <a:r>
              <a:rPr lang="zh-CN" altLang="en-US" dirty="0"/>
              <a:t>：根据设备类型研究加密情况：</a:t>
            </a:r>
            <a:endParaRPr lang="en-US" altLang="zh-CN" dirty="0"/>
          </a:p>
          <a:p>
            <a:pPr>
              <a:lnSpc>
                <a:spcPct val="150000"/>
              </a:lnSpc>
            </a:pPr>
            <a:endParaRPr lang="zh-CN" altLang="en-US" dirty="0"/>
          </a:p>
        </p:txBody>
      </p:sp>
      <p:sp>
        <p:nvSpPr>
          <p:cNvPr id="4" name="文本框 3">
            <a:extLst>
              <a:ext uri="{FF2B5EF4-FFF2-40B4-BE49-F238E27FC236}">
                <a16:creationId xmlns:a16="http://schemas.microsoft.com/office/drawing/2014/main" id="{E760C22D-337A-420E-9CB5-D1025C66CA52}"/>
              </a:ext>
            </a:extLst>
          </p:cNvPr>
          <p:cNvSpPr txBox="1"/>
          <p:nvPr/>
        </p:nvSpPr>
        <p:spPr>
          <a:xfrm>
            <a:off x="672068" y="1520131"/>
            <a:ext cx="7716356" cy="369332"/>
          </a:xfrm>
          <a:prstGeom prst="rect">
            <a:avLst/>
          </a:prstGeom>
          <a:noFill/>
        </p:spPr>
        <p:txBody>
          <a:bodyPr wrap="square" rtlCol="0">
            <a:spAutoFit/>
          </a:bodyPr>
          <a:lstStyle/>
          <a:p>
            <a:endParaRPr lang="zh-CN" altLang="en-US" dirty="0"/>
          </a:p>
        </p:txBody>
      </p:sp>
      <p:pic>
        <p:nvPicPr>
          <p:cNvPr id="6" name="图片 5">
            <a:extLst>
              <a:ext uri="{FF2B5EF4-FFF2-40B4-BE49-F238E27FC236}">
                <a16:creationId xmlns:a16="http://schemas.microsoft.com/office/drawing/2014/main" id="{4D2F1E9D-3D02-4F3D-90C8-3C7D526066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2166298"/>
            <a:ext cx="7056784" cy="4323280"/>
          </a:xfrm>
          <a:prstGeom prst="rect">
            <a:avLst/>
          </a:prstGeom>
        </p:spPr>
      </p:pic>
      <p:sp>
        <p:nvSpPr>
          <p:cNvPr id="7" name="矩形 6">
            <a:extLst>
              <a:ext uri="{FF2B5EF4-FFF2-40B4-BE49-F238E27FC236}">
                <a16:creationId xmlns:a16="http://schemas.microsoft.com/office/drawing/2014/main" id="{5EE5E8F7-950C-4733-9BC8-5A8FAF6853CC}"/>
              </a:ext>
            </a:extLst>
          </p:cNvPr>
          <p:cNvSpPr/>
          <p:nvPr/>
        </p:nvSpPr>
        <p:spPr>
          <a:xfrm>
            <a:off x="1259632" y="3068960"/>
            <a:ext cx="6696744" cy="14401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延申结论：</a:t>
            </a:r>
            <a:endParaRPr lang="en-US" altLang="zh-CN" dirty="0">
              <a:solidFill>
                <a:schemeClr val="tx1"/>
              </a:solidFill>
            </a:endParaRPr>
          </a:p>
          <a:p>
            <a:pPr algn="ctr"/>
            <a:r>
              <a:rPr lang="en-US" altLang="zh-CN" dirty="0">
                <a:solidFill>
                  <a:schemeClr val="tx1"/>
                </a:solidFill>
              </a:rPr>
              <a:t>Camera</a:t>
            </a:r>
            <a:r>
              <a:rPr lang="zh-CN" altLang="en-US" dirty="0">
                <a:solidFill>
                  <a:schemeClr val="tx1"/>
                </a:solidFill>
              </a:rPr>
              <a:t>类型的设备加密情况最差</a:t>
            </a:r>
            <a:endParaRPr lang="en-US" altLang="zh-CN" dirty="0">
              <a:solidFill>
                <a:schemeClr val="tx1"/>
              </a:solidFill>
            </a:endParaRPr>
          </a:p>
          <a:p>
            <a:pPr algn="ctr"/>
            <a:r>
              <a:rPr lang="zh-CN" altLang="en-US" dirty="0">
                <a:solidFill>
                  <a:schemeClr val="tx1"/>
                </a:solidFill>
              </a:rPr>
              <a:t>音频设备往往使用最多的加密</a:t>
            </a:r>
            <a:endParaRPr lang="en-US" altLang="zh-CN" dirty="0">
              <a:solidFill>
                <a:schemeClr val="tx1"/>
              </a:solidFill>
            </a:endParaRPr>
          </a:p>
          <a:p>
            <a:pPr algn="ctr"/>
            <a:r>
              <a:rPr lang="en-US" altLang="zh-CN" dirty="0">
                <a:solidFill>
                  <a:schemeClr val="tx1"/>
                </a:solidFill>
              </a:rPr>
              <a:t>……</a:t>
            </a:r>
            <a:endParaRPr lang="zh-CN" altLang="en-US" dirty="0">
              <a:solidFill>
                <a:schemeClr val="tx1"/>
              </a:solidFill>
            </a:endParaRPr>
          </a:p>
        </p:txBody>
      </p:sp>
    </p:spTree>
    <p:extLst>
      <p:ext uri="{BB962C8B-B14F-4D97-AF65-F5344CB8AC3E}">
        <p14:creationId xmlns:p14="http://schemas.microsoft.com/office/powerpoint/2010/main" val="2122790219"/>
      </p:ext>
    </p:extLst>
  </p:cSld>
  <p:clrMapOvr>
    <a:masterClrMapping/>
  </p:clrMapOvr>
  <mc:AlternateContent xmlns:mc="http://schemas.openxmlformats.org/markup-compatibility/2006" xmlns:p14="http://schemas.microsoft.com/office/powerpoint/2010/main">
    <mc:Choice Requires="p14">
      <p:transition spd="slow" p14:dur="2000" advTm="2796"/>
    </mc:Choice>
    <mc:Fallback xmlns="">
      <p:transition spd="slow" advTm="27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2068" y="595225"/>
            <a:ext cx="5556116" cy="648072"/>
          </a:xfrm>
        </p:spPr>
        <p:txBody>
          <a:bodyPr/>
          <a:lstStyle/>
          <a:p>
            <a:pPr algn="l"/>
            <a:r>
              <a:rPr lang="zh-CN" altLang="en-US" sz="2800" dirty="0">
                <a:latin typeface="黑体" panose="02010609060101010101" pitchFamily="49" charset="-122"/>
                <a:ea typeface="黑体" panose="02010609060101010101" pitchFamily="49" charset="-122"/>
              </a:rPr>
              <a:t>加密分析：回答</a:t>
            </a:r>
            <a:r>
              <a:rPr lang="en-US" altLang="zh-CN" sz="2800" dirty="0">
                <a:latin typeface="黑体" panose="02010609060101010101" pitchFamily="49" charset="-122"/>
                <a:ea typeface="黑体" panose="02010609060101010101" pitchFamily="49" charset="-122"/>
              </a:rPr>
              <a:t>RQ2</a:t>
            </a:r>
            <a:endParaRPr lang="zh-CN" altLang="en-US" sz="2800" dirty="0">
              <a:latin typeface="黑体" panose="02010609060101010101" pitchFamily="49" charset="-122"/>
              <a:ea typeface="黑体" panose="02010609060101010101" pitchFamily="49" charset="-122"/>
            </a:endParaRPr>
          </a:p>
        </p:txBody>
      </p:sp>
      <p:sp>
        <p:nvSpPr>
          <p:cNvPr id="5" name="文本框 4">
            <a:extLst>
              <a:ext uri="{FF2B5EF4-FFF2-40B4-BE49-F238E27FC236}">
                <a16:creationId xmlns:a16="http://schemas.microsoft.com/office/drawing/2014/main" id="{14C329AB-C25F-4C26-994F-527AD86A3F3A}"/>
              </a:ext>
            </a:extLst>
          </p:cNvPr>
          <p:cNvSpPr txBox="1"/>
          <p:nvPr/>
        </p:nvSpPr>
        <p:spPr>
          <a:xfrm>
            <a:off x="359532" y="1700808"/>
            <a:ext cx="8424936" cy="2949525"/>
          </a:xfrm>
          <a:prstGeom prst="rect">
            <a:avLst/>
          </a:prstGeom>
          <a:noFill/>
        </p:spPr>
        <p:txBody>
          <a:bodyPr wrap="square" rtlCol="0">
            <a:spAutoFit/>
          </a:bodyPr>
          <a:lstStyle/>
          <a:p>
            <a:pPr>
              <a:lnSpc>
                <a:spcPct val="150000"/>
              </a:lnSpc>
            </a:pPr>
            <a:r>
              <a:rPr lang="zh-CN" altLang="en-US" dirty="0"/>
              <a:t>结论</a:t>
            </a:r>
            <a:r>
              <a:rPr lang="en-US" altLang="zh-CN" dirty="0"/>
              <a:t>3</a:t>
            </a:r>
            <a:r>
              <a:rPr lang="zh-CN" altLang="en-US" dirty="0"/>
              <a:t>：通过对比受控、闲置、非受控实验结果，得出：</a:t>
            </a:r>
            <a:r>
              <a:rPr lang="en-US" altLang="zh-CN" dirty="0"/>
              <a:t>IoT</a:t>
            </a:r>
            <a:r>
              <a:rPr lang="zh-CN" altLang="en-US" dirty="0"/>
              <a:t>流量加密情况取决于设备类型本身，而与人的动作无关。</a:t>
            </a:r>
            <a:endParaRPr lang="en-US" altLang="zh-CN" dirty="0"/>
          </a:p>
          <a:p>
            <a:pPr>
              <a:lnSpc>
                <a:spcPct val="150000"/>
              </a:lnSpc>
            </a:pPr>
            <a:endParaRPr lang="en-US" altLang="zh-CN" dirty="0"/>
          </a:p>
          <a:p>
            <a:pPr>
              <a:lnSpc>
                <a:spcPct val="150000"/>
              </a:lnSpc>
            </a:pPr>
            <a:r>
              <a:rPr lang="zh-CN" altLang="en-US" dirty="0"/>
              <a:t>对</a:t>
            </a:r>
            <a:r>
              <a:rPr lang="en-US" altLang="zh-CN" dirty="0"/>
              <a:t>RQ2</a:t>
            </a:r>
            <a:r>
              <a:rPr lang="zh-CN" altLang="en-US" dirty="0"/>
              <a:t>的最终结论：</a:t>
            </a:r>
            <a:endParaRPr lang="en-US" altLang="zh-CN" dirty="0"/>
          </a:p>
          <a:p>
            <a:pPr>
              <a:lnSpc>
                <a:spcPct val="150000"/>
              </a:lnSpc>
            </a:pPr>
            <a:r>
              <a:rPr lang="en-US" altLang="zh-CN" dirty="0"/>
              <a:t>1</a:t>
            </a:r>
            <a:r>
              <a:rPr lang="zh-CN" altLang="en-US" dirty="0"/>
              <a:t>、未加密流量是智能家居实验室全部流量中的小部分；</a:t>
            </a:r>
            <a:endParaRPr lang="en-US" altLang="zh-CN" dirty="0"/>
          </a:p>
          <a:p>
            <a:pPr>
              <a:lnSpc>
                <a:spcPct val="150000"/>
              </a:lnSpc>
            </a:pPr>
            <a:r>
              <a:rPr lang="en-US" altLang="zh-CN" dirty="0"/>
              <a:t>2</a:t>
            </a:r>
            <a:r>
              <a:rPr lang="zh-CN" altLang="en-US" dirty="0"/>
              <a:t>、分析了加密情况与设备类型、实验动作、地区差异的关系。</a:t>
            </a:r>
            <a:endParaRPr lang="en-US" altLang="zh-CN" dirty="0"/>
          </a:p>
          <a:p>
            <a:pPr>
              <a:lnSpc>
                <a:spcPct val="150000"/>
              </a:lnSpc>
            </a:pPr>
            <a:endParaRPr lang="zh-CN" altLang="en-US" dirty="0"/>
          </a:p>
        </p:txBody>
      </p:sp>
    </p:spTree>
    <p:extLst>
      <p:ext uri="{BB962C8B-B14F-4D97-AF65-F5344CB8AC3E}">
        <p14:creationId xmlns:p14="http://schemas.microsoft.com/office/powerpoint/2010/main" val="630558178"/>
      </p:ext>
    </p:extLst>
  </p:cSld>
  <p:clrMapOvr>
    <a:masterClrMapping/>
  </p:clrMapOvr>
  <mc:AlternateContent xmlns:mc="http://schemas.openxmlformats.org/markup-compatibility/2006" xmlns:p14="http://schemas.microsoft.com/office/powerpoint/2010/main">
    <mc:Choice Requires="p14">
      <p:transition spd="slow" p14:dur="2000" advTm="2796"/>
    </mc:Choice>
    <mc:Fallback xmlns="">
      <p:transition spd="slow" advTm="2796"/>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2068" y="595225"/>
            <a:ext cx="5556116" cy="648072"/>
          </a:xfrm>
        </p:spPr>
        <p:txBody>
          <a:bodyPr/>
          <a:lstStyle/>
          <a:p>
            <a:pPr algn="l"/>
            <a:r>
              <a:rPr lang="zh-CN" altLang="en-US" sz="2800" dirty="0">
                <a:latin typeface="黑体" panose="02010609060101010101" pitchFamily="49" charset="-122"/>
                <a:ea typeface="黑体" panose="02010609060101010101" pitchFamily="49" charset="-122"/>
              </a:rPr>
              <a:t>回答</a:t>
            </a:r>
            <a:r>
              <a:rPr lang="en-US" altLang="zh-CN" sz="2800" dirty="0">
                <a:latin typeface="黑体" panose="02010609060101010101" pitchFamily="49" charset="-122"/>
                <a:ea typeface="黑体" panose="02010609060101010101" pitchFamily="49" charset="-122"/>
              </a:rPr>
              <a:t>RQ3</a:t>
            </a:r>
            <a:r>
              <a:rPr lang="zh-CN" altLang="en-US" sz="2800" dirty="0">
                <a:latin typeface="黑体" panose="02010609060101010101" pitchFamily="49" charset="-122"/>
                <a:ea typeface="黑体" panose="02010609060101010101" pitchFamily="49" charset="-122"/>
              </a:rPr>
              <a:t>、</a:t>
            </a:r>
            <a:r>
              <a:rPr lang="en-US" altLang="zh-CN" sz="2800" dirty="0">
                <a:latin typeface="黑体" panose="02010609060101010101" pitchFamily="49" charset="-122"/>
                <a:ea typeface="黑体" panose="02010609060101010101" pitchFamily="49" charset="-122"/>
              </a:rPr>
              <a:t>RQ4</a:t>
            </a:r>
            <a:endParaRPr lang="zh-CN" altLang="en-US" sz="2800" dirty="0">
              <a:latin typeface="黑体" panose="02010609060101010101" pitchFamily="49" charset="-122"/>
              <a:ea typeface="黑体" panose="02010609060101010101" pitchFamily="49" charset="-122"/>
            </a:endParaRPr>
          </a:p>
        </p:txBody>
      </p:sp>
      <p:sp>
        <p:nvSpPr>
          <p:cNvPr id="6" name="文本框 5">
            <a:extLst>
              <a:ext uri="{FF2B5EF4-FFF2-40B4-BE49-F238E27FC236}">
                <a16:creationId xmlns:a16="http://schemas.microsoft.com/office/drawing/2014/main" id="{946F3A26-DE61-44C1-A37C-D88923A4A5AE}"/>
              </a:ext>
            </a:extLst>
          </p:cNvPr>
          <p:cNvSpPr txBox="1"/>
          <p:nvPr/>
        </p:nvSpPr>
        <p:spPr>
          <a:xfrm>
            <a:off x="719572" y="1456058"/>
            <a:ext cx="7704856" cy="4801314"/>
          </a:xfrm>
          <a:prstGeom prst="rect">
            <a:avLst/>
          </a:prstGeom>
          <a:noFill/>
        </p:spPr>
        <p:txBody>
          <a:bodyPr wrap="square">
            <a:spAutoFit/>
          </a:bodyPr>
          <a:lstStyle/>
          <a:p>
            <a:r>
              <a:rPr lang="zh-CN" altLang="en-US" dirty="0"/>
              <a:t>做了两件事：</a:t>
            </a:r>
            <a:endParaRPr lang="en-US" altLang="zh-CN" dirty="0"/>
          </a:p>
          <a:p>
            <a:r>
              <a:rPr lang="en-US" altLang="zh-CN" dirty="0"/>
              <a:t>	1</a:t>
            </a:r>
            <a:r>
              <a:rPr lang="zh-CN" altLang="en-US" dirty="0"/>
              <a:t>、从未加密网络流量中提取文本PII：文本匹配的方式搜索每个设备网络流量中已知的任何</a:t>
            </a:r>
            <a:r>
              <a:rPr lang="en-US" altLang="zh-CN" dirty="0"/>
              <a:t>PII</a:t>
            </a:r>
            <a:r>
              <a:rPr lang="zh-CN" altLang="en-US" dirty="0"/>
              <a:t>。在本分析中，</a:t>
            </a:r>
            <a:r>
              <a:rPr lang="en-US" altLang="zh-CN" dirty="0"/>
              <a:t>PII</a:t>
            </a:r>
            <a:r>
              <a:rPr lang="zh-CN" altLang="en-US" dirty="0"/>
              <a:t>包括设备标识符（例如</a:t>
            </a:r>
            <a:r>
              <a:rPr lang="en-US" altLang="zh-CN" dirty="0"/>
              <a:t>MAC</a:t>
            </a:r>
            <a:r>
              <a:rPr lang="zh-CN" altLang="en-US" dirty="0"/>
              <a:t>地址、</a:t>
            </a:r>
            <a:r>
              <a:rPr lang="en-US" altLang="zh-CN" dirty="0"/>
              <a:t>UUID</a:t>
            </a:r>
            <a:r>
              <a:rPr lang="zh-CN" altLang="en-US" dirty="0"/>
              <a:t>等）和设备注册时提供的任何个人信息（例如姓名、电子邮件地址、家庭地址、电话号码、用户名、密码等）。</a:t>
            </a:r>
            <a:endParaRPr lang="en-US" altLang="zh-CN" dirty="0"/>
          </a:p>
          <a:p>
            <a:endParaRPr lang="en-US" altLang="zh-CN" dirty="0"/>
          </a:p>
          <a:p>
            <a:r>
              <a:rPr lang="en-US" altLang="zh-CN" dirty="0"/>
              <a:t>	2</a:t>
            </a:r>
            <a:r>
              <a:rPr lang="zh-CN" altLang="en-US" dirty="0"/>
              <a:t>、从网络流量推断设备活动（无论是否加密）：</a:t>
            </a:r>
            <a:endParaRPr lang="en-US" altLang="zh-CN" dirty="0"/>
          </a:p>
          <a:p>
            <a:pPr marL="1657350" lvl="3" indent="-285750">
              <a:buFont typeface="Wingdings" panose="05000000000000000000" pitchFamily="2" charset="2"/>
              <a:buChar char="l"/>
            </a:pPr>
            <a:r>
              <a:rPr lang="zh-CN" altLang="en-US" dirty="0"/>
              <a:t>标签：</a:t>
            </a:r>
            <a:endParaRPr lang="en-US" altLang="zh-CN" dirty="0"/>
          </a:p>
          <a:p>
            <a:pPr marL="1657350" lvl="3" indent="-285750">
              <a:buFont typeface="Wingdings" panose="05000000000000000000" pitchFamily="2" charset="2"/>
              <a:buChar char="l"/>
            </a:pPr>
            <a:endParaRPr lang="en-US" altLang="zh-CN" dirty="0"/>
          </a:p>
          <a:p>
            <a:pPr marL="1657350" lvl="3" indent="-285750">
              <a:buFont typeface="Wingdings" panose="05000000000000000000" pitchFamily="2" charset="2"/>
              <a:buChar char="l"/>
            </a:pPr>
            <a:endParaRPr lang="en-US" altLang="zh-CN" dirty="0"/>
          </a:p>
          <a:p>
            <a:pPr marL="1657350" lvl="3" indent="-285750">
              <a:buFont typeface="Wingdings" panose="05000000000000000000" pitchFamily="2" charset="2"/>
              <a:buChar char="l"/>
            </a:pPr>
            <a:endParaRPr lang="en-US" altLang="zh-CN" dirty="0"/>
          </a:p>
          <a:p>
            <a:pPr marL="1657350" lvl="3" indent="-285750">
              <a:buFont typeface="Wingdings" panose="05000000000000000000" pitchFamily="2" charset="2"/>
              <a:buChar char="l"/>
            </a:pPr>
            <a:endParaRPr lang="en-US" altLang="zh-CN" dirty="0"/>
          </a:p>
          <a:p>
            <a:pPr marL="1657350" lvl="3" indent="-285750">
              <a:buFont typeface="Wingdings" panose="05000000000000000000" pitchFamily="2" charset="2"/>
              <a:buChar char="l"/>
            </a:pPr>
            <a:r>
              <a:rPr lang="zh-CN" altLang="en-US" dirty="0"/>
              <a:t>特征：关于数据包大小和到达间隔时间的流量统计特征。包括：最小，最大，平均，分布的分布，偏度，峰度。（作者认为应该避免使用载荷来分类设备行为，因为载荷更多反应设备固有特征。）</a:t>
            </a:r>
            <a:endParaRPr lang="en-US" altLang="zh-CN" dirty="0"/>
          </a:p>
          <a:p>
            <a:pPr marL="1657350" lvl="3" indent="-285750">
              <a:buFont typeface="Wingdings" panose="05000000000000000000" pitchFamily="2" charset="2"/>
              <a:buChar char="l"/>
            </a:pPr>
            <a:r>
              <a:rPr lang="zh-CN" altLang="en-US" dirty="0"/>
              <a:t>模型：随机森林</a:t>
            </a:r>
            <a:endParaRPr lang="en-US" altLang="zh-CN" dirty="0"/>
          </a:p>
        </p:txBody>
      </p:sp>
      <p:pic>
        <p:nvPicPr>
          <p:cNvPr id="7" name="图片 6">
            <a:extLst>
              <a:ext uri="{FF2B5EF4-FFF2-40B4-BE49-F238E27FC236}">
                <a16:creationId xmlns:a16="http://schemas.microsoft.com/office/drawing/2014/main" id="{267A2335-8D47-46B0-A1C3-9FB4792F0C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7864" y="3405575"/>
            <a:ext cx="1510931" cy="1360895"/>
          </a:xfrm>
          <a:prstGeom prst="rect">
            <a:avLst/>
          </a:prstGeom>
        </p:spPr>
      </p:pic>
    </p:spTree>
    <p:extLst>
      <p:ext uri="{BB962C8B-B14F-4D97-AF65-F5344CB8AC3E}">
        <p14:creationId xmlns:p14="http://schemas.microsoft.com/office/powerpoint/2010/main" val="1665829813"/>
      </p:ext>
    </p:extLst>
  </p:cSld>
  <p:clrMapOvr>
    <a:masterClrMapping/>
  </p:clrMapOvr>
  <mc:AlternateContent xmlns:mc="http://schemas.openxmlformats.org/markup-compatibility/2006" xmlns:p14="http://schemas.microsoft.com/office/powerpoint/2010/main">
    <mc:Choice Requires="p14">
      <p:transition spd="slow" p14:dur="2000" advTm="2796"/>
    </mc:Choice>
    <mc:Fallback xmlns="">
      <p:transition spd="slow" advTm="2796"/>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2068" y="595225"/>
            <a:ext cx="5556116" cy="648072"/>
          </a:xfrm>
        </p:spPr>
        <p:txBody>
          <a:bodyPr/>
          <a:lstStyle/>
          <a:p>
            <a:pPr algn="l"/>
            <a:r>
              <a:rPr lang="zh-CN" altLang="en-US" sz="2800" dirty="0">
                <a:latin typeface="黑体" panose="02010609060101010101" pitchFamily="49" charset="-122"/>
                <a:ea typeface="黑体" panose="02010609060101010101" pitchFamily="49" charset="-122"/>
              </a:rPr>
              <a:t>回答</a:t>
            </a:r>
            <a:r>
              <a:rPr lang="en-US" altLang="zh-CN" sz="2800" dirty="0">
                <a:latin typeface="黑体" panose="02010609060101010101" pitchFamily="49" charset="-122"/>
                <a:ea typeface="黑体" panose="02010609060101010101" pitchFamily="49" charset="-122"/>
              </a:rPr>
              <a:t>RQ3</a:t>
            </a:r>
            <a:r>
              <a:rPr lang="zh-CN" altLang="en-US" sz="2800" dirty="0">
                <a:latin typeface="黑体" panose="02010609060101010101" pitchFamily="49" charset="-122"/>
                <a:ea typeface="黑体" panose="02010609060101010101" pitchFamily="49" charset="-122"/>
              </a:rPr>
              <a:t>、</a:t>
            </a:r>
            <a:r>
              <a:rPr lang="en-US" altLang="zh-CN" sz="2800" dirty="0">
                <a:latin typeface="黑体" panose="02010609060101010101" pitchFamily="49" charset="-122"/>
                <a:ea typeface="黑体" panose="02010609060101010101" pitchFamily="49" charset="-122"/>
              </a:rPr>
              <a:t>RQ4</a:t>
            </a:r>
            <a:endParaRPr lang="zh-CN" altLang="en-US" sz="2800" dirty="0">
              <a:latin typeface="黑体" panose="02010609060101010101" pitchFamily="49" charset="-122"/>
              <a:ea typeface="黑体" panose="02010609060101010101" pitchFamily="49" charset="-122"/>
            </a:endParaRPr>
          </a:p>
        </p:txBody>
      </p:sp>
      <p:sp>
        <p:nvSpPr>
          <p:cNvPr id="3" name="文本框 2">
            <a:extLst>
              <a:ext uri="{FF2B5EF4-FFF2-40B4-BE49-F238E27FC236}">
                <a16:creationId xmlns:a16="http://schemas.microsoft.com/office/drawing/2014/main" id="{65D92570-F600-43AE-8F42-EA48F57421FB}"/>
              </a:ext>
            </a:extLst>
          </p:cNvPr>
          <p:cNvSpPr txBox="1"/>
          <p:nvPr/>
        </p:nvSpPr>
        <p:spPr>
          <a:xfrm>
            <a:off x="953060" y="1484784"/>
            <a:ext cx="7291347" cy="3362524"/>
          </a:xfrm>
          <a:prstGeom prst="rect">
            <a:avLst/>
          </a:prstGeom>
          <a:noFill/>
        </p:spPr>
        <p:txBody>
          <a:bodyPr wrap="square" rtlCol="0">
            <a:spAutoFit/>
          </a:bodyPr>
          <a:lstStyle/>
          <a:p>
            <a:pPr>
              <a:lnSpc>
                <a:spcPct val="150000"/>
              </a:lnSpc>
            </a:pPr>
            <a:r>
              <a:rPr lang="zh-CN" altLang="en-US" dirty="0"/>
              <a:t>回答</a:t>
            </a:r>
            <a:r>
              <a:rPr lang="en-US" altLang="zh-CN" dirty="0"/>
              <a:t>RQ3:</a:t>
            </a:r>
          </a:p>
          <a:p>
            <a:pPr>
              <a:lnSpc>
                <a:spcPct val="150000"/>
              </a:lnSpc>
            </a:pPr>
            <a:r>
              <a:rPr lang="en-US" altLang="zh-CN" dirty="0"/>
              <a:t>	</a:t>
            </a:r>
            <a:r>
              <a:rPr lang="zh-CN" altLang="en-US" dirty="0"/>
              <a:t>在未加密的流量中发现了有限的可识别内容，甚至更少的</a:t>
            </a:r>
            <a:r>
              <a:rPr lang="en-US" altLang="zh-CN" dirty="0"/>
              <a:t>PII</a:t>
            </a:r>
            <a:r>
              <a:rPr lang="zh-CN" altLang="en-US" dirty="0"/>
              <a:t>。</a:t>
            </a:r>
            <a:endParaRPr lang="en-US" altLang="zh-CN" dirty="0"/>
          </a:p>
          <a:p>
            <a:pPr>
              <a:lnSpc>
                <a:spcPct val="150000"/>
              </a:lnSpc>
            </a:pPr>
            <a:r>
              <a:rPr lang="zh-CN" altLang="en-US" dirty="0"/>
              <a:t>尽管如此，尽管如此，还是发现了值得注意的</a:t>
            </a:r>
            <a:r>
              <a:rPr lang="en-US" altLang="zh-CN" dirty="0"/>
              <a:t>PII</a:t>
            </a:r>
            <a:r>
              <a:rPr lang="zh-CN" altLang="en-US" dirty="0"/>
              <a:t>暴露案例。这包括各种形式的唯一标识符（</a:t>
            </a:r>
            <a:r>
              <a:rPr lang="en-US" altLang="zh-CN" dirty="0"/>
              <a:t>MAC</a:t>
            </a:r>
            <a:r>
              <a:rPr lang="zh-CN" altLang="en-US" dirty="0"/>
              <a:t>地址、</a:t>
            </a:r>
            <a:r>
              <a:rPr lang="en-US" altLang="zh-CN" dirty="0"/>
              <a:t>UUID</a:t>
            </a:r>
            <a:r>
              <a:rPr lang="zh-CN" altLang="en-US" dirty="0"/>
              <a:t>、设备</a:t>
            </a:r>
            <a:r>
              <a:rPr lang="en-US" altLang="zh-CN" dirty="0"/>
              <a:t>ID</a:t>
            </a:r>
            <a:r>
              <a:rPr lang="zh-CN" altLang="en-US" dirty="0"/>
              <a:t>）、州</a:t>
            </a:r>
            <a:r>
              <a:rPr lang="en-US" altLang="zh-CN" dirty="0"/>
              <a:t>/</a:t>
            </a:r>
            <a:r>
              <a:rPr lang="zh-CN" altLang="en-US" dirty="0"/>
              <a:t>市一级的地理位置，以及用户指定</a:t>
            </a:r>
            <a:r>
              <a:rPr lang="en-US" altLang="zh-CN" dirty="0"/>
              <a:t>/</a:t>
            </a:r>
            <a:r>
              <a:rPr lang="zh-CN" altLang="en-US" dirty="0"/>
              <a:t>相关的设备名称（例如，</a:t>
            </a:r>
            <a:r>
              <a:rPr lang="en-US" altLang="zh-CN" dirty="0"/>
              <a:t>John Doe’s</a:t>
            </a:r>
            <a:r>
              <a:rPr lang="zh-CN" altLang="en-US" dirty="0"/>
              <a:t> </a:t>
            </a:r>
            <a:r>
              <a:rPr lang="en-US" altLang="zh-CN" dirty="0"/>
              <a:t>Roku TV</a:t>
            </a:r>
            <a:r>
              <a:rPr lang="zh-CN" altLang="en-US" dirty="0"/>
              <a:t>）。</a:t>
            </a:r>
            <a:endParaRPr lang="en-US" altLang="zh-CN" dirty="0"/>
          </a:p>
          <a:p>
            <a:pPr>
              <a:lnSpc>
                <a:spcPct val="150000"/>
              </a:lnSpc>
            </a:pPr>
            <a:r>
              <a:rPr lang="en-US" altLang="zh-CN" dirty="0"/>
              <a:t>	</a:t>
            </a:r>
            <a:r>
              <a:rPr lang="zh-CN" altLang="en-US" dirty="0"/>
              <a:t>论文还列举了一些“有趣”的发现：小米摄像头检测到运动时，其</a:t>
            </a:r>
            <a:r>
              <a:rPr lang="en-US" altLang="zh-CN" dirty="0"/>
              <a:t>MAC</a:t>
            </a:r>
            <a:r>
              <a:rPr lang="zh-CN" altLang="en-US" dirty="0"/>
              <a:t>地址、运动时间和日期（以明文形式）都被发送到亚麻逊的</a:t>
            </a:r>
            <a:r>
              <a:rPr lang="en-US" altLang="zh-CN" dirty="0"/>
              <a:t>EC2</a:t>
            </a:r>
            <a:r>
              <a:rPr lang="zh-CN" altLang="en-US" dirty="0"/>
              <a:t>云服务器。</a:t>
            </a:r>
          </a:p>
        </p:txBody>
      </p:sp>
    </p:spTree>
    <p:extLst>
      <p:ext uri="{BB962C8B-B14F-4D97-AF65-F5344CB8AC3E}">
        <p14:creationId xmlns:p14="http://schemas.microsoft.com/office/powerpoint/2010/main" val="2968081724"/>
      </p:ext>
    </p:extLst>
  </p:cSld>
  <p:clrMapOvr>
    <a:masterClrMapping/>
  </p:clrMapOvr>
  <mc:AlternateContent xmlns:mc="http://schemas.openxmlformats.org/markup-compatibility/2006" xmlns:p14="http://schemas.microsoft.com/office/powerpoint/2010/main">
    <mc:Choice Requires="p14">
      <p:transition spd="slow" p14:dur="2000" advTm="2796"/>
    </mc:Choice>
    <mc:Fallback xmlns="">
      <p:transition spd="slow" advTm="2796"/>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2068" y="188640"/>
            <a:ext cx="5052060" cy="648072"/>
          </a:xfrm>
        </p:spPr>
        <p:txBody>
          <a:bodyPr/>
          <a:lstStyle/>
          <a:p>
            <a:pPr algn="l"/>
            <a:r>
              <a:rPr lang="zh-CN" altLang="en-US" sz="2800" dirty="0">
                <a:latin typeface="黑体" panose="02010609060101010101" pitchFamily="49" charset="-122"/>
                <a:ea typeface="黑体" panose="02010609060101010101" pitchFamily="49" charset="-122"/>
              </a:rPr>
              <a:t>作者团队</a:t>
            </a:r>
            <a:r>
              <a:rPr lang="en-US" altLang="zh-CN" sz="2800" dirty="0">
                <a:latin typeface="黑体" panose="02010609060101010101" pitchFamily="49" charset="-122"/>
                <a:ea typeface="黑体" panose="02010609060101010101" pitchFamily="49" charset="-122"/>
              </a:rPr>
              <a:t>:</a:t>
            </a:r>
            <a:r>
              <a:rPr lang="en-US" altLang="zh-CN" sz="2000" b="0" i="0" dirty="0">
                <a:solidFill>
                  <a:srgbClr val="777777"/>
                </a:solidFill>
                <a:effectLst/>
                <a:latin typeface="Open Sans" panose="020B0606030504020204" pitchFamily="34" charset="0"/>
              </a:rPr>
              <a:t>Mon(IoT)r research group</a:t>
            </a:r>
            <a:endParaRPr lang="zh-CN" altLang="en-US" sz="2800" dirty="0">
              <a:latin typeface="黑体" panose="02010609060101010101" pitchFamily="49" charset="-122"/>
              <a:ea typeface="黑体" panose="02010609060101010101" pitchFamily="49" charset="-122"/>
            </a:endParaRPr>
          </a:p>
        </p:txBody>
      </p:sp>
      <p:sp>
        <p:nvSpPr>
          <p:cNvPr id="5" name="文本框 4">
            <a:extLst>
              <a:ext uri="{FF2B5EF4-FFF2-40B4-BE49-F238E27FC236}">
                <a16:creationId xmlns:a16="http://schemas.microsoft.com/office/drawing/2014/main" id="{14C329AB-C25F-4C26-994F-527AD86A3F3A}"/>
              </a:ext>
            </a:extLst>
          </p:cNvPr>
          <p:cNvSpPr txBox="1"/>
          <p:nvPr/>
        </p:nvSpPr>
        <p:spPr>
          <a:xfrm>
            <a:off x="5724128" y="4221088"/>
            <a:ext cx="184731" cy="369332"/>
          </a:xfrm>
          <a:prstGeom prst="rect">
            <a:avLst/>
          </a:prstGeom>
          <a:noFill/>
        </p:spPr>
        <p:txBody>
          <a:bodyPr wrap="none" rtlCol="0">
            <a:spAutoFit/>
          </a:bodyPr>
          <a:lstStyle/>
          <a:p>
            <a:endParaRPr lang="zh-CN" altLang="en-US" dirty="0"/>
          </a:p>
        </p:txBody>
      </p:sp>
      <p:pic>
        <p:nvPicPr>
          <p:cNvPr id="4" name="图片 3">
            <a:extLst>
              <a:ext uri="{FF2B5EF4-FFF2-40B4-BE49-F238E27FC236}">
                <a16:creationId xmlns:a16="http://schemas.microsoft.com/office/drawing/2014/main" id="{1120338A-52FA-41D0-A2D9-6760F2F5E2F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6799" y="1412776"/>
            <a:ext cx="7598754" cy="2880320"/>
          </a:xfrm>
          <a:prstGeom prst="rect">
            <a:avLst/>
          </a:prstGeom>
        </p:spPr>
      </p:pic>
      <p:sp>
        <p:nvSpPr>
          <p:cNvPr id="7" name="椭圆 6">
            <a:extLst>
              <a:ext uri="{FF2B5EF4-FFF2-40B4-BE49-F238E27FC236}">
                <a16:creationId xmlns:a16="http://schemas.microsoft.com/office/drawing/2014/main" id="{E2853845-EFD2-4973-8EAF-3E8675590628}"/>
              </a:ext>
            </a:extLst>
          </p:cNvPr>
          <p:cNvSpPr/>
          <p:nvPr/>
        </p:nvSpPr>
        <p:spPr>
          <a:xfrm>
            <a:off x="1763688" y="1653490"/>
            <a:ext cx="1656184" cy="3969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a:extLst>
              <a:ext uri="{FF2B5EF4-FFF2-40B4-BE49-F238E27FC236}">
                <a16:creationId xmlns:a16="http://schemas.microsoft.com/office/drawing/2014/main" id="{69333F9A-9DEE-4C10-A5AB-AB00D83EEF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798" y="4365104"/>
            <a:ext cx="7598755" cy="2429984"/>
          </a:xfrm>
          <a:prstGeom prst="rect">
            <a:avLst/>
          </a:prstGeom>
        </p:spPr>
      </p:pic>
      <p:sp>
        <p:nvSpPr>
          <p:cNvPr id="17" name="文本框 16">
            <a:extLst>
              <a:ext uri="{FF2B5EF4-FFF2-40B4-BE49-F238E27FC236}">
                <a16:creationId xmlns:a16="http://schemas.microsoft.com/office/drawing/2014/main" id="{6D816E16-279B-45FA-A253-817CABD92F4D}"/>
              </a:ext>
            </a:extLst>
          </p:cNvPr>
          <p:cNvSpPr txBox="1"/>
          <p:nvPr/>
        </p:nvSpPr>
        <p:spPr>
          <a:xfrm>
            <a:off x="1115616" y="691108"/>
            <a:ext cx="6685177" cy="584775"/>
          </a:xfrm>
          <a:prstGeom prst="rect">
            <a:avLst/>
          </a:prstGeom>
          <a:noFill/>
        </p:spPr>
        <p:txBody>
          <a:bodyPr wrap="square">
            <a:spAutoFit/>
          </a:bodyPr>
          <a:lstStyle/>
          <a:p>
            <a:r>
              <a:rPr lang="en-US" altLang="zh-CN" sz="1600" dirty="0">
                <a:hlinkClick r:id="rId5"/>
              </a:rPr>
              <a:t>Mon(IoT)r Research Group – Website of the Mon(IoT) Research Group at Northeastern University (neu.edu)</a:t>
            </a:r>
            <a:endParaRPr lang="zh-CN" altLang="en-US" sz="1600" dirty="0"/>
          </a:p>
        </p:txBody>
      </p:sp>
    </p:spTree>
    <p:extLst>
      <p:ext uri="{BB962C8B-B14F-4D97-AF65-F5344CB8AC3E}">
        <p14:creationId xmlns:p14="http://schemas.microsoft.com/office/powerpoint/2010/main" val="2392745830"/>
      </p:ext>
    </p:extLst>
  </p:cSld>
  <p:clrMapOvr>
    <a:masterClrMapping/>
  </p:clrMapOvr>
  <mc:AlternateContent xmlns:mc="http://schemas.openxmlformats.org/markup-compatibility/2006" xmlns:p14="http://schemas.microsoft.com/office/powerpoint/2010/main">
    <mc:Choice Requires="p14">
      <p:transition spd="slow" p14:dur="2000" advTm="2796"/>
    </mc:Choice>
    <mc:Fallback xmlns="">
      <p:transition spd="slow" advTm="2796"/>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2068" y="595225"/>
            <a:ext cx="5556116" cy="648072"/>
          </a:xfrm>
        </p:spPr>
        <p:txBody>
          <a:bodyPr/>
          <a:lstStyle/>
          <a:p>
            <a:pPr algn="l"/>
            <a:r>
              <a:rPr lang="zh-CN" altLang="en-US" sz="2800" dirty="0">
                <a:latin typeface="黑体" panose="02010609060101010101" pitchFamily="49" charset="-122"/>
                <a:ea typeface="黑体" panose="02010609060101010101" pitchFamily="49" charset="-122"/>
              </a:rPr>
              <a:t>回答</a:t>
            </a:r>
            <a:r>
              <a:rPr lang="en-US" altLang="zh-CN" sz="2800" dirty="0">
                <a:latin typeface="黑体" panose="02010609060101010101" pitchFamily="49" charset="-122"/>
                <a:ea typeface="黑体" panose="02010609060101010101" pitchFamily="49" charset="-122"/>
              </a:rPr>
              <a:t>RQ3</a:t>
            </a:r>
            <a:r>
              <a:rPr lang="zh-CN" altLang="en-US" sz="2800" dirty="0">
                <a:latin typeface="黑体" panose="02010609060101010101" pitchFamily="49" charset="-122"/>
                <a:ea typeface="黑体" panose="02010609060101010101" pitchFamily="49" charset="-122"/>
              </a:rPr>
              <a:t>、</a:t>
            </a:r>
            <a:r>
              <a:rPr lang="en-US" altLang="zh-CN" sz="2800" dirty="0">
                <a:latin typeface="黑体" panose="02010609060101010101" pitchFamily="49" charset="-122"/>
                <a:ea typeface="黑体" panose="02010609060101010101" pitchFamily="49" charset="-122"/>
              </a:rPr>
              <a:t>RQ4</a:t>
            </a:r>
            <a:endParaRPr lang="zh-CN" altLang="en-US" sz="2800" dirty="0">
              <a:latin typeface="黑体" panose="02010609060101010101" pitchFamily="49" charset="-122"/>
              <a:ea typeface="黑体" panose="02010609060101010101" pitchFamily="49" charset="-122"/>
            </a:endParaRPr>
          </a:p>
        </p:txBody>
      </p:sp>
      <p:sp>
        <p:nvSpPr>
          <p:cNvPr id="3" name="文本框 2">
            <a:extLst>
              <a:ext uri="{FF2B5EF4-FFF2-40B4-BE49-F238E27FC236}">
                <a16:creationId xmlns:a16="http://schemas.microsoft.com/office/drawing/2014/main" id="{65D92570-F600-43AE-8F42-EA48F57421FB}"/>
              </a:ext>
            </a:extLst>
          </p:cNvPr>
          <p:cNvSpPr txBox="1"/>
          <p:nvPr/>
        </p:nvSpPr>
        <p:spPr>
          <a:xfrm>
            <a:off x="953060" y="1484784"/>
            <a:ext cx="7291347" cy="1703030"/>
          </a:xfrm>
          <a:prstGeom prst="rect">
            <a:avLst/>
          </a:prstGeom>
          <a:noFill/>
        </p:spPr>
        <p:txBody>
          <a:bodyPr wrap="square" rtlCol="0">
            <a:spAutoFit/>
          </a:bodyPr>
          <a:lstStyle/>
          <a:p>
            <a:pPr>
              <a:lnSpc>
                <a:spcPct val="150000"/>
              </a:lnSpc>
            </a:pPr>
            <a:r>
              <a:rPr lang="zh-CN" altLang="en-US" dirty="0"/>
              <a:t>回答</a:t>
            </a:r>
            <a:r>
              <a:rPr lang="en-US" altLang="zh-CN" dirty="0"/>
              <a:t>RQ4:</a:t>
            </a:r>
            <a:r>
              <a:rPr lang="zh-CN" altLang="en-US" dirty="0"/>
              <a:t>训练机器学习分类器，以估计基于网络流量可以推断出多少设备活动，当</a:t>
            </a:r>
            <a:r>
              <a:rPr lang="en-US" altLang="zh-CN" dirty="0"/>
              <a:t>F1</a:t>
            </a:r>
            <a:r>
              <a:rPr lang="zh-CN" altLang="en-US" dirty="0"/>
              <a:t>分数大于</a:t>
            </a:r>
            <a:r>
              <a:rPr lang="en-US" altLang="zh-CN" dirty="0"/>
              <a:t>0.75</a:t>
            </a:r>
            <a:r>
              <a:rPr lang="zh-CN" altLang="en-US" dirty="0"/>
              <a:t>时认为可以从流量中识别设备活动。</a:t>
            </a:r>
            <a:endParaRPr lang="en-US" altLang="zh-CN" dirty="0"/>
          </a:p>
          <a:p>
            <a:pPr>
              <a:lnSpc>
                <a:spcPct val="150000"/>
              </a:lnSpc>
            </a:pPr>
            <a:endParaRPr lang="en-US" altLang="zh-CN" dirty="0"/>
          </a:p>
          <a:p>
            <a:pPr>
              <a:lnSpc>
                <a:spcPct val="150000"/>
              </a:lnSpc>
            </a:pPr>
            <a:endParaRPr lang="zh-CN" altLang="en-US" dirty="0"/>
          </a:p>
        </p:txBody>
      </p:sp>
      <p:pic>
        <p:nvPicPr>
          <p:cNvPr id="5" name="图片 4">
            <a:extLst>
              <a:ext uri="{FF2B5EF4-FFF2-40B4-BE49-F238E27FC236}">
                <a16:creationId xmlns:a16="http://schemas.microsoft.com/office/drawing/2014/main" id="{87FA6E7D-C98A-44A4-95C6-6D6F9EEE4E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060" y="2484711"/>
            <a:ext cx="6257330" cy="2888505"/>
          </a:xfrm>
          <a:prstGeom prst="rect">
            <a:avLst/>
          </a:prstGeom>
        </p:spPr>
      </p:pic>
      <p:sp>
        <p:nvSpPr>
          <p:cNvPr id="7" name="文本框 6">
            <a:extLst>
              <a:ext uri="{FF2B5EF4-FFF2-40B4-BE49-F238E27FC236}">
                <a16:creationId xmlns:a16="http://schemas.microsoft.com/office/drawing/2014/main" id="{05CAD890-CEA3-40FE-A70B-D3B41A01B82D}"/>
              </a:ext>
            </a:extLst>
          </p:cNvPr>
          <p:cNvSpPr txBox="1"/>
          <p:nvPr/>
        </p:nvSpPr>
        <p:spPr>
          <a:xfrm>
            <a:off x="827584" y="5373468"/>
            <a:ext cx="7071384" cy="923330"/>
          </a:xfrm>
          <a:prstGeom prst="rect">
            <a:avLst/>
          </a:prstGeom>
          <a:noFill/>
        </p:spPr>
        <p:txBody>
          <a:bodyPr wrap="square">
            <a:spAutoFit/>
          </a:bodyPr>
          <a:lstStyle/>
          <a:p>
            <a:r>
              <a:rPr lang="en-US" altLang="zh-CN" dirty="0"/>
              <a:t>Cameras</a:t>
            </a:r>
            <a:r>
              <a:rPr lang="zh-CN" altLang="en-US" dirty="0"/>
              <a:t>类型的设备在可推断设备中所占比例最大，其次是电视设备和音频设备。我们认为这是因为摄像头、电视和音频设备在交互过程中产生的流量最大，这提供了更多样本来更好地训练分类器。</a:t>
            </a:r>
          </a:p>
        </p:txBody>
      </p:sp>
    </p:spTree>
    <p:extLst>
      <p:ext uri="{BB962C8B-B14F-4D97-AF65-F5344CB8AC3E}">
        <p14:creationId xmlns:p14="http://schemas.microsoft.com/office/powerpoint/2010/main" val="3933448352"/>
      </p:ext>
    </p:extLst>
  </p:cSld>
  <p:clrMapOvr>
    <a:masterClrMapping/>
  </p:clrMapOvr>
  <mc:AlternateContent xmlns:mc="http://schemas.openxmlformats.org/markup-compatibility/2006" xmlns:p14="http://schemas.microsoft.com/office/powerpoint/2010/main">
    <mc:Choice Requires="p14">
      <p:transition spd="slow" p14:dur="2000" advTm="2796"/>
    </mc:Choice>
    <mc:Fallback xmlns="">
      <p:transition spd="slow" advTm="2796"/>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2068" y="595225"/>
            <a:ext cx="5556116" cy="648072"/>
          </a:xfrm>
        </p:spPr>
        <p:txBody>
          <a:bodyPr/>
          <a:lstStyle/>
          <a:p>
            <a:pPr algn="l"/>
            <a:r>
              <a:rPr lang="zh-CN" altLang="en-US" sz="2800" dirty="0">
                <a:latin typeface="黑体" panose="02010609060101010101" pitchFamily="49" charset="-122"/>
                <a:ea typeface="黑体" panose="02010609060101010101" pitchFamily="49" charset="-122"/>
              </a:rPr>
              <a:t>回答</a:t>
            </a:r>
            <a:r>
              <a:rPr lang="en-US" altLang="zh-CN" sz="2800" dirty="0">
                <a:latin typeface="黑体" panose="02010609060101010101" pitchFamily="49" charset="-122"/>
                <a:ea typeface="黑体" panose="02010609060101010101" pitchFamily="49" charset="-122"/>
              </a:rPr>
              <a:t>RQ5:</a:t>
            </a:r>
            <a:r>
              <a:rPr lang="zh-CN" altLang="en-US" sz="2800" dirty="0">
                <a:latin typeface="黑体" panose="02010609060101010101" pitchFamily="49" charset="-122"/>
                <a:ea typeface="黑体" panose="02010609060101010101" pitchFamily="49" charset="-122"/>
              </a:rPr>
              <a:t>设备意外暴露信息情况</a:t>
            </a:r>
          </a:p>
        </p:txBody>
      </p:sp>
      <p:sp>
        <p:nvSpPr>
          <p:cNvPr id="8" name="文本框 7">
            <a:extLst>
              <a:ext uri="{FF2B5EF4-FFF2-40B4-BE49-F238E27FC236}">
                <a16:creationId xmlns:a16="http://schemas.microsoft.com/office/drawing/2014/main" id="{EF995253-2409-44EF-A347-C837015DF977}"/>
              </a:ext>
            </a:extLst>
          </p:cNvPr>
          <p:cNvSpPr txBox="1"/>
          <p:nvPr/>
        </p:nvSpPr>
        <p:spPr>
          <a:xfrm>
            <a:off x="899592" y="1556792"/>
            <a:ext cx="7272808" cy="2585323"/>
          </a:xfrm>
          <a:prstGeom prst="rect">
            <a:avLst/>
          </a:prstGeom>
          <a:noFill/>
        </p:spPr>
        <p:txBody>
          <a:bodyPr wrap="square">
            <a:spAutoFit/>
          </a:bodyPr>
          <a:lstStyle/>
          <a:p>
            <a:r>
              <a:rPr lang="zh-CN" altLang="en-US" dirty="0"/>
              <a:t>意外行为：将意外行为定义为设备产生了未与用户发生交互相对应的网络流量的情况。</a:t>
            </a:r>
            <a:endParaRPr lang="en-US" altLang="zh-CN" dirty="0"/>
          </a:p>
          <a:p>
            <a:endParaRPr lang="en-US" altLang="zh-CN" dirty="0"/>
          </a:p>
          <a:p>
            <a:r>
              <a:rPr lang="zh-CN" altLang="en-US" dirty="0"/>
              <a:t>方法：使用上一节的训练的随机森林确定哪些网络流量对应于与物联网设备的交互。</a:t>
            </a:r>
            <a:endParaRPr lang="en-US" altLang="zh-CN" dirty="0"/>
          </a:p>
          <a:p>
            <a:pPr marL="742950" lvl="1" indent="-285750">
              <a:buFont typeface="Wingdings" panose="05000000000000000000" pitchFamily="2" charset="2"/>
              <a:buChar char="l"/>
            </a:pPr>
            <a:r>
              <a:rPr lang="zh-CN" altLang="en-US" dirty="0"/>
              <a:t>对空闲实验场景：没有与设备的交互，因此模型分类出任何的活动都揭示了用户受监视活动而可能存在的隐私问题。</a:t>
            </a:r>
            <a:endParaRPr lang="en-US" altLang="zh-CN" dirty="0"/>
          </a:p>
          <a:p>
            <a:pPr marL="742950" lvl="1" indent="-285750">
              <a:buFont typeface="Wingdings" panose="05000000000000000000" pitchFamily="2" charset="2"/>
              <a:buChar char="l"/>
            </a:pPr>
            <a:r>
              <a:rPr lang="zh-CN" altLang="en-US" dirty="0"/>
              <a:t>对志愿者参与的非受控实验场景：试验后与用户确认他们做过的动作，和分类器分类结果做比对。</a:t>
            </a:r>
          </a:p>
        </p:txBody>
      </p:sp>
      <p:sp>
        <p:nvSpPr>
          <p:cNvPr id="6" name="文本框 5">
            <a:extLst>
              <a:ext uri="{FF2B5EF4-FFF2-40B4-BE49-F238E27FC236}">
                <a16:creationId xmlns:a16="http://schemas.microsoft.com/office/drawing/2014/main" id="{8FE924A6-5E05-481F-805C-58C9E4E30196}"/>
              </a:ext>
            </a:extLst>
          </p:cNvPr>
          <p:cNvSpPr txBox="1"/>
          <p:nvPr/>
        </p:nvSpPr>
        <p:spPr>
          <a:xfrm>
            <a:off x="647564" y="4077072"/>
            <a:ext cx="7776864" cy="1477328"/>
          </a:xfrm>
          <a:prstGeom prst="rect">
            <a:avLst/>
          </a:prstGeom>
          <a:noFill/>
        </p:spPr>
        <p:txBody>
          <a:bodyPr wrap="square" rtlCol="0">
            <a:spAutoFit/>
          </a:bodyPr>
          <a:lstStyle/>
          <a:p>
            <a:r>
              <a:rPr lang="zh-CN" altLang="en-US" dirty="0"/>
              <a:t>对闲置实验的结论：</a:t>
            </a:r>
            <a:endParaRPr lang="en-US" altLang="zh-CN" dirty="0"/>
          </a:p>
          <a:p>
            <a:r>
              <a:rPr lang="en-US" altLang="zh-CN" dirty="0"/>
              <a:t>	1.</a:t>
            </a:r>
            <a:r>
              <a:rPr lang="zh-CN" altLang="en-US" dirty="0"/>
              <a:t>大量设备会自发的频繁断开并重新连接到</a:t>
            </a:r>
            <a:r>
              <a:rPr lang="en-US" altLang="zh-CN" dirty="0"/>
              <a:t>Wi-Fi</a:t>
            </a:r>
            <a:r>
              <a:rPr lang="zh-CN" altLang="en-US" dirty="0"/>
              <a:t>网络</a:t>
            </a:r>
            <a:endParaRPr lang="en-US" altLang="zh-CN" dirty="0"/>
          </a:p>
          <a:p>
            <a:r>
              <a:rPr lang="en-US" altLang="zh-CN" dirty="0"/>
              <a:t>	2.</a:t>
            </a:r>
            <a:r>
              <a:rPr lang="zh-CN" altLang="en-US" dirty="0"/>
              <a:t>摄像头和</a:t>
            </a:r>
            <a:r>
              <a:rPr lang="en-US" altLang="zh-CN" dirty="0"/>
              <a:t>/</a:t>
            </a:r>
            <a:r>
              <a:rPr lang="zh-CN" altLang="en-US" dirty="0"/>
              <a:t>或运动传感器前没有运动时，有时却会触发“移动”活动，这很可疑</a:t>
            </a:r>
            <a:endParaRPr lang="en-US" altLang="zh-CN" dirty="0"/>
          </a:p>
          <a:p>
            <a:r>
              <a:rPr lang="en-US" altLang="zh-CN" dirty="0"/>
              <a:t>	</a:t>
            </a:r>
            <a:r>
              <a:rPr lang="zh-CN" altLang="en-US" dirty="0"/>
              <a:t>等等。。。</a:t>
            </a:r>
          </a:p>
        </p:txBody>
      </p:sp>
    </p:spTree>
    <p:extLst>
      <p:ext uri="{BB962C8B-B14F-4D97-AF65-F5344CB8AC3E}">
        <p14:creationId xmlns:p14="http://schemas.microsoft.com/office/powerpoint/2010/main" val="1498717724"/>
      </p:ext>
    </p:extLst>
  </p:cSld>
  <p:clrMapOvr>
    <a:masterClrMapping/>
  </p:clrMapOvr>
  <mc:AlternateContent xmlns:mc="http://schemas.openxmlformats.org/markup-compatibility/2006" xmlns:p14="http://schemas.microsoft.com/office/powerpoint/2010/main">
    <mc:Choice Requires="p14">
      <p:transition spd="slow" p14:dur="2000" advTm="2796"/>
    </mc:Choice>
    <mc:Fallback xmlns="">
      <p:transition spd="slow" advTm="2796"/>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2068" y="595225"/>
            <a:ext cx="5556116" cy="648072"/>
          </a:xfrm>
        </p:spPr>
        <p:txBody>
          <a:bodyPr/>
          <a:lstStyle/>
          <a:p>
            <a:pPr algn="l"/>
            <a:r>
              <a:rPr lang="zh-CN" altLang="en-US" sz="2800" dirty="0">
                <a:latin typeface="黑体" panose="02010609060101010101" pitchFamily="49" charset="-122"/>
                <a:ea typeface="黑体" panose="02010609060101010101" pitchFamily="49" charset="-122"/>
              </a:rPr>
              <a:t>回答</a:t>
            </a:r>
            <a:r>
              <a:rPr lang="en-US" altLang="zh-CN" sz="2800" dirty="0">
                <a:latin typeface="黑体" panose="02010609060101010101" pitchFamily="49" charset="-122"/>
                <a:ea typeface="黑体" panose="02010609060101010101" pitchFamily="49" charset="-122"/>
              </a:rPr>
              <a:t>RQ5:</a:t>
            </a:r>
            <a:r>
              <a:rPr lang="zh-CN" altLang="en-US" sz="2800" dirty="0">
                <a:latin typeface="黑体" panose="02010609060101010101" pitchFamily="49" charset="-122"/>
                <a:ea typeface="黑体" panose="02010609060101010101" pitchFamily="49" charset="-122"/>
              </a:rPr>
              <a:t>设备意外暴露信息情况</a:t>
            </a:r>
          </a:p>
        </p:txBody>
      </p:sp>
      <p:sp>
        <p:nvSpPr>
          <p:cNvPr id="6" name="文本框 5">
            <a:extLst>
              <a:ext uri="{FF2B5EF4-FFF2-40B4-BE49-F238E27FC236}">
                <a16:creationId xmlns:a16="http://schemas.microsoft.com/office/drawing/2014/main" id="{8FE924A6-5E05-481F-805C-58C9E4E30196}"/>
              </a:ext>
            </a:extLst>
          </p:cNvPr>
          <p:cNvSpPr txBox="1"/>
          <p:nvPr/>
        </p:nvSpPr>
        <p:spPr>
          <a:xfrm>
            <a:off x="755576" y="1700808"/>
            <a:ext cx="7776864" cy="3139321"/>
          </a:xfrm>
          <a:prstGeom prst="rect">
            <a:avLst/>
          </a:prstGeom>
          <a:noFill/>
        </p:spPr>
        <p:txBody>
          <a:bodyPr wrap="square" rtlCol="0">
            <a:spAutoFit/>
          </a:bodyPr>
          <a:lstStyle/>
          <a:p>
            <a:r>
              <a:rPr lang="zh-CN" altLang="en-US" dirty="0"/>
              <a:t>对非受控实验的结论：列举了一些设备的特点，比如：</a:t>
            </a:r>
            <a:endParaRPr lang="en-US" altLang="zh-CN" dirty="0"/>
          </a:p>
          <a:p>
            <a:r>
              <a:rPr lang="en-US" altLang="zh-CN" dirty="0"/>
              <a:t>	1.</a:t>
            </a:r>
            <a:r>
              <a:rPr lang="zh-CN" altLang="en-US" dirty="0"/>
              <a:t> </a:t>
            </a:r>
            <a:r>
              <a:rPr lang="en-US" altLang="zh-CN" dirty="0"/>
              <a:t>Alexa</a:t>
            </a:r>
            <a:r>
              <a:rPr lang="zh-CN" altLang="en-US" dirty="0"/>
              <a:t>语音助手。我们的一些用户研究参与者抱怨，在正常对话过程中，</a:t>
            </a:r>
            <a:r>
              <a:rPr lang="en-US" altLang="zh-CN" dirty="0"/>
              <a:t>Alexa</a:t>
            </a:r>
            <a:r>
              <a:rPr lang="zh-CN" altLang="en-US" dirty="0"/>
              <a:t>功能设备经常被触发，就好像这个关键词已经被说出一样。经过调查，我们发现默认的</a:t>
            </a:r>
            <a:r>
              <a:rPr lang="en-US" altLang="zh-CN" dirty="0"/>
              <a:t>Alexa</a:t>
            </a:r>
            <a:r>
              <a:rPr lang="zh-CN" altLang="en-US" dirty="0"/>
              <a:t>唤醒关键字“</a:t>
            </a:r>
            <a:r>
              <a:rPr lang="en-US" altLang="zh-CN" dirty="0"/>
              <a:t>Alexa”</a:t>
            </a:r>
            <a:r>
              <a:rPr lang="zh-CN" altLang="en-US" dirty="0"/>
              <a:t>经常由许多其他不相关的单词触发</a:t>
            </a:r>
            <a:r>
              <a:rPr lang="en-US" altLang="zh-CN" dirty="0"/>
              <a:t>——</a:t>
            </a:r>
            <a:r>
              <a:rPr lang="zh-CN" altLang="en-US" dirty="0"/>
              <a:t>比我们实验室的其他厂商的语音助手触发的次数要多。</a:t>
            </a:r>
            <a:endParaRPr lang="en-US" altLang="zh-CN" dirty="0"/>
          </a:p>
          <a:p>
            <a:r>
              <a:rPr lang="en-US" altLang="zh-CN" dirty="0"/>
              <a:t>	</a:t>
            </a:r>
            <a:r>
              <a:rPr lang="zh-CN" altLang="en-US" dirty="0"/>
              <a:t>等等。。。</a:t>
            </a:r>
            <a:endParaRPr lang="en-US" altLang="zh-CN" dirty="0"/>
          </a:p>
          <a:p>
            <a:endParaRPr lang="en-US" altLang="zh-CN" dirty="0"/>
          </a:p>
          <a:p>
            <a:endParaRPr lang="en-US" altLang="zh-CN" dirty="0"/>
          </a:p>
          <a:p>
            <a:endParaRPr lang="en-US" altLang="zh-CN" dirty="0"/>
          </a:p>
          <a:p>
            <a:r>
              <a:rPr lang="zh-CN" altLang="en-US" dirty="0"/>
              <a:t>根据空闲实验和非受控实验的研究结果确认了：与用户行为无关的意外流量的产生。</a:t>
            </a:r>
          </a:p>
        </p:txBody>
      </p:sp>
    </p:spTree>
    <p:extLst>
      <p:ext uri="{BB962C8B-B14F-4D97-AF65-F5344CB8AC3E}">
        <p14:creationId xmlns:p14="http://schemas.microsoft.com/office/powerpoint/2010/main" val="2960705035"/>
      </p:ext>
    </p:extLst>
  </p:cSld>
  <p:clrMapOvr>
    <a:masterClrMapping/>
  </p:clrMapOvr>
  <mc:AlternateContent xmlns:mc="http://schemas.openxmlformats.org/markup-compatibility/2006" xmlns:p14="http://schemas.microsoft.com/office/powerpoint/2010/main">
    <mc:Choice Requires="p14">
      <p:transition spd="slow" p14:dur="2000" advTm="2796"/>
    </mc:Choice>
    <mc:Fallback xmlns="">
      <p:transition spd="slow" advTm="2796"/>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2068" y="595225"/>
            <a:ext cx="5556116" cy="648072"/>
          </a:xfrm>
        </p:spPr>
        <p:txBody>
          <a:bodyPr/>
          <a:lstStyle/>
          <a:p>
            <a:pPr algn="l"/>
            <a:r>
              <a:rPr lang="zh-CN" altLang="en-US" sz="2800" dirty="0">
                <a:latin typeface="黑体" panose="02010609060101010101" pitchFamily="49" charset="-122"/>
                <a:ea typeface="黑体" panose="02010609060101010101" pitchFamily="49" charset="-122"/>
              </a:rPr>
              <a:t>总结</a:t>
            </a:r>
          </a:p>
        </p:txBody>
      </p:sp>
      <p:sp>
        <p:nvSpPr>
          <p:cNvPr id="3" name="文本框 2">
            <a:extLst>
              <a:ext uri="{FF2B5EF4-FFF2-40B4-BE49-F238E27FC236}">
                <a16:creationId xmlns:a16="http://schemas.microsoft.com/office/drawing/2014/main" id="{542D884F-CD9E-416E-8F61-D71A3B54A4A8}"/>
              </a:ext>
            </a:extLst>
          </p:cNvPr>
          <p:cNvSpPr txBox="1"/>
          <p:nvPr/>
        </p:nvSpPr>
        <p:spPr>
          <a:xfrm>
            <a:off x="827584" y="1484784"/>
            <a:ext cx="7276413" cy="3416320"/>
          </a:xfrm>
          <a:prstGeom prst="rect">
            <a:avLst/>
          </a:prstGeom>
          <a:noFill/>
        </p:spPr>
        <p:txBody>
          <a:bodyPr wrap="square" rtlCol="0">
            <a:spAutoFit/>
          </a:bodyPr>
          <a:lstStyle/>
          <a:p>
            <a:r>
              <a:rPr lang="zh-CN" altLang="en-US" dirty="0"/>
              <a:t>论文进行了关于</a:t>
            </a:r>
            <a:r>
              <a:rPr lang="en-US" altLang="zh-CN" dirty="0" err="1"/>
              <a:t>CIoT</a:t>
            </a:r>
            <a:r>
              <a:rPr lang="zh-CN" altLang="en-US" dirty="0"/>
              <a:t>设备流量的已知最大规模（截至论文发表）的实验，第一个考虑了地理区域与设备交互影响的信息暴露的工作。</a:t>
            </a:r>
            <a:endParaRPr lang="en-US" altLang="zh-CN" dirty="0"/>
          </a:p>
          <a:p>
            <a:endParaRPr lang="en-US" altLang="zh-CN" dirty="0"/>
          </a:p>
          <a:p>
            <a:r>
              <a:rPr lang="zh-CN" altLang="en-US" dirty="0"/>
              <a:t>有用的结论：</a:t>
            </a:r>
            <a:endParaRPr lang="en-US" altLang="zh-CN" dirty="0"/>
          </a:p>
          <a:p>
            <a:r>
              <a:rPr lang="en-US" altLang="zh-CN" dirty="0"/>
              <a:t>	1</a:t>
            </a:r>
            <a:r>
              <a:rPr lang="zh-CN" altLang="en-US" dirty="0"/>
              <a:t>、“非第一方”通信目标的大量存在，值得注意</a:t>
            </a:r>
            <a:endParaRPr lang="en-US" altLang="zh-CN" dirty="0"/>
          </a:p>
          <a:p>
            <a:endParaRPr lang="en-US" altLang="zh-CN" dirty="0"/>
          </a:p>
          <a:p>
            <a:r>
              <a:rPr lang="en-US" altLang="zh-CN" dirty="0"/>
              <a:t>	2</a:t>
            </a:r>
            <a:r>
              <a:rPr lang="zh-CN" altLang="en-US" dirty="0"/>
              <a:t>、</a:t>
            </a:r>
            <a:r>
              <a:rPr lang="en-US" altLang="zh-CN" dirty="0"/>
              <a:t>IoT</a:t>
            </a:r>
            <a:r>
              <a:rPr lang="zh-CN" altLang="en-US" dirty="0"/>
              <a:t>流量加密情况总体上是积极的</a:t>
            </a:r>
            <a:endParaRPr lang="en-US" altLang="zh-CN" dirty="0"/>
          </a:p>
          <a:p>
            <a:endParaRPr lang="en-US" altLang="zh-CN" dirty="0"/>
          </a:p>
          <a:p>
            <a:r>
              <a:rPr lang="en-US" altLang="zh-CN" dirty="0"/>
              <a:t>	3</a:t>
            </a:r>
            <a:r>
              <a:rPr lang="zh-CN" altLang="en-US" dirty="0"/>
              <a:t>、通过流量推断设备活动的可能性（启发了</a:t>
            </a:r>
            <a:r>
              <a:rPr lang="en-US" altLang="zh-CN" dirty="0"/>
              <a:t>NDSS2020</a:t>
            </a:r>
            <a:r>
              <a:rPr lang="zh-CN" altLang="en-US" dirty="0"/>
              <a:t>的</a:t>
            </a:r>
            <a:r>
              <a:rPr lang="en-US" altLang="zh-CN" dirty="0"/>
              <a:t>Packet-Level Signatures for Smart Home Devices</a:t>
            </a:r>
            <a:r>
              <a:rPr lang="zh-CN" altLang="en-US" dirty="0"/>
              <a:t>）</a:t>
            </a:r>
            <a:endParaRPr lang="en-US" altLang="zh-CN" dirty="0"/>
          </a:p>
          <a:p>
            <a:endParaRPr lang="en-US" altLang="zh-CN" dirty="0"/>
          </a:p>
          <a:p>
            <a:r>
              <a:rPr lang="en-US" altLang="zh-CN" dirty="0"/>
              <a:t>	4</a:t>
            </a:r>
            <a:r>
              <a:rPr lang="zh-CN" altLang="en-US" dirty="0"/>
              <a:t>、捕捉音频和视频的设备可能出现用户意料之外的活动</a:t>
            </a:r>
          </a:p>
        </p:txBody>
      </p:sp>
    </p:spTree>
    <p:extLst>
      <p:ext uri="{BB962C8B-B14F-4D97-AF65-F5344CB8AC3E}">
        <p14:creationId xmlns:p14="http://schemas.microsoft.com/office/powerpoint/2010/main" val="4063375173"/>
      </p:ext>
    </p:extLst>
  </p:cSld>
  <p:clrMapOvr>
    <a:masterClrMapping/>
  </p:clrMapOvr>
  <mc:AlternateContent xmlns:mc="http://schemas.openxmlformats.org/markup-compatibility/2006" xmlns:p14="http://schemas.microsoft.com/office/powerpoint/2010/main">
    <mc:Choice Requires="p14">
      <p:transition spd="slow" p14:dur="2000" advTm="2796"/>
    </mc:Choice>
    <mc:Fallback xmlns="">
      <p:transition spd="slow" advTm="2796"/>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2068" y="595225"/>
            <a:ext cx="5556116" cy="648072"/>
          </a:xfrm>
        </p:spPr>
        <p:txBody>
          <a:bodyPr/>
          <a:lstStyle/>
          <a:p>
            <a:pPr algn="l"/>
            <a:r>
              <a:rPr lang="zh-CN" altLang="en-US" sz="2800" dirty="0">
                <a:latin typeface="黑体" panose="02010609060101010101" pitchFamily="49" charset="-122"/>
                <a:ea typeface="黑体" panose="02010609060101010101" pitchFamily="49" charset="-122"/>
              </a:rPr>
              <a:t>我的总结</a:t>
            </a:r>
          </a:p>
        </p:txBody>
      </p:sp>
      <p:sp>
        <p:nvSpPr>
          <p:cNvPr id="3" name="文本框 2">
            <a:extLst>
              <a:ext uri="{FF2B5EF4-FFF2-40B4-BE49-F238E27FC236}">
                <a16:creationId xmlns:a16="http://schemas.microsoft.com/office/drawing/2014/main" id="{542D884F-CD9E-416E-8F61-D71A3B54A4A8}"/>
              </a:ext>
            </a:extLst>
          </p:cNvPr>
          <p:cNvSpPr txBox="1"/>
          <p:nvPr/>
        </p:nvSpPr>
        <p:spPr>
          <a:xfrm>
            <a:off x="755577" y="1340768"/>
            <a:ext cx="6984776" cy="3693319"/>
          </a:xfrm>
          <a:prstGeom prst="rect">
            <a:avLst/>
          </a:prstGeom>
          <a:noFill/>
        </p:spPr>
        <p:txBody>
          <a:bodyPr wrap="square" rtlCol="0">
            <a:spAutoFit/>
          </a:bodyPr>
          <a:lstStyle/>
          <a:p>
            <a:r>
              <a:rPr lang="zh-CN" altLang="en-US" dirty="0"/>
              <a:t>收获：</a:t>
            </a:r>
            <a:endParaRPr lang="en-US" altLang="zh-CN" dirty="0"/>
          </a:p>
          <a:p>
            <a:r>
              <a:rPr lang="en-US" altLang="zh-CN" dirty="0"/>
              <a:t>	1</a:t>
            </a:r>
            <a:r>
              <a:rPr lang="zh-CN" altLang="en-US" dirty="0"/>
              <a:t>、对毕设正在做的流量特征发现工作的有很大帮助，结合其他类似的工作，总结好前人做过了哪些工作，再去寻找还有哪些工作可做。</a:t>
            </a:r>
            <a:endParaRPr lang="en-US" altLang="zh-CN" dirty="0"/>
          </a:p>
          <a:p>
            <a:r>
              <a:rPr lang="en-US" altLang="zh-CN" dirty="0"/>
              <a:t>	2</a:t>
            </a:r>
            <a:r>
              <a:rPr lang="zh-CN" altLang="en-US" dirty="0"/>
              <a:t>、论文提供的数据集很有价值，然而论文对该数据集的研究多为“不同设备类型”、“</a:t>
            </a:r>
            <a:r>
              <a:rPr lang="en-US" altLang="zh-CN" dirty="0"/>
              <a:t>US</a:t>
            </a:r>
            <a:r>
              <a:rPr lang="zh-CN" altLang="en-US" dirty="0"/>
              <a:t>的设备或者</a:t>
            </a:r>
            <a:r>
              <a:rPr lang="en-US" altLang="zh-CN" dirty="0"/>
              <a:t>UA</a:t>
            </a:r>
            <a:r>
              <a:rPr lang="zh-CN" altLang="en-US" dirty="0"/>
              <a:t>的设备”层面，还可以做更细致做的工作：比如同样是</a:t>
            </a:r>
            <a:r>
              <a:rPr lang="en-US" altLang="zh-CN" dirty="0"/>
              <a:t>Audio</a:t>
            </a:r>
            <a:r>
              <a:rPr lang="zh-CN" altLang="en-US" dirty="0"/>
              <a:t>设备，</a:t>
            </a:r>
            <a:r>
              <a:rPr lang="en-US" altLang="zh-CN" dirty="0"/>
              <a:t>Google home</a:t>
            </a:r>
            <a:r>
              <a:rPr lang="zh-CN" altLang="en-US" dirty="0"/>
              <a:t>和亚麻逊的</a:t>
            </a:r>
            <a:r>
              <a:rPr lang="en-US" altLang="zh-CN" dirty="0"/>
              <a:t>Alex</a:t>
            </a:r>
            <a:r>
              <a:rPr lang="zh-CN" altLang="en-US" dirty="0"/>
              <a:t>的流量特征区别？亚马逊的</a:t>
            </a:r>
            <a:r>
              <a:rPr lang="en-US" altLang="zh-CN" dirty="0"/>
              <a:t>Echo Dot</a:t>
            </a:r>
            <a:r>
              <a:rPr lang="zh-CN" altLang="en-US" dirty="0"/>
              <a:t>和</a:t>
            </a:r>
            <a:r>
              <a:rPr lang="en-US" altLang="zh-CN" dirty="0"/>
              <a:t>Echo Spot</a:t>
            </a:r>
            <a:r>
              <a:rPr lang="zh-CN" altLang="en-US" dirty="0"/>
              <a:t>的流量特征区别？</a:t>
            </a:r>
            <a:endParaRPr lang="en-US" altLang="zh-CN" dirty="0"/>
          </a:p>
          <a:p>
            <a:r>
              <a:rPr lang="en-US" altLang="zh-CN" dirty="0"/>
              <a:t>	3</a:t>
            </a:r>
            <a:r>
              <a:rPr lang="zh-CN" altLang="en-US" dirty="0"/>
              <a:t>、这篇论文和</a:t>
            </a:r>
            <a:r>
              <a:rPr lang="en-US" altLang="zh-CN" dirty="0"/>
              <a:t>NDSS2020</a:t>
            </a:r>
            <a:r>
              <a:rPr lang="zh-CN" altLang="en-US" dirty="0"/>
              <a:t>对设备行为特征的识别有助于异常检测系统的研究。</a:t>
            </a:r>
            <a:endParaRPr lang="en-US" altLang="zh-CN" dirty="0"/>
          </a:p>
          <a:p>
            <a:endParaRPr lang="en-US" altLang="zh-CN" dirty="0"/>
          </a:p>
          <a:p>
            <a:endParaRPr lang="en-US" altLang="zh-CN" dirty="0"/>
          </a:p>
        </p:txBody>
      </p:sp>
    </p:spTree>
    <p:extLst>
      <p:ext uri="{BB962C8B-B14F-4D97-AF65-F5344CB8AC3E}">
        <p14:creationId xmlns:p14="http://schemas.microsoft.com/office/powerpoint/2010/main" val="4168729802"/>
      </p:ext>
    </p:extLst>
  </p:cSld>
  <p:clrMapOvr>
    <a:masterClrMapping/>
  </p:clrMapOvr>
  <mc:AlternateContent xmlns:mc="http://schemas.openxmlformats.org/markup-compatibility/2006" xmlns:p14="http://schemas.microsoft.com/office/powerpoint/2010/main">
    <mc:Choice Requires="p14">
      <p:transition spd="slow" p14:dur="2000" advTm="2796"/>
    </mc:Choice>
    <mc:Fallback xmlns="">
      <p:transition spd="slow" advTm="2796"/>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a:spLocks noChangeArrowheads="1"/>
          </p:cNvSpPr>
          <p:nvPr/>
        </p:nvSpPr>
        <p:spPr bwMode="auto">
          <a:xfrm>
            <a:off x="5072063" y="3714750"/>
            <a:ext cx="3214687" cy="708025"/>
          </a:xfrm>
          <a:prstGeom prst="rect">
            <a:avLst/>
          </a:prstGeom>
          <a:noFill/>
          <a:ln w="9525">
            <a:noFill/>
            <a:miter lim="800000"/>
            <a:headEnd/>
            <a:tailEnd/>
          </a:ln>
        </p:spPr>
        <p:txBody>
          <a:bodyPr>
            <a:spAutoFit/>
          </a:bodyPr>
          <a:lstStyle/>
          <a:p>
            <a:r>
              <a:rPr lang="en-US" altLang="zh-CN" sz="4000" b="1" dirty="0">
                <a:solidFill>
                  <a:schemeClr val="bg1"/>
                </a:solidFill>
              </a:rPr>
              <a:t>Thank You!</a:t>
            </a:r>
            <a:endParaRPr lang="zh-CN" altLang="en-US" sz="4000" b="1"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2068" y="476672"/>
            <a:ext cx="5052060" cy="648072"/>
          </a:xfrm>
        </p:spPr>
        <p:txBody>
          <a:bodyPr/>
          <a:lstStyle/>
          <a:p>
            <a:pPr algn="l"/>
            <a:r>
              <a:rPr lang="zh-CN" altLang="en-US" sz="2800" dirty="0">
                <a:latin typeface="黑体" panose="02010609060101010101" pitchFamily="49" charset="-122"/>
                <a:ea typeface="黑体" panose="02010609060101010101" pitchFamily="49" charset="-122"/>
              </a:rPr>
              <a:t>论文作者</a:t>
            </a:r>
            <a:r>
              <a:rPr lang="en-US" altLang="zh-CN" sz="2800"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简介</a:t>
            </a:r>
          </a:p>
        </p:txBody>
      </p:sp>
      <p:sp>
        <p:nvSpPr>
          <p:cNvPr id="5" name="文本框 4">
            <a:extLst>
              <a:ext uri="{FF2B5EF4-FFF2-40B4-BE49-F238E27FC236}">
                <a16:creationId xmlns:a16="http://schemas.microsoft.com/office/drawing/2014/main" id="{14C329AB-C25F-4C26-994F-527AD86A3F3A}"/>
              </a:ext>
            </a:extLst>
          </p:cNvPr>
          <p:cNvSpPr txBox="1"/>
          <p:nvPr/>
        </p:nvSpPr>
        <p:spPr>
          <a:xfrm>
            <a:off x="5724128" y="4221088"/>
            <a:ext cx="184731" cy="369332"/>
          </a:xfrm>
          <a:prstGeom prst="rect">
            <a:avLst/>
          </a:prstGeom>
          <a:noFill/>
        </p:spPr>
        <p:txBody>
          <a:bodyPr wrap="none" rtlCol="0">
            <a:spAutoFit/>
          </a:bodyPr>
          <a:lstStyle/>
          <a:p>
            <a:endParaRPr lang="zh-CN" altLang="en-US" dirty="0"/>
          </a:p>
        </p:txBody>
      </p:sp>
      <p:sp>
        <p:nvSpPr>
          <p:cNvPr id="3" name="文本框 2">
            <a:extLst>
              <a:ext uri="{FF2B5EF4-FFF2-40B4-BE49-F238E27FC236}">
                <a16:creationId xmlns:a16="http://schemas.microsoft.com/office/drawing/2014/main" id="{B15C8DD5-B61F-4C54-87C9-3B0C028030E0}"/>
              </a:ext>
            </a:extLst>
          </p:cNvPr>
          <p:cNvSpPr txBox="1"/>
          <p:nvPr/>
        </p:nvSpPr>
        <p:spPr>
          <a:xfrm>
            <a:off x="3027287" y="2204864"/>
            <a:ext cx="5658460" cy="923330"/>
          </a:xfrm>
          <a:prstGeom prst="rect">
            <a:avLst/>
          </a:prstGeom>
          <a:noFill/>
        </p:spPr>
        <p:txBody>
          <a:bodyPr wrap="square" rtlCol="0">
            <a:spAutoFit/>
          </a:bodyPr>
          <a:lstStyle/>
          <a:p>
            <a:r>
              <a:rPr lang="zh-CN" altLang="en-US" dirty="0"/>
              <a:t>第一作者：</a:t>
            </a:r>
            <a:r>
              <a:rPr lang="en-US" altLang="zh-CN" dirty="0" err="1"/>
              <a:t>Jingjing</a:t>
            </a:r>
            <a:r>
              <a:rPr lang="en-US" altLang="zh-CN" dirty="0"/>
              <a:t> Ren</a:t>
            </a:r>
            <a:r>
              <a:rPr lang="zh-CN" altLang="en-US" dirty="0"/>
              <a:t>，美国东北大学博士，中国山东大学本硕，研究方向：流量中的个人身份信息（</a:t>
            </a:r>
            <a:r>
              <a:rPr lang="en-US" altLang="zh-CN" dirty="0"/>
              <a:t>PII</a:t>
            </a:r>
            <a:r>
              <a:rPr lang="zh-CN" altLang="en-US" dirty="0"/>
              <a:t>）、隐私泄露与保护</a:t>
            </a:r>
          </a:p>
        </p:txBody>
      </p:sp>
      <p:pic>
        <p:nvPicPr>
          <p:cNvPr id="8" name="图片 7">
            <a:extLst>
              <a:ext uri="{FF2B5EF4-FFF2-40B4-BE49-F238E27FC236}">
                <a16:creationId xmlns:a16="http://schemas.microsoft.com/office/drawing/2014/main" id="{CC78F6E9-3C00-4C03-9113-FAECE8230F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724" y="1628800"/>
            <a:ext cx="2491595" cy="4164962"/>
          </a:xfrm>
          <a:prstGeom prst="rect">
            <a:avLst/>
          </a:prstGeom>
        </p:spPr>
      </p:pic>
      <p:pic>
        <p:nvPicPr>
          <p:cNvPr id="10" name="图片 9">
            <a:extLst>
              <a:ext uri="{FF2B5EF4-FFF2-40B4-BE49-F238E27FC236}">
                <a16:creationId xmlns:a16="http://schemas.microsoft.com/office/drawing/2014/main" id="{2C7505C1-932A-49F2-8F0B-9489F769848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10976" y="3128195"/>
            <a:ext cx="6053512" cy="3253134"/>
          </a:xfrm>
          <a:prstGeom prst="rect">
            <a:avLst/>
          </a:prstGeom>
        </p:spPr>
      </p:pic>
    </p:spTree>
    <p:extLst>
      <p:ext uri="{BB962C8B-B14F-4D97-AF65-F5344CB8AC3E}">
        <p14:creationId xmlns:p14="http://schemas.microsoft.com/office/powerpoint/2010/main" val="1000000217"/>
      </p:ext>
    </p:extLst>
  </p:cSld>
  <p:clrMapOvr>
    <a:masterClrMapping/>
  </p:clrMapOvr>
  <mc:AlternateContent xmlns:mc="http://schemas.openxmlformats.org/markup-compatibility/2006" xmlns:p14="http://schemas.microsoft.com/office/powerpoint/2010/main">
    <mc:Choice Requires="p14">
      <p:transition spd="slow" p14:dur="2000" advTm="2796"/>
    </mc:Choice>
    <mc:Fallback xmlns="">
      <p:transition spd="slow" advTm="2796"/>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2068" y="595225"/>
            <a:ext cx="3899932" cy="648072"/>
          </a:xfrm>
        </p:spPr>
        <p:txBody>
          <a:bodyPr/>
          <a:lstStyle/>
          <a:p>
            <a:pPr algn="l"/>
            <a:r>
              <a:rPr lang="zh-CN" altLang="en-US" sz="2800" dirty="0">
                <a:latin typeface="黑体" panose="02010609060101010101" pitchFamily="49" charset="-122"/>
                <a:ea typeface="黑体" panose="02010609060101010101" pitchFamily="49" charset="-122"/>
              </a:rPr>
              <a:t>研究背景</a:t>
            </a:r>
          </a:p>
        </p:txBody>
      </p:sp>
      <p:sp>
        <p:nvSpPr>
          <p:cNvPr id="9" name="文本框 8">
            <a:extLst>
              <a:ext uri="{FF2B5EF4-FFF2-40B4-BE49-F238E27FC236}">
                <a16:creationId xmlns:a16="http://schemas.microsoft.com/office/drawing/2014/main" id="{F21DAB66-C81C-43BD-91B6-71DBB4CAAD3B}"/>
              </a:ext>
            </a:extLst>
          </p:cNvPr>
          <p:cNvSpPr txBox="1"/>
          <p:nvPr/>
        </p:nvSpPr>
        <p:spPr>
          <a:xfrm>
            <a:off x="827584" y="1792486"/>
            <a:ext cx="7488832" cy="3362524"/>
          </a:xfrm>
          <a:prstGeom prst="rect">
            <a:avLst/>
          </a:prstGeom>
          <a:noFill/>
        </p:spPr>
        <p:txBody>
          <a:bodyPr wrap="square">
            <a:spAutoFit/>
          </a:bodyPr>
          <a:lstStyle/>
          <a:p>
            <a:pPr>
              <a:lnSpc>
                <a:spcPct val="150000"/>
              </a:lnSpc>
            </a:pPr>
            <a:r>
              <a:rPr lang="zh-CN" altLang="en-US" dirty="0"/>
              <a:t>Consumer Internet of Things (IoT)的高异构性和低安全性；</a:t>
            </a:r>
            <a:endParaRPr lang="en-US" altLang="zh-CN" dirty="0"/>
          </a:p>
          <a:p>
            <a:pPr>
              <a:lnSpc>
                <a:spcPct val="150000"/>
              </a:lnSpc>
            </a:pPr>
            <a:r>
              <a:rPr lang="en-US" altLang="zh-CN" dirty="0"/>
              <a:t>	</a:t>
            </a:r>
            <a:r>
              <a:rPr lang="zh-CN" altLang="en-US" dirty="0"/>
              <a:t>传感器（如摄像头、麦克风、运动传感器）和互联网连接，这些设备有可能了解并公开有关用户及其周围环境的广泛信息，这些信息中的大部分都涉及重大隐私问题，例如，当设备录制的音频，用户启动智能家电的时间规律等，然后通过互联网与具有不同隐私法规的国家的设备制造商和未知第三方共享这些信息。</a:t>
            </a:r>
            <a:endParaRPr lang="en-US" altLang="zh-CN" dirty="0"/>
          </a:p>
          <a:p>
            <a:pPr>
              <a:lnSpc>
                <a:spcPct val="150000"/>
              </a:lnSpc>
            </a:pPr>
            <a:r>
              <a:rPr lang="en-US" altLang="zh-CN" dirty="0"/>
              <a:t>	</a:t>
            </a:r>
            <a:r>
              <a:rPr lang="zh-CN" altLang="en-US" dirty="0"/>
              <a:t>然而</a:t>
            </a:r>
            <a:r>
              <a:rPr lang="en-US" altLang="zh-CN" dirty="0"/>
              <a:t>IoT</a:t>
            </a:r>
            <a:r>
              <a:rPr lang="zh-CN" altLang="en-US" dirty="0"/>
              <a:t>设备的说明书里往往不会说明他们会暴露哪些信息的接口，因此迫切需要进行研究，为</a:t>
            </a:r>
            <a:r>
              <a:rPr lang="en-US" altLang="zh-CN" dirty="0"/>
              <a:t>IoT</a:t>
            </a:r>
            <a:r>
              <a:rPr lang="zh-CN" altLang="en-US" dirty="0"/>
              <a:t>的信息暴露提高透明度</a:t>
            </a:r>
          </a:p>
        </p:txBody>
      </p:sp>
    </p:spTree>
    <p:extLst>
      <p:ext uri="{BB962C8B-B14F-4D97-AF65-F5344CB8AC3E}">
        <p14:creationId xmlns:p14="http://schemas.microsoft.com/office/powerpoint/2010/main" val="1463315241"/>
      </p:ext>
    </p:extLst>
  </p:cSld>
  <p:clrMapOvr>
    <a:masterClrMapping/>
  </p:clrMapOvr>
  <mc:AlternateContent xmlns:mc="http://schemas.openxmlformats.org/markup-compatibility/2006" xmlns:p14="http://schemas.microsoft.com/office/powerpoint/2010/main">
    <mc:Choice Requires="p14">
      <p:transition spd="slow" p14:dur="2000" advTm="2796"/>
    </mc:Choice>
    <mc:Fallback xmlns="">
      <p:transition spd="slow" advTm="279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2068" y="595225"/>
            <a:ext cx="3899932" cy="648072"/>
          </a:xfrm>
        </p:spPr>
        <p:txBody>
          <a:bodyPr/>
          <a:lstStyle/>
          <a:p>
            <a:pPr algn="l"/>
            <a:r>
              <a:rPr lang="zh-CN" altLang="en-US" sz="2800" dirty="0">
                <a:latin typeface="黑体" panose="02010609060101010101" pitchFamily="49" charset="-122"/>
                <a:ea typeface="黑体" panose="02010609060101010101" pitchFamily="49" charset="-122"/>
              </a:rPr>
              <a:t>研究背景</a:t>
            </a:r>
          </a:p>
        </p:txBody>
      </p:sp>
      <p:sp>
        <p:nvSpPr>
          <p:cNvPr id="5" name="文本框 4">
            <a:extLst>
              <a:ext uri="{FF2B5EF4-FFF2-40B4-BE49-F238E27FC236}">
                <a16:creationId xmlns:a16="http://schemas.microsoft.com/office/drawing/2014/main" id="{14C329AB-C25F-4C26-994F-527AD86A3F3A}"/>
              </a:ext>
            </a:extLst>
          </p:cNvPr>
          <p:cNvSpPr txBox="1"/>
          <p:nvPr/>
        </p:nvSpPr>
        <p:spPr>
          <a:xfrm>
            <a:off x="-275389" y="1332331"/>
            <a:ext cx="8424936" cy="454035"/>
          </a:xfrm>
          <a:prstGeom prst="rect">
            <a:avLst/>
          </a:prstGeom>
          <a:noFill/>
        </p:spPr>
        <p:txBody>
          <a:bodyPr wrap="square" rtlCol="0">
            <a:spAutoFit/>
          </a:bodyPr>
          <a:lstStyle/>
          <a:p>
            <a:pPr>
              <a:lnSpc>
                <a:spcPct val="150000"/>
              </a:lnSpc>
            </a:pPr>
            <a:r>
              <a:rPr lang="en-US" altLang="zh-CN" dirty="0"/>
              <a:t>	</a:t>
            </a:r>
            <a:r>
              <a:rPr lang="zh-CN" altLang="en-US" dirty="0"/>
              <a:t>前人工作的不足：地域单一、人力不够</a:t>
            </a:r>
          </a:p>
        </p:txBody>
      </p:sp>
      <p:sp>
        <p:nvSpPr>
          <p:cNvPr id="7" name="文本框 6">
            <a:extLst>
              <a:ext uri="{FF2B5EF4-FFF2-40B4-BE49-F238E27FC236}">
                <a16:creationId xmlns:a16="http://schemas.microsoft.com/office/drawing/2014/main" id="{FBD48F3E-3005-4B00-A6A9-4C1FD35DB90C}"/>
              </a:ext>
            </a:extLst>
          </p:cNvPr>
          <p:cNvSpPr txBox="1"/>
          <p:nvPr/>
        </p:nvSpPr>
        <p:spPr>
          <a:xfrm>
            <a:off x="665245" y="1765751"/>
            <a:ext cx="8227235" cy="4609019"/>
          </a:xfrm>
          <a:prstGeom prst="rect">
            <a:avLst/>
          </a:prstGeom>
          <a:noFill/>
        </p:spPr>
        <p:txBody>
          <a:bodyPr wrap="square">
            <a:spAutoFit/>
          </a:bodyPr>
          <a:lstStyle/>
          <a:p>
            <a:pPr>
              <a:lnSpc>
                <a:spcPct val="150000"/>
              </a:lnSpc>
            </a:pPr>
            <a:r>
              <a:rPr lang="zh-CN" altLang="en-US" dirty="0"/>
              <a:t>为此：</a:t>
            </a:r>
            <a:endParaRPr lang="en-US" altLang="zh-CN" dirty="0"/>
          </a:p>
          <a:p>
            <a:pPr>
              <a:lnSpc>
                <a:spcPct val="150000"/>
              </a:lnSpc>
            </a:pPr>
            <a:r>
              <a:rPr lang="en-US" altLang="zh-CN" dirty="0"/>
              <a:t>	1</a:t>
            </a:r>
            <a:r>
              <a:rPr lang="zh-CN" altLang="en-US" dirty="0"/>
              <a:t>、对位于美国和英国两个实验室的</a:t>
            </a:r>
            <a:r>
              <a:rPr lang="en-US" altLang="zh-CN" dirty="0"/>
              <a:t>81</a:t>
            </a:r>
            <a:r>
              <a:rPr lang="zh-CN" altLang="en-US" dirty="0"/>
              <a:t>台消费者物联网设备的信息暴露情况进行了多维分析，具体：</a:t>
            </a:r>
            <a:endParaRPr lang="en-US" altLang="zh-CN" dirty="0"/>
          </a:p>
          <a:p>
            <a:pPr marL="742950" lvl="1" indent="-285750">
              <a:lnSpc>
                <a:spcPct val="150000"/>
              </a:lnSpc>
              <a:buFont typeface="Arial" panose="020B0604020202020204" pitchFamily="34" charset="0"/>
              <a:buChar char="•"/>
            </a:pPr>
            <a:r>
              <a:rPr lang="zh-CN" altLang="en-US" dirty="0"/>
              <a:t>不同设备的互联网流量的目的地、</a:t>
            </a:r>
            <a:endParaRPr lang="en-US" altLang="zh-CN" dirty="0"/>
          </a:p>
          <a:p>
            <a:pPr marL="742950" lvl="1" indent="-285750">
              <a:lnSpc>
                <a:spcPct val="150000"/>
              </a:lnSpc>
              <a:buFont typeface="Arial" panose="020B0604020202020204" pitchFamily="34" charset="0"/>
              <a:buChar char="•"/>
            </a:pPr>
            <a:r>
              <a:rPr lang="zh-CN" altLang="en-US" dirty="0"/>
              <a:t>通信内容是否受加密保护、</a:t>
            </a:r>
            <a:endParaRPr lang="en-US" altLang="zh-CN" dirty="0"/>
          </a:p>
          <a:p>
            <a:pPr marL="742950" lvl="1" indent="-285750">
              <a:lnSpc>
                <a:spcPct val="150000"/>
              </a:lnSpc>
              <a:buFont typeface="Arial" panose="020B0604020202020204" pitchFamily="34" charset="0"/>
              <a:buChar char="•"/>
            </a:pPr>
            <a:r>
              <a:rPr lang="zh-CN" altLang="en-US" dirty="0"/>
              <a:t>从这些内容中可以推断出什么样的物联网设备交互，</a:t>
            </a:r>
            <a:endParaRPr lang="en-US" altLang="zh-CN" dirty="0"/>
          </a:p>
          <a:p>
            <a:pPr marL="742950" lvl="1" indent="-285750">
              <a:lnSpc>
                <a:spcPct val="150000"/>
              </a:lnSpc>
              <a:buFont typeface="Arial" panose="020B0604020202020204" pitchFamily="34" charset="0"/>
              <a:buChar char="•"/>
            </a:pPr>
            <a:r>
              <a:rPr lang="zh-CN" altLang="en-US" dirty="0"/>
              <a:t>是否存在私人敏感信息的意外曝光”，并确定这些特性是否存在地域差异，因为美国（由</a:t>
            </a:r>
            <a:r>
              <a:rPr lang="en-US" altLang="zh-CN" dirty="0"/>
              <a:t>FTC</a:t>
            </a:r>
            <a:r>
              <a:rPr lang="zh-CN" altLang="en-US" dirty="0"/>
              <a:t>执行）和英国（</a:t>
            </a:r>
            <a:r>
              <a:rPr lang="en-US" altLang="zh-CN" dirty="0"/>
              <a:t>GDPR</a:t>
            </a:r>
            <a:r>
              <a:rPr lang="zh-CN" altLang="en-US" dirty="0"/>
              <a:t>）的隐私法规可能会对数据收集产生重大影响。</a:t>
            </a:r>
            <a:endParaRPr lang="en-US" altLang="zh-CN" dirty="0"/>
          </a:p>
          <a:p>
            <a:pPr>
              <a:lnSpc>
                <a:spcPct val="150000"/>
              </a:lnSpc>
            </a:pPr>
            <a:r>
              <a:rPr lang="en-US" altLang="zh-CN" dirty="0"/>
              <a:t>	2</a:t>
            </a:r>
            <a:r>
              <a:rPr lang="zh-CN" altLang="en-US" dirty="0"/>
              <a:t>、除了实验室的受控实验以外，还组织了一个由</a:t>
            </a:r>
            <a:r>
              <a:rPr lang="en-US" altLang="zh-CN" dirty="0"/>
              <a:t>36</a:t>
            </a:r>
            <a:r>
              <a:rPr lang="zh-CN" altLang="en-US" dirty="0"/>
              <a:t>名参与者组成的现场非受控实验，从中收集的数据并于受控实验收集的数据进行比较。</a:t>
            </a:r>
          </a:p>
        </p:txBody>
      </p:sp>
      <p:pic>
        <p:nvPicPr>
          <p:cNvPr id="8" name="image1.jpeg">
            <a:extLst>
              <a:ext uri="{FF2B5EF4-FFF2-40B4-BE49-F238E27FC236}">
                <a16:creationId xmlns:a16="http://schemas.microsoft.com/office/drawing/2014/main" id="{03A59EEF-80C7-4EF9-B4CB-FE4A934693E8}"/>
              </a:ext>
            </a:extLst>
          </p:cNvPr>
          <p:cNvPicPr/>
          <p:nvPr/>
        </p:nvPicPr>
        <p:blipFill>
          <a:blip r:embed="rId3" cstate="print"/>
          <a:stretch>
            <a:fillRect/>
          </a:stretch>
        </p:blipFill>
        <p:spPr>
          <a:xfrm>
            <a:off x="1547664" y="2386999"/>
            <a:ext cx="5665610" cy="3245247"/>
          </a:xfrm>
          <a:prstGeom prst="rect">
            <a:avLst/>
          </a:prstGeom>
        </p:spPr>
      </p:pic>
    </p:spTree>
    <p:extLst>
      <p:ext uri="{BB962C8B-B14F-4D97-AF65-F5344CB8AC3E}">
        <p14:creationId xmlns:p14="http://schemas.microsoft.com/office/powerpoint/2010/main" val="388102933"/>
      </p:ext>
    </p:extLst>
  </p:cSld>
  <p:clrMapOvr>
    <a:masterClrMapping/>
  </p:clrMapOvr>
  <mc:AlternateContent xmlns:mc="http://schemas.openxmlformats.org/markup-compatibility/2006" xmlns:p14="http://schemas.microsoft.com/office/powerpoint/2010/main">
    <mc:Choice Requires="p14">
      <p:transition spd="slow" p14:dur="2000" advTm="2796"/>
    </mc:Choice>
    <mc:Fallback xmlns="">
      <p:transition spd="slow" advTm="27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2068" y="595225"/>
            <a:ext cx="5556116" cy="648072"/>
          </a:xfrm>
        </p:spPr>
        <p:txBody>
          <a:bodyPr/>
          <a:lstStyle/>
          <a:p>
            <a:pPr algn="l"/>
            <a:r>
              <a:rPr lang="zh-CN" altLang="en-US" sz="2800" dirty="0">
                <a:latin typeface="黑体" panose="02010609060101010101" pitchFamily="49" charset="-122"/>
                <a:ea typeface="黑体" panose="02010609060101010101" pitchFamily="49" charset="-122"/>
              </a:rPr>
              <a:t>前言：相关定义与研究目标</a:t>
            </a:r>
          </a:p>
        </p:txBody>
      </p:sp>
      <p:sp>
        <p:nvSpPr>
          <p:cNvPr id="5" name="文本框 4">
            <a:extLst>
              <a:ext uri="{FF2B5EF4-FFF2-40B4-BE49-F238E27FC236}">
                <a16:creationId xmlns:a16="http://schemas.microsoft.com/office/drawing/2014/main" id="{14C329AB-C25F-4C26-994F-527AD86A3F3A}"/>
              </a:ext>
            </a:extLst>
          </p:cNvPr>
          <p:cNvSpPr txBox="1"/>
          <p:nvPr/>
        </p:nvSpPr>
        <p:spPr>
          <a:xfrm>
            <a:off x="456044" y="1216498"/>
            <a:ext cx="8424936" cy="456535"/>
          </a:xfrm>
          <a:prstGeom prst="rect">
            <a:avLst/>
          </a:prstGeom>
          <a:noFill/>
        </p:spPr>
        <p:txBody>
          <a:bodyPr wrap="square" rtlCol="0">
            <a:spAutoFit/>
          </a:bodyPr>
          <a:lstStyle/>
          <a:p>
            <a:pPr>
              <a:lnSpc>
                <a:spcPct val="150000"/>
              </a:lnSpc>
            </a:pPr>
            <a:r>
              <a:rPr lang="en-US" altLang="zh-CN" dirty="0"/>
              <a:t>	</a:t>
            </a:r>
            <a:endParaRPr lang="zh-CN" altLang="en-US" dirty="0"/>
          </a:p>
        </p:txBody>
      </p:sp>
      <p:sp>
        <p:nvSpPr>
          <p:cNvPr id="4" name="矩形 3">
            <a:extLst>
              <a:ext uri="{FF2B5EF4-FFF2-40B4-BE49-F238E27FC236}">
                <a16:creationId xmlns:a16="http://schemas.microsoft.com/office/drawing/2014/main" id="{5BB893A3-946A-47AC-9098-0562056513E5}"/>
              </a:ext>
            </a:extLst>
          </p:cNvPr>
          <p:cNvSpPr/>
          <p:nvPr/>
        </p:nvSpPr>
        <p:spPr>
          <a:xfrm>
            <a:off x="672068" y="1704638"/>
            <a:ext cx="8004388" cy="45581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3BBDBD65-E911-45CA-ABBE-453C042BC6C0}"/>
              </a:ext>
            </a:extLst>
          </p:cNvPr>
          <p:cNvSpPr txBox="1"/>
          <p:nvPr/>
        </p:nvSpPr>
        <p:spPr>
          <a:xfrm>
            <a:off x="876592" y="1998547"/>
            <a:ext cx="8004388" cy="3970318"/>
          </a:xfrm>
          <a:prstGeom prst="rect">
            <a:avLst/>
          </a:prstGeom>
          <a:noFill/>
        </p:spPr>
        <p:txBody>
          <a:bodyPr wrap="square">
            <a:spAutoFit/>
          </a:bodyPr>
          <a:lstStyle/>
          <a:p>
            <a:r>
              <a:rPr lang="zh-CN" altLang="en-US" dirty="0"/>
              <a:t>定义：</a:t>
            </a:r>
            <a:endParaRPr lang="en-US" altLang="zh-CN" dirty="0"/>
          </a:p>
          <a:p>
            <a:pPr marL="800100" lvl="1" indent="-342900">
              <a:buFont typeface="+mj-lt"/>
              <a:buAutoNum type="arabicPeriod"/>
            </a:pPr>
            <a:r>
              <a:rPr lang="en-US" altLang="zh-CN" dirty="0"/>
              <a:t>IoT</a:t>
            </a:r>
            <a:r>
              <a:rPr lang="zh-CN" altLang="en-US" dirty="0"/>
              <a:t>设备暴露的信息本身：</a:t>
            </a:r>
            <a:endParaRPr lang="en-US" altLang="zh-CN" dirty="0"/>
          </a:p>
          <a:p>
            <a:pPr marL="1200150" lvl="2" indent="-285750">
              <a:buFont typeface="Arial" panose="020B0604020202020204" pitchFamily="34" charset="0"/>
              <a:buChar char="•"/>
            </a:pPr>
            <a:r>
              <a:rPr lang="zh-CN" altLang="en-US" dirty="0"/>
              <a:t>存储数据。</a:t>
            </a:r>
            <a:r>
              <a:rPr lang="en-US" altLang="zh-CN" dirty="0"/>
              <a:t>(stored data)</a:t>
            </a:r>
          </a:p>
          <a:p>
            <a:pPr marL="1200150" lvl="2" indent="-285750">
              <a:buFont typeface="Arial" panose="020B0604020202020204" pitchFamily="34" charset="0"/>
              <a:buChar char="•"/>
            </a:pPr>
            <a:r>
              <a:rPr lang="zh-CN" altLang="en-US" dirty="0"/>
              <a:t>传感器数据。</a:t>
            </a:r>
            <a:r>
              <a:rPr lang="en-US" altLang="zh-CN" dirty="0"/>
              <a:t>(sensor data)</a:t>
            </a:r>
          </a:p>
          <a:p>
            <a:pPr marL="1200150" lvl="2" indent="-285750">
              <a:buFont typeface="Arial" panose="020B0604020202020204" pitchFamily="34" charset="0"/>
              <a:buChar char="•"/>
            </a:pPr>
            <a:r>
              <a:rPr lang="zh-CN" altLang="en-US" dirty="0"/>
              <a:t>活动数据。</a:t>
            </a:r>
            <a:r>
              <a:rPr lang="en-US" altLang="zh-CN" dirty="0"/>
              <a:t>(activity data)</a:t>
            </a:r>
          </a:p>
          <a:p>
            <a:pPr marL="800100" lvl="1" indent="-342900">
              <a:buFont typeface="+mj-lt"/>
              <a:buAutoNum type="arabicPeriod"/>
            </a:pPr>
            <a:r>
              <a:rPr lang="zh-CN" altLang="en-US" dirty="0"/>
              <a:t>暴露的当事方：</a:t>
            </a:r>
            <a:endParaRPr lang="en-US" altLang="zh-CN" dirty="0"/>
          </a:p>
          <a:p>
            <a:pPr lvl="1"/>
            <a:r>
              <a:rPr lang="en-US" altLang="zh-CN" dirty="0"/>
              <a:t>	</a:t>
            </a:r>
            <a:r>
              <a:rPr lang="zh-CN" altLang="en-US" dirty="0"/>
              <a:t>根据与物联网设备有联系的</a:t>
            </a:r>
            <a:r>
              <a:rPr lang="en-US" altLang="zh-CN" dirty="0"/>
              <a:t>IP</a:t>
            </a:r>
            <a:r>
              <a:rPr lang="zh-CN" altLang="en-US" dirty="0"/>
              <a:t>地址的所有者定义</a:t>
            </a:r>
            <a:endParaRPr lang="en-US" altLang="zh-CN" dirty="0"/>
          </a:p>
          <a:p>
            <a:pPr marL="1200150" lvl="2" indent="-285750">
              <a:buFont typeface="Arial" panose="020B0604020202020204" pitchFamily="34" charset="0"/>
              <a:buChar char="•"/>
            </a:pPr>
            <a:r>
              <a:rPr lang="zh-CN" altLang="en-US" dirty="0"/>
              <a:t>第一方（</a:t>
            </a:r>
            <a:r>
              <a:rPr lang="en-US" altLang="zh-CN" dirty="0"/>
              <a:t>first party</a:t>
            </a:r>
            <a:r>
              <a:rPr lang="zh-CN" altLang="en-US" dirty="0"/>
              <a:t>）：制造商</a:t>
            </a:r>
            <a:endParaRPr lang="en-US" altLang="zh-CN" dirty="0"/>
          </a:p>
          <a:p>
            <a:pPr marL="1200150" lvl="2" indent="-285750">
              <a:buFont typeface="Arial" panose="020B0604020202020204" pitchFamily="34" charset="0"/>
              <a:buChar char="•"/>
            </a:pPr>
            <a:r>
              <a:rPr lang="zh-CN" altLang="en-US" dirty="0"/>
              <a:t>支持方（</a:t>
            </a:r>
            <a:r>
              <a:rPr lang="en-US" altLang="zh-CN" dirty="0"/>
              <a:t>support party</a:t>
            </a:r>
            <a:r>
              <a:rPr lang="zh-CN" altLang="en-US" dirty="0"/>
              <a:t>）：云</a:t>
            </a:r>
            <a:endParaRPr lang="en-US" altLang="zh-CN" dirty="0"/>
          </a:p>
          <a:p>
            <a:pPr marL="1200150" lvl="2" indent="-285750">
              <a:buFont typeface="Arial" panose="020B0604020202020204" pitchFamily="34" charset="0"/>
              <a:buChar char="•"/>
            </a:pPr>
            <a:r>
              <a:rPr lang="zh-CN" altLang="en-US" dirty="0"/>
              <a:t>第三方</a:t>
            </a:r>
            <a:r>
              <a:rPr lang="en-US" altLang="zh-CN" dirty="0"/>
              <a:t>(third party)</a:t>
            </a:r>
            <a:r>
              <a:rPr lang="zh-CN" altLang="en-US" dirty="0"/>
              <a:t>：观察者，如</a:t>
            </a:r>
            <a:r>
              <a:rPr lang="en-US" altLang="zh-CN" dirty="0"/>
              <a:t>ISP</a:t>
            </a:r>
          </a:p>
          <a:p>
            <a:pPr marL="800100" lvl="1" indent="-342900">
              <a:buAutoNum type="arabicPeriod" startAt="3"/>
            </a:pPr>
            <a:r>
              <a:rPr lang="zh-CN" altLang="en-US" dirty="0"/>
              <a:t>涉及的隐私问题：</a:t>
            </a:r>
            <a:endParaRPr lang="en-US" altLang="zh-CN" dirty="0"/>
          </a:p>
          <a:p>
            <a:pPr marL="1200150" lvl="2" indent="-285750">
              <a:buFont typeface="Arial" panose="020B0604020202020204" pitchFamily="34" charset="0"/>
              <a:buChar char="•"/>
            </a:pPr>
            <a:r>
              <a:rPr lang="zh-CN" altLang="en-US" dirty="0"/>
              <a:t>暴露给非第一方的个人身份信息</a:t>
            </a:r>
            <a:endParaRPr lang="en-US" altLang="zh-CN" dirty="0"/>
          </a:p>
          <a:p>
            <a:pPr marL="1200150" lvl="2" indent="-285750">
              <a:buFont typeface="Arial" panose="020B0604020202020204" pitchFamily="34" charset="0"/>
              <a:buChar char="•"/>
            </a:pPr>
            <a:r>
              <a:rPr lang="zh-CN" altLang="en-US" dirty="0"/>
              <a:t>暴露给非第一方的用户行为记录</a:t>
            </a:r>
            <a:endParaRPr lang="en-US" altLang="zh-CN" dirty="0"/>
          </a:p>
          <a:p>
            <a:pPr marL="1200150" lvl="2" indent="-285750">
              <a:buFont typeface="Arial" panose="020B0604020202020204" pitchFamily="34" charset="0"/>
              <a:buChar char="•"/>
            </a:pPr>
            <a:r>
              <a:rPr lang="zh-CN" altLang="en-US" dirty="0"/>
              <a:t>能够用于分析设备行为的网络流量</a:t>
            </a:r>
            <a:endParaRPr lang="en-US" altLang="zh-CN" dirty="0"/>
          </a:p>
        </p:txBody>
      </p:sp>
    </p:spTree>
    <p:extLst>
      <p:ext uri="{BB962C8B-B14F-4D97-AF65-F5344CB8AC3E}">
        <p14:creationId xmlns:p14="http://schemas.microsoft.com/office/powerpoint/2010/main" val="2842630900"/>
      </p:ext>
    </p:extLst>
  </p:cSld>
  <p:clrMapOvr>
    <a:masterClrMapping/>
  </p:clrMapOvr>
  <mc:AlternateContent xmlns:mc="http://schemas.openxmlformats.org/markup-compatibility/2006" xmlns:p14="http://schemas.microsoft.com/office/powerpoint/2010/main">
    <mc:Choice Requires="p14">
      <p:transition spd="slow" p14:dur="2000" advTm="2796"/>
    </mc:Choice>
    <mc:Fallback xmlns="">
      <p:transition spd="slow" advTm="2796"/>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2068" y="595225"/>
            <a:ext cx="5556116" cy="648072"/>
          </a:xfrm>
        </p:spPr>
        <p:txBody>
          <a:bodyPr/>
          <a:lstStyle/>
          <a:p>
            <a:pPr algn="l"/>
            <a:r>
              <a:rPr lang="zh-CN" altLang="en-US" sz="2800" dirty="0">
                <a:latin typeface="黑体" panose="02010609060101010101" pitchFamily="49" charset="-122"/>
                <a:ea typeface="黑体" panose="02010609060101010101" pitchFamily="49" charset="-122"/>
              </a:rPr>
              <a:t>前言：相关定义与研究目标</a:t>
            </a:r>
          </a:p>
        </p:txBody>
      </p:sp>
      <p:sp>
        <p:nvSpPr>
          <p:cNvPr id="5" name="文本框 4">
            <a:extLst>
              <a:ext uri="{FF2B5EF4-FFF2-40B4-BE49-F238E27FC236}">
                <a16:creationId xmlns:a16="http://schemas.microsoft.com/office/drawing/2014/main" id="{14C329AB-C25F-4C26-994F-527AD86A3F3A}"/>
              </a:ext>
            </a:extLst>
          </p:cNvPr>
          <p:cNvSpPr txBox="1"/>
          <p:nvPr/>
        </p:nvSpPr>
        <p:spPr>
          <a:xfrm>
            <a:off x="467544" y="1248103"/>
            <a:ext cx="8424936" cy="456535"/>
          </a:xfrm>
          <a:prstGeom prst="rect">
            <a:avLst/>
          </a:prstGeom>
          <a:noFill/>
        </p:spPr>
        <p:txBody>
          <a:bodyPr wrap="square" rtlCol="0">
            <a:spAutoFit/>
          </a:bodyPr>
          <a:lstStyle/>
          <a:p>
            <a:pPr>
              <a:lnSpc>
                <a:spcPct val="150000"/>
              </a:lnSpc>
            </a:pPr>
            <a:r>
              <a:rPr lang="en-US" altLang="zh-CN" dirty="0"/>
              <a:t>	</a:t>
            </a:r>
            <a:endParaRPr lang="zh-CN" altLang="en-US" dirty="0"/>
          </a:p>
        </p:txBody>
      </p:sp>
      <p:sp>
        <p:nvSpPr>
          <p:cNvPr id="3" name="文本框 2">
            <a:extLst>
              <a:ext uri="{FF2B5EF4-FFF2-40B4-BE49-F238E27FC236}">
                <a16:creationId xmlns:a16="http://schemas.microsoft.com/office/drawing/2014/main" id="{7D1F1053-FB97-4543-9C61-848509890A9A}"/>
              </a:ext>
            </a:extLst>
          </p:cNvPr>
          <p:cNvSpPr txBox="1"/>
          <p:nvPr/>
        </p:nvSpPr>
        <p:spPr>
          <a:xfrm>
            <a:off x="-72008" y="1295268"/>
            <a:ext cx="8964488" cy="5170646"/>
          </a:xfrm>
          <a:prstGeom prst="rect">
            <a:avLst/>
          </a:prstGeom>
          <a:noFill/>
        </p:spPr>
        <p:txBody>
          <a:bodyPr wrap="square" rtlCol="0">
            <a:spAutoFit/>
          </a:bodyPr>
          <a:lstStyle/>
          <a:p>
            <a:pPr marL="1257300" lvl="2" indent="-342900">
              <a:buAutoNum type="arabicPeriod" startAt="3"/>
            </a:pPr>
            <a:endParaRPr lang="en-US" altLang="zh-CN" dirty="0"/>
          </a:p>
          <a:p>
            <a:pPr marL="742950" lvl="1" indent="-285750">
              <a:buFont typeface="Arial" panose="020B0604020202020204" pitchFamily="34" charset="0"/>
              <a:buChar char="•"/>
            </a:pPr>
            <a:endParaRPr lang="en-US" altLang="zh-CN" dirty="0"/>
          </a:p>
          <a:p>
            <a:pPr marL="742950" lvl="1" indent="-285750">
              <a:buFont typeface="Arial" panose="020B0604020202020204" pitchFamily="34" charset="0"/>
              <a:buChar char="•"/>
            </a:pPr>
            <a:endParaRPr lang="en-US" altLang="zh-CN" dirty="0"/>
          </a:p>
          <a:p>
            <a:pPr lvl="1"/>
            <a:r>
              <a:rPr lang="zh-CN" altLang="en-US" sz="2400" dirty="0"/>
              <a:t>确定待研究问题：</a:t>
            </a:r>
            <a:endParaRPr lang="en-US" altLang="zh-CN" sz="2400" dirty="0"/>
          </a:p>
          <a:p>
            <a:pPr marL="1200150" lvl="2" indent="-285750">
              <a:buFont typeface="Arial" panose="020B0604020202020204" pitchFamily="34" charset="0"/>
              <a:buChar char="•"/>
            </a:pPr>
            <a:r>
              <a:rPr lang="en-US" altLang="zh-CN" sz="2400" dirty="0"/>
              <a:t>RQ1</a:t>
            </a:r>
            <a:r>
              <a:rPr lang="zh-CN" altLang="en-US" sz="2400" dirty="0"/>
              <a:t>：</a:t>
            </a:r>
            <a:r>
              <a:rPr lang="en-US" altLang="zh-CN" sz="2400" dirty="0"/>
              <a:t>IoT</a:t>
            </a:r>
            <a:r>
              <a:rPr lang="zh-CN" altLang="en-US" sz="2400" dirty="0"/>
              <a:t>流量的目的地是什么？</a:t>
            </a:r>
            <a:endParaRPr lang="en-US" altLang="zh-CN" sz="2400" dirty="0"/>
          </a:p>
          <a:p>
            <a:pPr marL="1200150" lvl="2" indent="-285750">
              <a:buFont typeface="Arial" panose="020B0604020202020204" pitchFamily="34" charset="0"/>
              <a:buChar char="•"/>
            </a:pPr>
            <a:r>
              <a:rPr lang="en-US" altLang="zh-CN" sz="2400" dirty="0"/>
              <a:t>RQ2</a:t>
            </a:r>
            <a:r>
              <a:rPr lang="zh-CN" altLang="en-US" sz="2400" dirty="0"/>
              <a:t>：流量的加密程度如何？</a:t>
            </a:r>
            <a:endParaRPr lang="en-US" altLang="zh-CN" sz="2400" dirty="0"/>
          </a:p>
          <a:p>
            <a:pPr marL="1200150" lvl="2" indent="-285750">
              <a:buFont typeface="Arial" panose="020B0604020202020204" pitchFamily="34" charset="0"/>
              <a:buChar char="•"/>
            </a:pPr>
            <a:r>
              <a:rPr lang="en-US" altLang="zh-CN" sz="2400" dirty="0"/>
              <a:t>RQ3</a:t>
            </a:r>
            <a:r>
              <a:rPr lang="zh-CN" altLang="en-US" sz="2400" dirty="0"/>
              <a:t>：哪些数据以明文形式发送？</a:t>
            </a:r>
            <a:endParaRPr lang="en-US" altLang="zh-CN" sz="2400" dirty="0"/>
          </a:p>
          <a:p>
            <a:pPr marL="1200150" lvl="2" indent="-285750">
              <a:buFont typeface="Arial" panose="020B0604020202020204" pitchFamily="34" charset="0"/>
              <a:buChar char="•"/>
            </a:pPr>
            <a:r>
              <a:rPr lang="en-US" altLang="zh-CN" sz="2400" dirty="0"/>
              <a:t>RQ4</a:t>
            </a:r>
            <a:r>
              <a:rPr lang="zh-CN" altLang="en-US" sz="2400" dirty="0"/>
              <a:t>：哪些数据以密文形式发送？</a:t>
            </a:r>
            <a:endParaRPr lang="en-US" altLang="zh-CN" sz="2400" dirty="0"/>
          </a:p>
          <a:p>
            <a:pPr marL="1200150" lvl="2" indent="-285750">
              <a:buFont typeface="Arial" panose="020B0604020202020204" pitchFamily="34" charset="0"/>
              <a:buChar char="•"/>
            </a:pPr>
            <a:r>
              <a:rPr lang="en-US" altLang="zh-CN" sz="2400" dirty="0"/>
              <a:t>RQ5</a:t>
            </a:r>
            <a:r>
              <a:rPr lang="zh-CN" altLang="en-US" sz="2400" dirty="0"/>
              <a:t>：设备是否意外地暴露信息？（用户控制外秘密发送数据）</a:t>
            </a:r>
            <a:endParaRPr lang="en-US" altLang="zh-CN" sz="2400" dirty="0"/>
          </a:p>
          <a:p>
            <a:pPr marL="1200150" lvl="2" indent="-285750">
              <a:buFont typeface="Arial" panose="020B0604020202020204" pitchFamily="34" charset="0"/>
              <a:buChar char="•"/>
            </a:pPr>
            <a:r>
              <a:rPr lang="en-US" altLang="zh-CN" sz="2400" dirty="0"/>
              <a:t>RQ6</a:t>
            </a:r>
            <a:r>
              <a:rPr lang="zh-CN" altLang="en-US" sz="2400" dirty="0"/>
              <a:t>：设备的地理位置是否会影响信息暴露？</a:t>
            </a:r>
            <a:endParaRPr lang="en-US" altLang="zh-CN" sz="2400" dirty="0"/>
          </a:p>
          <a:p>
            <a:pPr marL="742950" lvl="1" indent="-285750">
              <a:buFont typeface="Arial" panose="020B0604020202020204" pitchFamily="34" charset="0"/>
              <a:buChar char="•"/>
            </a:pPr>
            <a:endParaRPr lang="en-US" altLang="zh-CN" sz="2400" dirty="0"/>
          </a:p>
          <a:p>
            <a:pPr lvl="1"/>
            <a:endParaRPr lang="en-US" altLang="zh-CN" sz="2400" dirty="0"/>
          </a:p>
          <a:p>
            <a:pPr marL="742950" lvl="1" indent="-285750">
              <a:buFont typeface="Arial" panose="020B0604020202020204" pitchFamily="34" charset="0"/>
              <a:buChar char="•"/>
            </a:pPr>
            <a:endParaRPr lang="en-US" altLang="zh-CN" dirty="0"/>
          </a:p>
          <a:p>
            <a:pPr lvl="1"/>
            <a:endParaRPr lang="en-US" altLang="zh-CN" dirty="0"/>
          </a:p>
        </p:txBody>
      </p:sp>
      <p:sp>
        <p:nvSpPr>
          <p:cNvPr id="4" name="矩形 3">
            <a:extLst>
              <a:ext uri="{FF2B5EF4-FFF2-40B4-BE49-F238E27FC236}">
                <a16:creationId xmlns:a16="http://schemas.microsoft.com/office/drawing/2014/main" id="{4F7C750A-0538-4EDB-917E-FDD62F5D5BCC}"/>
              </a:ext>
            </a:extLst>
          </p:cNvPr>
          <p:cNvSpPr/>
          <p:nvPr/>
        </p:nvSpPr>
        <p:spPr>
          <a:xfrm>
            <a:off x="467544" y="1704638"/>
            <a:ext cx="8208912" cy="46085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66363289"/>
      </p:ext>
    </p:extLst>
  </p:cSld>
  <p:clrMapOvr>
    <a:masterClrMapping/>
  </p:clrMapOvr>
  <mc:AlternateContent xmlns:mc="http://schemas.openxmlformats.org/markup-compatibility/2006" xmlns:p14="http://schemas.microsoft.com/office/powerpoint/2010/main">
    <mc:Choice Requires="p14">
      <p:transition spd="slow" p14:dur="2000" advTm="2796"/>
    </mc:Choice>
    <mc:Fallback xmlns="">
      <p:transition spd="slow" advTm="2796"/>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2068" y="595225"/>
            <a:ext cx="5556116" cy="648072"/>
          </a:xfrm>
        </p:spPr>
        <p:txBody>
          <a:bodyPr/>
          <a:lstStyle/>
          <a:p>
            <a:pPr algn="l"/>
            <a:r>
              <a:rPr lang="zh-CN" altLang="en-US" sz="2800">
                <a:latin typeface="黑体" panose="02010609060101010101" pitchFamily="49" charset="-122"/>
                <a:ea typeface="黑体" panose="02010609060101010101" pitchFamily="49" charset="-122"/>
              </a:rPr>
              <a:t>数据收集</a:t>
            </a:r>
            <a:endParaRPr lang="zh-CN" altLang="en-US" sz="2800" dirty="0">
              <a:latin typeface="黑体" panose="02010609060101010101" pitchFamily="49" charset="-122"/>
              <a:ea typeface="黑体" panose="02010609060101010101" pitchFamily="49" charset="-122"/>
            </a:endParaRPr>
          </a:p>
        </p:txBody>
      </p:sp>
      <p:sp>
        <p:nvSpPr>
          <p:cNvPr id="5" name="文本框 4">
            <a:extLst>
              <a:ext uri="{FF2B5EF4-FFF2-40B4-BE49-F238E27FC236}">
                <a16:creationId xmlns:a16="http://schemas.microsoft.com/office/drawing/2014/main" id="{14C329AB-C25F-4C26-994F-527AD86A3F3A}"/>
              </a:ext>
            </a:extLst>
          </p:cNvPr>
          <p:cNvSpPr txBox="1"/>
          <p:nvPr/>
        </p:nvSpPr>
        <p:spPr>
          <a:xfrm>
            <a:off x="467544" y="1248103"/>
            <a:ext cx="8424936" cy="456535"/>
          </a:xfrm>
          <a:prstGeom prst="rect">
            <a:avLst/>
          </a:prstGeom>
          <a:noFill/>
        </p:spPr>
        <p:txBody>
          <a:bodyPr wrap="square" rtlCol="0">
            <a:spAutoFit/>
          </a:bodyPr>
          <a:lstStyle/>
          <a:p>
            <a:pPr>
              <a:lnSpc>
                <a:spcPct val="150000"/>
              </a:lnSpc>
            </a:pPr>
            <a:r>
              <a:rPr lang="en-US" altLang="zh-CN" dirty="0"/>
              <a:t>	</a:t>
            </a:r>
            <a:endParaRPr lang="zh-CN" altLang="en-US" dirty="0"/>
          </a:p>
        </p:txBody>
      </p:sp>
      <p:sp>
        <p:nvSpPr>
          <p:cNvPr id="6" name="文本框 5">
            <a:extLst>
              <a:ext uri="{FF2B5EF4-FFF2-40B4-BE49-F238E27FC236}">
                <a16:creationId xmlns:a16="http://schemas.microsoft.com/office/drawing/2014/main" id="{C9435280-AF97-4FEB-BED8-CFAEC97DE5EA}"/>
              </a:ext>
            </a:extLst>
          </p:cNvPr>
          <p:cNvSpPr txBox="1"/>
          <p:nvPr/>
        </p:nvSpPr>
        <p:spPr>
          <a:xfrm>
            <a:off x="648557" y="1476370"/>
            <a:ext cx="7848872" cy="923330"/>
          </a:xfrm>
          <a:prstGeom prst="rect">
            <a:avLst/>
          </a:prstGeom>
          <a:noFill/>
        </p:spPr>
        <p:txBody>
          <a:bodyPr wrap="square">
            <a:spAutoFit/>
          </a:bodyPr>
          <a:lstStyle/>
          <a:p>
            <a:r>
              <a:rPr lang="zh-CN" altLang="en-US" dirty="0"/>
              <a:t>美国实验室：</a:t>
            </a:r>
            <a:r>
              <a:rPr lang="en-US" altLang="zh-CN" dirty="0"/>
              <a:t>46</a:t>
            </a:r>
            <a:r>
              <a:rPr lang="zh-CN" altLang="en-US" dirty="0"/>
              <a:t>台</a:t>
            </a:r>
            <a:endParaRPr lang="en-US" altLang="zh-CN" dirty="0"/>
          </a:p>
          <a:p>
            <a:r>
              <a:rPr lang="zh-CN" altLang="en-US" dirty="0"/>
              <a:t>英国实验室：</a:t>
            </a:r>
            <a:r>
              <a:rPr lang="en-US" altLang="zh-CN" dirty="0"/>
              <a:t>35</a:t>
            </a:r>
            <a:r>
              <a:rPr lang="zh-CN" altLang="en-US" dirty="0"/>
              <a:t>台</a:t>
            </a:r>
            <a:endParaRPr lang="en-US" altLang="zh-CN" dirty="0"/>
          </a:p>
          <a:p>
            <a:r>
              <a:rPr lang="en-US" altLang="zh-CN" dirty="0"/>
              <a:t>26</a:t>
            </a:r>
            <a:r>
              <a:rPr lang="zh-CN" altLang="en-US" dirty="0"/>
              <a:t>台相同设备</a:t>
            </a:r>
          </a:p>
        </p:txBody>
      </p:sp>
      <p:pic>
        <p:nvPicPr>
          <p:cNvPr id="7" name="图片 6">
            <a:extLst>
              <a:ext uri="{FF2B5EF4-FFF2-40B4-BE49-F238E27FC236}">
                <a16:creationId xmlns:a16="http://schemas.microsoft.com/office/drawing/2014/main" id="{D21151C7-D216-43CB-B269-9924E3EF8F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029" y="2412397"/>
            <a:ext cx="8172400" cy="2982995"/>
          </a:xfrm>
          <a:prstGeom prst="rect">
            <a:avLst/>
          </a:prstGeom>
        </p:spPr>
      </p:pic>
      <p:sp>
        <p:nvSpPr>
          <p:cNvPr id="8" name="文本框 7">
            <a:extLst>
              <a:ext uri="{FF2B5EF4-FFF2-40B4-BE49-F238E27FC236}">
                <a16:creationId xmlns:a16="http://schemas.microsoft.com/office/drawing/2014/main" id="{AD1B4875-955E-47CE-A6BF-6FC241FE526E}"/>
              </a:ext>
            </a:extLst>
          </p:cNvPr>
          <p:cNvSpPr txBox="1"/>
          <p:nvPr/>
        </p:nvSpPr>
        <p:spPr>
          <a:xfrm>
            <a:off x="467544" y="5502986"/>
            <a:ext cx="7704856" cy="923330"/>
          </a:xfrm>
          <a:prstGeom prst="rect">
            <a:avLst/>
          </a:prstGeom>
          <a:noFill/>
        </p:spPr>
        <p:txBody>
          <a:bodyPr wrap="square" rtlCol="0">
            <a:spAutoFit/>
          </a:bodyPr>
          <a:lstStyle/>
          <a:p>
            <a:r>
              <a:rPr lang="zh-CN" altLang="en-US" dirty="0"/>
              <a:t>采集方式：网关上部署</a:t>
            </a:r>
            <a:r>
              <a:rPr lang="en-US" altLang="zh-CN" dirty="0" err="1"/>
              <a:t>tcpdump</a:t>
            </a:r>
            <a:r>
              <a:rPr lang="zh-CN" altLang="en-US" dirty="0"/>
              <a:t>采集局域网流量，为了测试出口</a:t>
            </a:r>
            <a:r>
              <a:rPr lang="en-US" altLang="zh-CN" dirty="0"/>
              <a:t>IP</a:t>
            </a:r>
            <a:r>
              <a:rPr lang="zh-CN" altLang="en-US" dirty="0"/>
              <a:t>地址对信息暴露的影响，配置了</a:t>
            </a:r>
            <a:r>
              <a:rPr lang="en-US" altLang="zh-CN" dirty="0"/>
              <a:t>VPN</a:t>
            </a:r>
            <a:r>
              <a:rPr lang="zh-CN" altLang="en-US" dirty="0"/>
              <a:t>隧道，将美国实验室连接到英国实验室，反之亦然，对于需要应用或人力交互的设备，使用自动化的方式解决。</a:t>
            </a:r>
          </a:p>
        </p:txBody>
      </p:sp>
    </p:spTree>
    <p:extLst>
      <p:ext uri="{BB962C8B-B14F-4D97-AF65-F5344CB8AC3E}">
        <p14:creationId xmlns:p14="http://schemas.microsoft.com/office/powerpoint/2010/main" val="3664048761"/>
      </p:ext>
    </p:extLst>
  </p:cSld>
  <p:clrMapOvr>
    <a:masterClrMapping/>
  </p:clrMapOvr>
  <mc:AlternateContent xmlns:mc="http://schemas.openxmlformats.org/markup-compatibility/2006" xmlns:p14="http://schemas.microsoft.com/office/powerpoint/2010/main">
    <mc:Choice Requires="p14">
      <p:transition spd="slow" p14:dur="2000" advTm="2796"/>
    </mc:Choice>
    <mc:Fallback xmlns="">
      <p:transition spd="slow" advTm="2796"/>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2068" y="595225"/>
            <a:ext cx="5556116" cy="648072"/>
          </a:xfrm>
        </p:spPr>
        <p:txBody>
          <a:bodyPr/>
          <a:lstStyle/>
          <a:p>
            <a:pPr algn="l"/>
            <a:r>
              <a:rPr lang="zh-CN" altLang="en-US" sz="2800" dirty="0">
                <a:latin typeface="黑体" panose="02010609060101010101" pitchFamily="49" charset="-122"/>
                <a:ea typeface="黑体" panose="02010609060101010101" pitchFamily="49" charset="-122"/>
              </a:rPr>
              <a:t>实验</a:t>
            </a:r>
          </a:p>
        </p:txBody>
      </p:sp>
      <p:sp>
        <p:nvSpPr>
          <p:cNvPr id="5" name="文本框 4">
            <a:extLst>
              <a:ext uri="{FF2B5EF4-FFF2-40B4-BE49-F238E27FC236}">
                <a16:creationId xmlns:a16="http://schemas.microsoft.com/office/drawing/2014/main" id="{14C329AB-C25F-4C26-994F-527AD86A3F3A}"/>
              </a:ext>
            </a:extLst>
          </p:cNvPr>
          <p:cNvSpPr txBox="1"/>
          <p:nvPr/>
        </p:nvSpPr>
        <p:spPr>
          <a:xfrm>
            <a:off x="467544" y="1248103"/>
            <a:ext cx="8424936" cy="456535"/>
          </a:xfrm>
          <a:prstGeom prst="rect">
            <a:avLst/>
          </a:prstGeom>
          <a:noFill/>
        </p:spPr>
        <p:txBody>
          <a:bodyPr wrap="square" rtlCol="0">
            <a:spAutoFit/>
          </a:bodyPr>
          <a:lstStyle/>
          <a:p>
            <a:pPr>
              <a:lnSpc>
                <a:spcPct val="150000"/>
              </a:lnSpc>
            </a:pPr>
            <a:r>
              <a:rPr lang="en-US" altLang="zh-CN" dirty="0"/>
              <a:t>	</a:t>
            </a:r>
            <a:endParaRPr lang="zh-CN" altLang="en-US" dirty="0"/>
          </a:p>
        </p:txBody>
      </p:sp>
      <p:graphicFrame>
        <p:nvGraphicFramePr>
          <p:cNvPr id="6" name="表格 6">
            <a:extLst>
              <a:ext uri="{FF2B5EF4-FFF2-40B4-BE49-F238E27FC236}">
                <a16:creationId xmlns:a16="http://schemas.microsoft.com/office/drawing/2014/main" id="{099CF72A-5D95-4297-BAB0-59DC4FC3C470}"/>
              </a:ext>
            </a:extLst>
          </p:cNvPr>
          <p:cNvGraphicFramePr>
            <a:graphicFrameLocks noGrp="1"/>
          </p:cNvGraphicFramePr>
          <p:nvPr>
            <p:extLst>
              <p:ext uri="{D42A27DB-BD31-4B8C-83A1-F6EECF244321}">
                <p14:modId xmlns:p14="http://schemas.microsoft.com/office/powerpoint/2010/main" val="2449834405"/>
              </p:ext>
            </p:extLst>
          </p:nvPr>
        </p:nvGraphicFramePr>
        <p:xfrm>
          <a:off x="251520" y="1476369"/>
          <a:ext cx="8723516" cy="5104688"/>
        </p:xfrm>
        <a:graphic>
          <a:graphicData uri="http://schemas.openxmlformats.org/drawingml/2006/table">
            <a:tbl>
              <a:tblPr firstRow="1" bandRow="1">
                <a:tableStyleId>{5C22544A-7EE6-4342-B048-85BDC9FD1C3A}</a:tableStyleId>
              </a:tblPr>
              <a:tblGrid>
                <a:gridCol w="2180879">
                  <a:extLst>
                    <a:ext uri="{9D8B030D-6E8A-4147-A177-3AD203B41FA5}">
                      <a16:colId xmlns:a16="http://schemas.microsoft.com/office/drawing/2014/main" val="693845572"/>
                    </a:ext>
                  </a:extLst>
                </a:gridCol>
                <a:gridCol w="2180879">
                  <a:extLst>
                    <a:ext uri="{9D8B030D-6E8A-4147-A177-3AD203B41FA5}">
                      <a16:colId xmlns:a16="http://schemas.microsoft.com/office/drawing/2014/main" val="3519803704"/>
                    </a:ext>
                  </a:extLst>
                </a:gridCol>
                <a:gridCol w="2180879">
                  <a:extLst>
                    <a:ext uri="{9D8B030D-6E8A-4147-A177-3AD203B41FA5}">
                      <a16:colId xmlns:a16="http://schemas.microsoft.com/office/drawing/2014/main" val="2123774121"/>
                    </a:ext>
                  </a:extLst>
                </a:gridCol>
                <a:gridCol w="2180879">
                  <a:extLst>
                    <a:ext uri="{9D8B030D-6E8A-4147-A177-3AD203B41FA5}">
                      <a16:colId xmlns:a16="http://schemas.microsoft.com/office/drawing/2014/main" val="585530772"/>
                    </a:ext>
                  </a:extLst>
                </a:gridCol>
              </a:tblGrid>
              <a:tr h="1629968">
                <a:tc>
                  <a:txBody>
                    <a:bodyPr/>
                    <a:lstStyle/>
                    <a:p>
                      <a:r>
                        <a:rPr lang="zh-CN" altLang="en-US" dirty="0"/>
                        <a:t>受控（</a:t>
                      </a:r>
                      <a:r>
                        <a:rPr lang="en-US" altLang="zh-CN" dirty="0"/>
                        <a:t>controlled</a:t>
                      </a:r>
                      <a:r>
                        <a:rPr lang="zh-CN" altLang="en-US" dirty="0"/>
                        <a:t>）</a:t>
                      </a:r>
                    </a:p>
                  </a:txBody>
                  <a:tcPr/>
                </a:tc>
                <a:tc>
                  <a:txBody>
                    <a:bodyPr/>
                    <a:lstStyle/>
                    <a:p>
                      <a:r>
                        <a:rPr lang="zh-CN" altLang="en-US" dirty="0"/>
                        <a:t>空闲（</a:t>
                      </a:r>
                      <a:r>
                        <a:rPr lang="en-US" altLang="zh-CN" dirty="0"/>
                        <a:t>idle</a:t>
                      </a:r>
                      <a:r>
                        <a:rPr lang="zh-CN" altLang="en-US" dirty="0"/>
                        <a:t>）</a:t>
                      </a:r>
                    </a:p>
                  </a:txBody>
                  <a:tcPr/>
                </a:tc>
                <a:tc>
                  <a:txBody>
                    <a:bodyPr/>
                    <a:lstStyle/>
                    <a:p>
                      <a:r>
                        <a:rPr lang="zh-CN" altLang="en-US" dirty="0"/>
                        <a:t>非受控（</a:t>
                      </a:r>
                      <a:r>
                        <a:rPr lang="en-US" altLang="zh-CN" dirty="0"/>
                        <a:t>uncontrolled</a:t>
                      </a:r>
                      <a:r>
                        <a:rPr lang="zh-CN" altLang="en-US" dirty="0"/>
                        <a:t>）实验</a:t>
                      </a:r>
                      <a:endParaRPr lang="en-US" altLang="zh-CN" dirty="0"/>
                    </a:p>
                    <a:p>
                      <a:r>
                        <a:rPr lang="zh-CN" altLang="en-US" dirty="0"/>
                        <a:t>（仅在美国实验室）</a:t>
                      </a:r>
                    </a:p>
                  </a:txBody>
                  <a:tcPr/>
                </a:tc>
                <a:tc>
                  <a:txBody>
                    <a:bodyPr/>
                    <a:lstStyle/>
                    <a:p>
                      <a:r>
                        <a:rPr lang="en-US" altLang="zh-CN" dirty="0"/>
                        <a:t>IoT</a:t>
                      </a:r>
                      <a:r>
                        <a:rPr lang="zh-CN" altLang="en-US" dirty="0"/>
                        <a:t>设备的地域（</a:t>
                      </a:r>
                      <a:r>
                        <a:rPr lang="en-US" altLang="zh-CN" dirty="0"/>
                        <a:t>regional differences</a:t>
                      </a:r>
                      <a:r>
                        <a:rPr lang="zh-CN" altLang="en-US" dirty="0"/>
                        <a:t>）区别</a:t>
                      </a:r>
                    </a:p>
                  </a:txBody>
                  <a:tcPr/>
                </a:tc>
                <a:extLst>
                  <a:ext uri="{0D108BD9-81ED-4DB2-BD59-A6C34878D82A}">
                    <a16:rowId xmlns:a16="http://schemas.microsoft.com/office/drawing/2014/main" val="1869515112"/>
                  </a:ext>
                </a:extLst>
              </a:tr>
              <a:tr h="1257667">
                <a:tc>
                  <a:txBody>
                    <a:bodyPr/>
                    <a:lstStyle/>
                    <a:p>
                      <a:pPr algn="just"/>
                      <a:r>
                        <a:rPr lang="zh-CN" altLang="en-US" dirty="0"/>
                        <a:t>电力实验：采集上电两分钟流量</a:t>
                      </a:r>
                    </a:p>
                  </a:txBody>
                  <a:tcPr/>
                </a:tc>
                <a:tc rowSpan="2">
                  <a:txBody>
                    <a:bodyPr/>
                    <a:lstStyle/>
                    <a:p>
                      <a:pPr algn="ctr"/>
                      <a:r>
                        <a:rPr lang="zh-CN" altLang="en-US" dirty="0"/>
                        <a:t>捕捉</a:t>
                      </a:r>
                      <a:r>
                        <a:rPr lang="en-US" altLang="zh-CN" dirty="0"/>
                        <a:t>IoT</a:t>
                      </a:r>
                      <a:r>
                        <a:rPr lang="zh-CN" altLang="en-US" dirty="0"/>
                        <a:t>设备在未被使用或交互的情况下的流量，每天</a:t>
                      </a:r>
                      <a:r>
                        <a:rPr lang="en-US" altLang="zh-CN" dirty="0"/>
                        <a:t>8</a:t>
                      </a:r>
                      <a:r>
                        <a:rPr lang="zh-CN" altLang="en-US" dirty="0"/>
                        <a:t>小时，持续一周。</a:t>
                      </a:r>
                    </a:p>
                  </a:txBody>
                  <a:tcPr/>
                </a:tc>
                <a:tc>
                  <a:txBody>
                    <a:bodyPr/>
                    <a:lstStyle/>
                    <a:p>
                      <a:r>
                        <a:rPr lang="en-US" altLang="zh-CN" dirty="0"/>
                        <a:t>36</a:t>
                      </a:r>
                      <a:r>
                        <a:rPr lang="zh-CN" altLang="en-US" dirty="0"/>
                        <a:t>名用户研究参与者被允许在室内公寓环境中为其预期目的使用物联网设备</a:t>
                      </a:r>
                    </a:p>
                  </a:txBody>
                  <a:tcPr/>
                </a:tc>
                <a:tc>
                  <a:txBody>
                    <a:bodyPr/>
                    <a:lstStyle/>
                    <a:p>
                      <a:r>
                        <a:rPr lang="zh-CN" altLang="en-US" dirty="0"/>
                        <a:t>比较了英国和美国实验室设备的常见暴露信息，如固件差异</a:t>
                      </a:r>
                    </a:p>
                  </a:txBody>
                  <a:tcPr/>
                </a:tc>
                <a:extLst>
                  <a:ext uri="{0D108BD9-81ED-4DB2-BD59-A6C34878D82A}">
                    <a16:rowId xmlns:a16="http://schemas.microsoft.com/office/drawing/2014/main" val="3736820444"/>
                  </a:ext>
                </a:extLst>
              </a:tr>
              <a:tr h="1729292">
                <a:tc>
                  <a:txBody>
                    <a:bodyPr/>
                    <a:lstStyle/>
                    <a:p>
                      <a:pPr algn="l"/>
                      <a:r>
                        <a:rPr lang="zh-CN" altLang="en-US" dirty="0"/>
                        <a:t>互动实验：物理动；</a:t>
                      </a:r>
                      <a:r>
                        <a:rPr lang="en-US" altLang="zh-CN" dirty="0"/>
                        <a:t>LAN app</a:t>
                      </a:r>
                      <a:r>
                        <a:rPr lang="zh-CN" altLang="en-US" dirty="0"/>
                        <a:t>操作（直接与</a:t>
                      </a:r>
                      <a:r>
                        <a:rPr lang="en-US" altLang="zh-CN" dirty="0"/>
                        <a:t>IoT</a:t>
                      </a:r>
                      <a:r>
                        <a:rPr lang="zh-CN" altLang="en-US" dirty="0"/>
                        <a:t>设备通信）；云</a:t>
                      </a:r>
                      <a:r>
                        <a:rPr lang="en-US" altLang="zh-CN" dirty="0"/>
                        <a:t>app</a:t>
                      </a:r>
                      <a:r>
                        <a:rPr lang="zh-CN" altLang="en-US" dirty="0"/>
                        <a:t>操作（云与</a:t>
                      </a:r>
                      <a:r>
                        <a:rPr lang="en-US" altLang="zh-CN" dirty="0"/>
                        <a:t>IoT</a:t>
                      </a:r>
                      <a:r>
                        <a:rPr lang="zh-CN" altLang="en-US" dirty="0"/>
                        <a:t>的操作）；语音触发</a:t>
                      </a:r>
                      <a:r>
                        <a:rPr lang="en-US" altLang="zh-CN" dirty="0"/>
                        <a:t>Echo Spot</a:t>
                      </a:r>
                      <a:r>
                        <a:rPr lang="zh-CN" altLang="en-US" dirty="0"/>
                        <a:t>与</a:t>
                      </a:r>
                      <a:r>
                        <a:rPr lang="en-US" altLang="zh-CN" dirty="0"/>
                        <a:t>IoT</a:t>
                      </a:r>
                      <a:r>
                        <a:rPr lang="zh-CN" altLang="en-US" dirty="0"/>
                        <a:t>交互</a:t>
                      </a:r>
                    </a:p>
                  </a:txBody>
                  <a:tcPr/>
                </a:tc>
                <a:tc vMerge="1">
                  <a:txBody>
                    <a:bodyPr/>
                    <a:lstStyle/>
                    <a:p>
                      <a:endParaRPr lang="zh-CN" altLang="en-US" dirty="0"/>
                    </a:p>
                  </a:txBody>
                  <a:tcPr/>
                </a:tc>
                <a:tc>
                  <a:txBody>
                    <a:bodyPr/>
                    <a:lstStyle/>
                    <a:p>
                      <a:r>
                        <a:rPr lang="zh-CN" altLang="en-US" dirty="0"/>
                        <a:t>一个人进入实验室，将食物放入智能冰箱（或将衣物放入洗衣机），然后再次进入智能微波炉加热（或将衣物移至烘干机）</a:t>
                      </a:r>
                    </a:p>
                  </a:txBody>
                  <a:tcPr/>
                </a:tc>
                <a:tc>
                  <a:txBody>
                    <a:bodyPr/>
                    <a:lstStyle/>
                    <a:p>
                      <a:r>
                        <a:rPr lang="zh-CN" altLang="en-US" dirty="0"/>
                        <a:t>美国设备通过英国实验室的公共</a:t>
                      </a:r>
                      <a:r>
                        <a:rPr lang="en-US" altLang="zh-CN" dirty="0"/>
                        <a:t>IP</a:t>
                      </a:r>
                      <a:r>
                        <a:rPr lang="zh-CN" altLang="en-US" dirty="0"/>
                        <a:t>地址到达互联网，反之亦然</a:t>
                      </a:r>
                    </a:p>
                  </a:txBody>
                  <a:tcPr/>
                </a:tc>
                <a:extLst>
                  <a:ext uri="{0D108BD9-81ED-4DB2-BD59-A6C34878D82A}">
                    <a16:rowId xmlns:a16="http://schemas.microsoft.com/office/drawing/2014/main" val="619377914"/>
                  </a:ext>
                </a:extLst>
              </a:tr>
            </a:tbl>
          </a:graphicData>
        </a:graphic>
      </p:graphicFrame>
    </p:spTree>
    <p:extLst>
      <p:ext uri="{BB962C8B-B14F-4D97-AF65-F5344CB8AC3E}">
        <p14:creationId xmlns:p14="http://schemas.microsoft.com/office/powerpoint/2010/main" val="1845905404"/>
      </p:ext>
    </p:extLst>
  </p:cSld>
  <p:clrMapOvr>
    <a:masterClrMapping/>
  </p:clrMapOvr>
  <mc:AlternateContent xmlns:mc="http://schemas.openxmlformats.org/markup-compatibility/2006" xmlns:p14="http://schemas.microsoft.com/office/powerpoint/2010/main">
    <mc:Choice Requires="p14">
      <p:transition spd="slow" p14:dur="2000" advTm="2796"/>
    </mc:Choice>
    <mc:Fallback xmlns="">
      <p:transition spd="slow" advTm="2796"/>
    </mc:Fallback>
  </mc:AlternateContent>
</p:sld>
</file>

<file path=ppt/theme/theme1.xml><?xml version="1.0" encoding="utf-8"?>
<a:theme xmlns:a="http://schemas.openxmlformats.org/drawingml/2006/main" name="模板 中国科学院信息工程研究所PPT模板">
  <a:themeElements>
    <a:clrScheme name="气流">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模板 中国科学院信息工程研究所PPT模板</Template>
  <TotalTime>8360</TotalTime>
  <Words>3424</Words>
  <Application>Microsoft Office PowerPoint</Application>
  <PresentationFormat>全屏显示(4:3)</PresentationFormat>
  <Paragraphs>242</Paragraphs>
  <Slides>25</Slides>
  <Notes>24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25</vt:i4>
      </vt:variant>
    </vt:vector>
  </HeadingPairs>
  <TitlesOfParts>
    <vt:vector size="33" baseType="lpstr">
      <vt:lpstr>等线</vt:lpstr>
      <vt:lpstr>黑体</vt:lpstr>
      <vt:lpstr>华文中宋</vt:lpstr>
      <vt:lpstr>Arial</vt:lpstr>
      <vt:lpstr>Open Sans</vt:lpstr>
      <vt:lpstr>Times New Roman</vt:lpstr>
      <vt:lpstr>Wingdings</vt:lpstr>
      <vt:lpstr>模板 中国科学院信息工程研究所PPT模板</vt:lpstr>
      <vt:lpstr>Information Exposure From Consumer IoT Devices: A Multidimensional, Network-Informed Measurement  Approach</vt:lpstr>
      <vt:lpstr>作者团队:Mon(IoT)r research group</vt:lpstr>
      <vt:lpstr>论文作者:简介</vt:lpstr>
      <vt:lpstr>研究背景</vt:lpstr>
      <vt:lpstr>研究背景</vt:lpstr>
      <vt:lpstr>前言：相关定义与研究目标</vt:lpstr>
      <vt:lpstr>前言：相关定义与研究目标</vt:lpstr>
      <vt:lpstr>数据收集</vt:lpstr>
      <vt:lpstr>实验</vt:lpstr>
      <vt:lpstr>回答RQ1：分析IoT流量的目的地</vt:lpstr>
      <vt:lpstr>回答RQ1：分析IoT流量的目的地</vt:lpstr>
      <vt:lpstr>回答RQ1：分析IoT流量的目的地</vt:lpstr>
      <vt:lpstr>回答RQ1：分析IoT流量的目的地</vt:lpstr>
      <vt:lpstr>回答RQ1：分析IoT流量的目的地</vt:lpstr>
      <vt:lpstr>加密分析：回答RQ2</vt:lpstr>
      <vt:lpstr>加密分析：回答RQ2</vt:lpstr>
      <vt:lpstr>加密分析：回答RQ2</vt:lpstr>
      <vt:lpstr>回答RQ3、RQ4</vt:lpstr>
      <vt:lpstr>回答RQ3、RQ4</vt:lpstr>
      <vt:lpstr>回答RQ3、RQ4</vt:lpstr>
      <vt:lpstr>回答RQ5:设备意外暴露信息情况</vt:lpstr>
      <vt:lpstr>回答RQ5:设备意外暴露信息情况</vt:lpstr>
      <vt:lpstr>总结</vt:lpstr>
      <vt:lpstr>我的总结</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fxl</dc:creator>
  <cp:lastModifiedBy>胡 伟业</cp:lastModifiedBy>
  <cp:revision>533</cp:revision>
  <dcterms:created xsi:type="dcterms:W3CDTF">2012-06-15T07:17:47Z</dcterms:created>
  <dcterms:modified xsi:type="dcterms:W3CDTF">2022-04-13T10:15:40Z</dcterms:modified>
</cp:coreProperties>
</file>