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48" r:id="rId2"/>
    <p:sldMasterId id="2147483658" r:id="rId3"/>
  </p:sldMasterIdLst>
  <p:notesMasterIdLst>
    <p:notesMasterId r:id="rId16"/>
  </p:notesMasterIdLst>
  <p:handoutMasterIdLst>
    <p:handoutMasterId r:id="rId17"/>
  </p:handoutMasterIdLst>
  <p:sldIdLst>
    <p:sldId id="256" r:id="rId4"/>
    <p:sldId id="257" r:id="rId5"/>
    <p:sldId id="296" r:id="rId6"/>
    <p:sldId id="303" r:id="rId7"/>
    <p:sldId id="297" r:id="rId8"/>
    <p:sldId id="319" r:id="rId9"/>
    <p:sldId id="320" r:id="rId10"/>
    <p:sldId id="300" r:id="rId11"/>
    <p:sldId id="304" r:id="rId12"/>
    <p:sldId id="316" r:id="rId13"/>
    <p:sldId id="317" r:id="rId14"/>
    <p:sldId id="308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6D9A"/>
    <a:srgbClr val="76B1D1"/>
    <a:srgbClr val="F3C04A"/>
    <a:srgbClr val="A0C4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howGuides="1">
      <p:cViewPr>
        <p:scale>
          <a:sx n="75" d="100"/>
          <a:sy n="75" d="100"/>
        </p:scale>
        <p:origin x="276" y="1206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5850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387649-87BE-48A6-AB38-3A28AD0FAB8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E6650-FA3D-4205-A4D4-AA0375A177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9115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04DDF7-921D-4AC8-B946-4DD615DDC886}" type="datetimeFigureOut">
              <a:rPr lang="ko-KR" altLang="en-US" smtClean="0"/>
              <a:t>2023-09-06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042B24-5628-4EE2-A5C0-B4E095A448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544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7778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42B24-5628-4EE2-A5C0-B4E095A4480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1824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2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120A1E39-4EAE-4670-B341-E87651138888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203515"/>
            <a:ext cx="9143999" cy="207553"/>
          </a:xfrm>
          <a:prstGeom prst="rect">
            <a:avLst/>
          </a:prstGeom>
        </p:spPr>
        <p:txBody>
          <a:bodyPr lIns="108000" anchor="ctr"/>
          <a:lstStyle>
            <a:lvl1pPr marL="0" indent="0" algn="ctr">
              <a:buNone/>
              <a:defRPr sz="1200" b="1" baseline="0">
                <a:solidFill>
                  <a:schemeClr val="tx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DAC9DBF-2FD4-4775-8F53-02C2F29CA8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51870"/>
            <a:ext cx="9143998" cy="54000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FREE PPT TEMPLATES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0206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9552" y="539550"/>
            <a:ext cx="3528392" cy="4068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432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-1" y="0"/>
            <a:ext cx="9138113" cy="25717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tIns="540000" anchor="t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977152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889704" y="1491630"/>
            <a:ext cx="1390030" cy="198443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65822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27877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03995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lIns="126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53984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46042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46042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546042" y="2217207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546042" y="4085904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1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583307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582971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582971" y="2217207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4" name="Rectangle 13"/>
          <p:cNvSpPr/>
          <p:nvPr userDrawn="1"/>
        </p:nvSpPr>
        <p:spPr>
          <a:xfrm>
            <a:off x="2582635" y="4085904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619900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1956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4619564" y="2217207"/>
            <a:ext cx="1944000" cy="53095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8" name="Rectangle 17"/>
          <p:cNvSpPr/>
          <p:nvPr userDrawn="1"/>
        </p:nvSpPr>
        <p:spPr>
          <a:xfrm>
            <a:off x="4619228" y="4085904"/>
            <a:ext cx="1944000" cy="53095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1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656494" y="1171934"/>
            <a:ext cx="1944000" cy="10436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6656494" y="2862166"/>
            <a:ext cx="1944000" cy="12241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1" name="Rectangle 20"/>
          <p:cNvSpPr/>
          <p:nvPr userDrawn="1"/>
        </p:nvSpPr>
        <p:spPr>
          <a:xfrm>
            <a:off x="6656494" y="2217207"/>
            <a:ext cx="1944000" cy="53095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  <p:sp>
        <p:nvSpPr>
          <p:cNvPr id="22" name="Rectangle 21"/>
          <p:cNvSpPr/>
          <p:nvPr userDrawn="1"/>
        </p:nvSpPr>
        <p:spPr>
          <a:xfrm>
            <a:off x="6656494" y="4085904"/>
            <a:ext cx="1944000" cy="5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200">
              <a:solidFill>
                <a:schemeClr val="tx1">
                  <a:lumMod val="75000"/>
                  <a:lumOff val="25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277122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239542"/>
            <a:ext cx="9144000" cy="33484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098" name="Picture 2" descr="D:\KBM-정애\014-Fullppt\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16568" y="1419622"/>
            <a:ext cx="5760640" cy="2929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070504" y="1806558"/>
            <a:ext cx="2701398" cy="19894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9382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852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3128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3" descr="D:\KBM-정애\014-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7404" y="1203598"/>
            <a:ext cx="2497429" cy="3024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1812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841834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6331856" y="1311088"/>
            <a:ext cx="1448000" cy="22120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93305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2" name="Rounded Rectangle 11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Rounded Rectangle 14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lt"/>
            </a:endParaRPr>
          </a:p>
        </p:txBody>
      </p:sp>
      <p:sp>
        <p:nvSpPr>
          <p:cNvPr id="16" name="Half Frame 15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12486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1984498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/>
          <p:cNvSpPr>
            <a:spLocks noGrp="1"/>
          </p:cNvSpPr>
          <p:nvPr>
            <p:ph type="title" hasCustomPrompt="1"/>
          </p:nvPr>
        </p:nvSpPr>
        <p:spPr>
          <a:xfrm>
            <a:off x="3671392" y="2181756"/>
            <a:ext cx="5472608" cy="542078"/>
          </a:xfrm>
          <a:prstGeom prst="rect">
            <a:avLst/>
          </a:prstGeom>
        </p:spPr>
        <p:txBody>
          <a:bodyPr anchor="ctr"/>
          <a:lstStyle>
            <a:lvl1pPr algn="l">
              <a:defRPr sz="3600"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5" name="Text Placeholder 9">
            <a:extLst>
              <a:ext uri="{FF2B5EF4-FFF2-40B4-BE49-F238E27FC236}">
                <a16:creationId xmlns:a16="http://schemas.microsoft.com/office/drawing/2014/main" id="{39315AC1-362C-42C8-AC5D-93231CD5493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71392" y="2734184"/>
            <a:ext cx="5472608" cy="197606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This text can be replaced with your own text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15058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D:\KBM-정애\014-Fullppt\PNG이미지\탭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2052" y="483518"/>
            <a:ext cx="2049645" cy="2524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836710" y="731206"/>
            <a:ext cx="1440672" cy="1803564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28993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E:\002-KIMS BUSINESS\007-bizdesign.tv\000-PPT FOR KMONG\PSD\13-05-14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637" y="646773"/>
            <a:ext cx="3420164" cy="2989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920519" y="744654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397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37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47664" y="25735"/>
            <a:ext cx="7596336" cy="776530"/>
          </a:xfrm>
          <a:prstGeom prst="rect">
            <a:avLst/>
          </a:prstGeom>
        </p:spPr>
        <p:txBody>
          <a:bodyPr anchor="ctr"/>
          <a:lstStyle>
            <a:lvl1pPr algn="l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77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3568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710172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0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736776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1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763380" y="1189414"/>
            <a:ext cx="1728192" cy="19584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58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225800" y="1183642"/>
            <a:ext cx="3146400" cy="1944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4851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120078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735"/>
            <a:ext cx="9144000" cy="776530"/>
          </a:xfrm>
          <a:prstGeom prst="rect">
            <a:avLst/>
          </a:prstGeom>
        </p:spPr>
        <p:txBody>
          <a:bodyPr anchor="ctr"/>
          <a:lstStyle>
            <a:lvl1pPr algn="ctr"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 Free PPT _ Click to add title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4572000" y="2892706"/>
            <a:ext cx="4572000" cy="169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9" name="Rectangle 8"/>
          <p:cNvSpPr/>
          <p:nvPr userDrawn="1"/>
        </p:nvSpPr>
        <p:spPr>
          <a:xfrm>
            <a:off x="4568305" y="1200090"/>
            <a:ext cx="1416959" cy="16926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3156888" y="2892706"/>
            <a:ext cx="1416959" cy="169269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70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1399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3397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539552" y="555525"/>
            <a:ext cx="1650297" cy="40484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997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0478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3" r:id="rId2"/>
    <p:sldLayoutId id="2147483663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281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4" r:id="rId2"/>
    <p:sldLayoutId id="2147483668" r:id="rId3"/>
    <p:sldLayoutId id="2147483665" r:id="rId4"/>
    <p:sldLayoutId id="2147483667" r:id="rId5"/>
    <p:sldLayoutId id="2147483669" r:id="rId6"/>
    <p:sldLayoutId id="2147483670" r:id="rId7"/>
    <p:sldLayoutId id="2147483671" r:id="rId8"/>
    <p:sldLayoutId id="2147483672" r:id="rId9"/>
    <p:sldLayoutId id="2147483675" r:id="rId10"/>
    <p:sldLayoutId id="2147483674" r:id="rId11"/>
    <p:sldLayoutId id="2147483666" r:id="rId12"/>
    <p:sldLayoutId id="2147483657" r:id="rId13"/>
    <p:sldLayoutId id="2147483676" r:id="rId14"/>
    <p:sldLayoutId id="2147483677" r:id="rId15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947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" y="4515966"/>
            <a:ext cx="9143999" cy="207553"/>
          </a:xfrm>
          <a:prstGeom prst="rect">
            <a:avLst/>
          </a:prstGeom>
        </p:spPr>
        <p:txBody>
          <a:bodyPr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sz="1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Lecture 1: Introduction to the course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i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Prof. So-Hyun Park (sohyunpark@dongguk.ac.kr)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" y="3579862"/>
            <a:ext cx="9143998" cy="540000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Database</a:t>
            </a:r>
            <a:endParaRPr lang="ko-KR" altLang="en-US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12AF909-A173-447A-918D-CDE42B05D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848" y="1020057"/>
            <a:ext cx="2483768" cy="138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23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Donut 26"/>
          <p:cNvSpPr/>
          <p:nvPr/>
        </p:nvSpPr>
        <p:spPr>
          <a:xfrm>
            <a:off x="3779912" y="2075095"/>
            <a:ext cx="1536571" cy="1536571"/>
          </a:xfrm>
          <a:prstGeom prst="donut">
            <a:avLst>
              <a:gd name="adj" fmla="val 2971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강의 계획</a:t>
            </a:r>
          </a:p>
        </p:txBody>
      </p:sp>
      <p:sp>
        <p:nvSpPr>
          <p:cNvPr id="7" name="Oval 6"/>
          <p:cNvSpPr/>
          <p:nvPr/>
        </p:nvSpPr>
        <p:spPr>
          <a:xfrm>
            <a:off x="4218516" y="1744620"/>
            <a:ext cx="691065" cy="6910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Oval 7"/>
          <p:cNvSpPr/>
          <p:nvPr/>
        </p:nvSpPr>
        <p:spPr>
          <a:xfrm>
            <a:off x="4218516" y="3227773"/>
            <a:ext cx="691065" cy="691065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3488587" y="2497909"/>
            <a:ext cx="691065" cy="6910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4949587" y="2497909"/>
            <a:ext cx="691065" cy="691065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1" name="Group 10"/>
          <p:cNvGrpSpPr/>
          <p:nvPr/>
        </p:nvGrpSpPr>
        <p:grpSpPr>
          <a:xfrm>
            <a:off x="5744597" y="2503184"/>
            <a:ext cx="2831165" cy="673514"/>
            <a:chOff x="2113657" y="4283314"/>
            <a:chExt cx="3647460" cy="673514"/>
          </a:xfrm>
        </p:grpSpPr>
        <p:sp>
          <p:nvSpPr>
            <p:cNvPr id="12" name="TextBox 11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과제는 동국대학교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이클래스에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공지할예정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과제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541845" y="2435685"/>
            <a:ext cx="2831165" cy="673514"/>
            <a:chOff x="2113657" y="4283314"/>
            <a:chExt cx="3647460" cy="673514"/>
          </a:xfrm>
        </p:grpSpPr>
        <p:sp>
          <p:nvSpPr>
            <p:cNvPr id="15" name="TextBox 14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강의 자료는 강의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시간 전에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동국대학교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이클래스에서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확인 가능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강의 자료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661831" y="1143725"/>
            <a:ext cx="2934473" cy="488848"/>
            <a:chOff x="1980563" y="4283314"/>
            <a:chExt cx="3780554" cy="488848"/>
          </a:xfrm>
        </p:grpSpPr>
        <p:sp>
          <p:nvSpPr>
            <p:cNvPr id="18" name="TextBox 17"/>
            <p:cNvSpPr txBox="1"/>
            <p:nvPr/>
          </p:nvSpPr>
          <p:spPr>
            <a:xfrm>
              <a:off x="1980563" y="4495163"/>
              <a:ext cx="3780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강의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50%,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실습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50%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강의 방식</a:t>
              </a:r>
            </a:p>
          </p:txBody>
        </p:sp>
      </p:grpSp>
      <p:sp>
        <p:nvSpPr>
          <p:cNvPr id="23" name="Rounded Rectangle 27"/>
          <p:cNvSpPr/>
          <p:nvPr/>
        </p:nvSpPr>
        <p:spPr>
          <a:xfrm>
            <a:off x="4411192" y="3458158"/>
            <a:ext cx="299807" cy="230293"/>
          </a:xfrm>
          <a:custGeom>
            <a:avLst/>
            <a:gdLst/>
            <a:ahLst/>
            <a:cxnLst/>
            <a:rect l="l" t="t" r="r" b="b"/>
            <a:pathLst>
              <a:path w="3186824" h="2447912">
                <a:moveTo>
                  <a:pt x="1917737" y="1021643"/>
                </a:moveTo>
                <a:cubicBezTo>
                  <a:pt x="2188548" y="1021643"/>
                  <a:pt x="2408083" y="1241178"/>
                  <a:pt x="2408083" y="1511989"/>
                </a:cubicBezTo>
                <a:cubicBezTo>
                  <a:pt x="2408083" y="1782800"/>
                  <a:pt x="2188548" y="2002335"/>
                  <a:pt x="1917737" y="2002335"/>
                </a:cubicBezTo>
                <a:cubicBezTo>
                  <a:pt x="1646926" y="2002335"/>
                  <a:pt x="1427391" y="1782800"/>
                  <a:pt x="1427391" y="1511989"/>
                </a:cubicBezTo>
                <a:cubicBezTo>
                  <a:pt x="1427391" y="1241178"/>
                  <a:pt x="1646926" y="1021643"/>
                  <a:pt x="1917737" y="1021643"/>
                </a:cubicBezTo>
                <a:close/>
                <a:moveTo>
                  <a:pt x="1917737" y="827913"/>
                </a:moveTo>
                <a:cubicBezTo>
                  <a:pt x="1539932" y="827913"/>
                  <a:pt x="1233661" y="1134184"/>
                  <a:pt x="1233661" y="1511989"/>
                </a:cubicBezTo>
                <a:cubicBezTo>
                  <a:pt x="1233661" y="1889794"/>
                  <a:pt x="1539932" y="2196065"/>
                  <a:pt x="1917737" y="2196065"/>
                </a:cubicBezTo>
                <a:cubicBezTo>
                  <a:pt x="2295542" y="2196065"/>
                  <a:pt x="2601813" y="1889794"/>
                  <a:pt x="2601813" y="1511989"/>
                </a:cubicBezTo>
                <a:cubicBezTo>
                  <a:pt x="2601813" y="1134184"/>
                  <a:pt x="2295542" y="827913"/>
                  <a:pt x="1917737" y="827913"/>
                </a:cubicBezTo>
                <a:close/>
                <a:moveTo>
                  <a:pt x="1112286" y="675885"/>
                </a:moveTo>
                <a:lnTo>
                  <a:pt x="1112286" y="830188"/>
                </a:lnTo>
                <a:lnTo>
                  <a:pt x="1328310" y="830188"/>
                </a:lnTo>
                <a:lnTo>
                  <a:pt x="1328310" y="675885"/>
                </a:lnTo>
                <a:close/>
                <a:moveTo>
                  <a:pt x="2586084" y="626422"/>
                </a:moveTo>
                <a:lnTo>
                  <a:pt x="2586084" y="830188"/>
                </a:lnTo>
                <a:lnTo>
                  <a:pt x="3001340" y="830188"/>
                </a:lnTo>
                <a:lnTo>
                  <a:pt x="3001340" y="626422"/>
                </a:lnTo>
                <a:close/>
                <a:moveTo>
                  <a:pt x="1593701" y="108218"/>
                </a:moveTo>
                <a:lnTo>
                  <a:pt x="1593701" y="432905"/>
                </a:lnTo>
                <a:lnTo>
                  <a:pt x="2241773" y="432905"/>
                </a:lnTo>
                <a:lnTo>
                  <a:pt x="2241773" y="108218"/>
                </a:lnTo>
                <a:close/>
                <a:moveTo>
                  <a:pt x="1452512" y="0"/>
                </a:moveTo>
                <a:lnTo>
                  <a:pt x="2382963" y="0"/>
                </a:lnTo>
                <a:cubicBezTo>
                  <a:pt x="2433311" y="0"/>
                  <a:pt x="2474127" y="40816"/>
                  <a:pt x="2474127" y="91164"/>
                </a:cubicBezTo>
                <a:lnTo>
                  <a:pt x="2474127" y="432905"/>
                </a:lnTo>
                <a:lnTo>
                  <a:pt x="2933014" y="432905"/>
                </a:lnTo>
                <a:cubicBezTo>
                  <a:pt x="3073189" y="432905"/>
                  <a:pt x="3186824" y="546540"/>
                  <a:pt x="3186824" y="686715"/>
                </a:cubicBezTo>
                <a:lnTo>
                  <a:pt x="3186824" y="2194102"/>
                </a:lnTo>
                <a:cubicBezTo>
                  <a:pt x="3186824" y="2334277"/>
                  <a:pt x="3073189" y="2447912"/>
                  <a:pt x="2933014" y="2447912"/>
                </a:cubicBezTo>
                <a:lnTo>
                  <a:pt x="253810" y="2447912"/>
                </a:lnTo>
                <a:cubicBezTo>
                  <a:pt x="113635" y="2447912"/>
                  <a:pt x="0" y="2334277"/>
                  <a:pt x="0" y="2194102"/>
                </a:cubicBezTo>
                <a:lnTo>
                  <a:pt x="0" y="686715"/>
                </a:lnTo>
                <a:cubicBezTo>
                  <a:pt x="0" y="546540"/>
                  <a:pt x="113635" y="432905"/>
                  <a:pt x="253810" y="432905"/>
                </a:cubicBezTo>
                <a:lnTo>
                  <a:pt x="307082" y="432905"/>
                </a:lnTo>
                <a:lnTo>
                  <a:pt x="307082" y="313169"/>
                </a:lnTo>
                <a:cubicBezTo>
                  <a:pt x="307082" y="287995"/>
                  <a:pt x="327490" y="267587"/>
                  <a:pt x="352664" y="267587"/>
                </a:cubicBezTo>
                <a:lnTo>
                  <a:pt x="817888" y="267587"/>
                </a:lnTo>
                <a:cubicBezTo>
                  <a:pt x="843062" y="267587"/>
                  <a:pt x="863470" y="287995"/>
                  <a:pt x="863470" y="313169"/>
                </a:cubicBezTo>
                <a:lnTo>
                  <a:pt x="863470" y="432905"/>
                </a:lnTo>
                <a:lnTo>
                  <a:pt x="1361348" y="432905"/>
                </a:lnTo>
                <a:lnTo>
                  <a:pt x="1361348" y="91164"/>
                </a:lnTo>
                <a:cubicBezTo>
                  <a:pt x="1361348" y="40816"/>
                  <a:pt x="1402164" y="0"/>
                  <a:pt x="145251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ounded Rectangle 7"/>
          <p:cNvSpPr/>
          <p:nvPr/>
        </p:nvSpPr>
        <p:spPr>
          <a:xfrm>
            <a:off x="4411642" y="1958627"/>
            <a:ext cx="304811" cy="263049"/>
          </a:xfrm>
          <a:custGeom>
            <a:avLst/>
            <a:gdLst/>
            <a:ahLst/>
            <a:cxnLst/>
            <a:rect l="l" t="t" r="r" b="b"/>
            <a:pathLst>
              <a:path w="3240006" h="2796091">
                <a:moveTo>
                  <a:pt x="686867" y="612319"/>
                </a:moveTo>
                <a:cubicBezTo>
                  <a:pt x="611281" y="612319"/>
                  <a:pt x="550007" y="673593"/>
                  <a:pt x="550007" y="749179"/>
                </a:cubicBezTo>
                <a:cubicBezTo>
                  <a:pt x="550007" y="824765"/>
                  <a:pt x="611281" y="886039"/>
                  <a:pt x="686867" y="886039"/>
                </a:cubicBezTo>
                <a:cubicBezTo>
                  <a:pt x="762453" y="886039"/>
                  <a:pt x="823727" y="824765"/>
                  <a:pt x="823727" y="749179"/>
                </a:cubicBezTo>
                <a:cubicBezTo>
                  <a:pt x="823727" y="673593"/>
                  <a:pt x="762453" y="612319"/>
                  <a:pt x="686867" y="612319"/>
                </a:cubicBezTo>
                <a:close/>
                <a:moveTo>
                  <a:pt x="1587500" y="281447"/>
                </a:moveTo>
                <a:cubicBezTo>
                  <a:pt x="1432061" y="281447"/>
                  <a:pt x="1306053" y="407455"/>
                  <a:pt x="1306053" y="562894"/>
                </a:cubicBezTo>
                <a:cubicBezTo>
                  <a:pt x="1306053" y="718333"/>
                  <a:pt x="1432061" y="844341"/>
                  <a:pt x="1587500" y="844341"/>
                </a:cubicBezTo>
                <a:cubicBezTo>
                  <a:pt x="1742939" y="844341"/>
                  <a:pt x="1868947" y="718333"/>
                  <a:pt x="1868947" y="562894"/>
                </a:cubicBezTo>
                <a:cubicBezTo>
                  <a:pt x="1868947" y="407455"/>
                  <a:pt x="1742939" y="281447"/>
                  <a:pt x="1587500" y="281447"/>
                </a:cubicBezTo>
                <a:close/>
                <a:moveTo>
                  <a:pt x="1587500" y="0"/>
                </a:moveTo>
                <a:cubicBezTo>
                  <a:pt x="1898378" y="0"/>
                  <a:pt x="2150394" y="252016"/>
                  <a:pt x="2150394" y="562894"/>
                </a:cubicBezTo>
                <a:cubicBezTo>
                  <a:pt x="2150394" y="786167"/>
                  <a:pt x="2020401" y="979078"/>
                  <a:pt x="1831095" y="1068260"/>
                </a:cubicBezTo>
                <a:lnTo>
                  <a:pt x="2215710" y="1068260"/>
                </a:lnTo>
                <a:cubicBezTo>
                  <a:pt x="2374756" y="1068260"/>
                  <a:pt x="2503688" y="1197192"/>
                  <a:pt x="2503688" y="1356238"/>
                </a:cubicBezTo>
                <a:lnTo>
                  <a:pt x="2503688" y="1474975"/>
                </a:lnTo>
                <a:lnTo>
                  <a:pt x="2656086" y="1474975"/>
                </a:lnTo>
                <a:cubicBezTo>
                  <a:pt x="2692420" y="1474975"/>
                  <a:pt x="2722815" y="1500405"/>
                  <a:pt x="2728975" y="1534767"/>
                </a:cubicBezTo>
                <a:lnTo>
                  <a:pt x="3240006" y="1109804"/>
                </a:lnTo>
                <a:lnTo>
                  <a:pt x="3240006" y="2754548"/>
                </a:lnTo>
                <a:lnTo>
                  <a:pt x="2728975" y="2329585"/>
                </a:lnTo>
                <a:cubicBezTo>
                  <a:pt x="2722815" y="2363946"/>
                  <a:pt x="2692420" y="2389375"/>
                  <a:pt x="2656086" y="2389375"/>
                </a:cubicBezTo>
                <a:lnTo>
                  <a:pt x="2503688" y="2389375"/>
                </a:lnTo>
                <a:lnTo>
                  <a:pt x="2503688" y="2508113"/>
                </a:lnTo>
                <a:cubicBezTo>
                  <a:pt x="2503688" y="2667159"/>
                  <a:pt x="2374756" y="2796091"/>
                  <a:pt x="2215710" y="2796091"/>
                </a:cubicBezTo>
                <a:lnTo>
                  <a:pt x="287978" y="2796091"/>
                </a:lnTo>
                <a:cubicBezTo>
                  <a:pt x="128932" y="2796091"/>
                  <a:pt x="0" y="2667159"/>
                  <a:pt x="0" y="2508113"/>
                </a:cubicBezTo>
                <a:lnTo>
                  <a:pt x="0" y="1356238"/>
                </a:lnTo>
                <a:cubicBezTo>
                  <a:pt x="0" y="1197192"/>
                  <a:pt x="128932" y="1068260"/>
                  <a:pt x="287978" y="1068260"/>
                </a:cubicBezTo>
                <a:lnTo>
                  <a:pt x="544513" y="1068260"/>
                </a:lnTo>
                <a:cubicBezTo>
                  <a:pt x="422089" y="1014226"/>
                  <a:pt x="336949" y="891645"/>
                  <a:pt x="336949" y="749179"/>
                </a:cubicBezTo>
                <a:cubicBezTo>
                  <a:pt x="336949" y="555925"/>
                  <a:pt x="493613" y="399261"/>
                  <a:pt x="686867" y="399261"/>
                </a:cubicBezTo>
                <a:cubicBezTo>
                  <a:pt x="880121" y="399261"/>
                  <a:pt x="1036785" y="555925"/>
                  <a:pt x="1036785" y="749179"/>
                </a:cubicBezTo>
                <a:cubicBezTo>
                  <a:pt x="1036785" y="891645"/>
                  <a:pt x="951645" y="1014226"/>
                  <a:pt x="829222" y="1068260"/>
                </a:cubicBezTo>
                <a:lnTo>
                  <a:pt x="1343906" y="1068260"/>
                </a:lnTo>
                <a:cubicBezTo>
                  <a:pt x="1154600" y="979078"/>
                  <a:pt x="1024606" y="786167"/>
                  <a:pt x="1024606" y="562894"/>
                </a:cubicBezTo>
                <a:cubicBezTo>
                  <a:pt x="1024606" y="252016"/>
                  <a:pt x="1276622" y="0"/>
                  <a:pt x="158750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ectangle 36"/>
          <p:cNvSpPr/>
          <p:nvPr/>
        </p:nvSpPr>
        <p:spPr>
          <a:xfrm>
            <a:off x="3681904" y="2743438"/>
            <a:ext cx="284937" cy="238185"/>
          </a:xfrm>
          <a:custGeom>
            <a:avLst/>
            <a:gdLst/>
            <a:ahLst/>
            <a:cxnLst/>
            <a:rect l="l" t="t" r="r" b="b"/>
            <a:pathLst>
              <a:path w="3186824" h="2663936">
                <a:moveTo>
                  <a:pt x="2624444" y="2376100"/>
                </a:moveTo>
                <a:lnTo>
                  <a:pt x="2624444" y="2520100"/>
                </a:lnTo>
                <a:lnTo>
                  <a:pt x="2952463" y="2520100"/>
                </a:lnTo>
                <a:lnTo>
                  <a:pt x="2952463" y="2376100"/>
                </a:lnTo>
                <a:close/>
                <a:moveTo>
                  <a:pt x="210911" y="2376100"/>
                </a:moveTo>
                <a:lnTo>
                  <a:pt x="210911" y="2520100"/>
                </a:lnTo>
                <a:lnTo>
                  <a:pt x="538930" y="2520100"/>
                </a:lnTo>
                <a:lnTo>
                  <a:pt x="538930" y="2376100"/>
                </a:lnTo>
                <a:close/>
                <a:moveTo>
                  <a:pt x="2624444" y="2095269"/>
                </a:moveTo>
                <a:lnTo>
                  <a:pt x="2624444" y="2239269"/>
                </a:lnTo>
                <a:lnTo>
                  <a:pt x="2952463" y="2239269"/>
                </a:lnTo>
                <a:lnTo>
                  <a:pt x="2952463" y="2095269"/>
                </a:lnTo>
                <a:close/>
                <a:moveTo>
                  <a:pt x="210911" y="2095269"/>
                </a:moveTo>
                <a:lnTo>
                  <a:pt x="210911" y="2239269"/>
                </a:lnTo>
                <a:lnTo>
                  <a:pt x="538930" y="2239269"/>
                </a:lnTo>
                <a:lnTo>
                  <a:pt x="538930" y="2095269"/>
                </a:lnTo>
                <a:close/>
                <a:moveTo>
                  <a:pt x="2624444" y="1814436"/>
                </a:moveTo>
                <a:lnTo>
                  <a:pt x="2624444" y="1958436"/>
                </a:lnTo>
                <a:lnTo>
                  <a:pt x="2952463" y="1958436"/>
                </a:lnTo>
                <a:lnTo>
                  <a:pt x="2952463" y="1814436"/>
                </a:lnTo>
                <a:close/>
                <a:moveTo>
                  <a:pt x="210911" y="1814436"/>
                </a:moveTo>
                <a:lnTo>
                  <a:pt x="210911" y="1958436"/>
                </a:lnTo>
                <a:lnTo>
                  <a:pt x="538930" y="1958436"/>
                </a:lnTo>
                <a:lnTo>
                  <a:pt x="538930" y="1814436"/>
                </a:lnTo>
                <a:close/>
                <a:moveTo>
                  <a:pt x="2624444" y="1533603"/>
                </a:moveTo>
                <a:lnTo>
                  <a:pt x="2624444" y="1677603"/>
                </a:lnTo>
                <a:lnTo>
                  <a:pt x="2952463" y="1677603"/>
                </a:lnTo>
                <a:lnTo>
                  <a:pt x="2952463" y="1533603"/>
                </a:lnTo>
                <a:close/>
                <a:moveTo>
                  <a:pt x="210911" y="1533603"/>
                </a:moveTo>
                <a:lnTo>
                  <a:pt x="210911" y="1677603"/>
                </a:lnTo>
                <a:lnTo>
                  <a:pt x="538930" y="1677603"/>
                </a:lnTo>
                <a:lnTo>
                  <a:pt x="538930" y="1533603"/>
                </a:lnTo>
                <a:close/>
                <a:moveTo>
                  <a:pt x="2624444" y="1252770"/>
                </a:moveTo>
                <a:lnTo>
                  <a:pt x="2624444" y="1396770"/>
                </a:lnTo>
                <a:lnTo>
                  <a:pt x="2952463" y="1396770"/>
                </a:lnTo>
                <a:lnTo>
                  <a:pt x="2952463" y="1252770"/>
                </a:lnTo>
                <a:close/>
                <a:moveTo>
                  <a:pt x="210911" y="1252770"/>
                </a:moveTo>
                <a:lnTo>
                  <a:pt x="210911" y="1396770"/>
                </a:lnTo>
                <a:lnTo>
                  <a:pt x="538930" y="1396770"/>
                </a:lnTo>
                <a:lnTo>
                  <a:pt x="538930" y="1252770"/>
                </a:lnTo>
                <a:close/>
                <a:moveTo>
                  <a:pt x="2624444" y="971937"/>
                </a:moveTo>
                <a:lnTo>
                  <a:pt x="2624444" y="1115937"/>
                </a:lnTo>
                <a:lnTo>
                  <a:pt x="2952463" y="1115937"/>
                </a:lnTo>
                <a:lnTo>
                  <a:pt x="2952463" y="971937"/>
                </a:lnTo>
                <a:close/>
                <a:moveTo>
                  <a:pt x="210911" y="971937"/>
                </a:moveTo>
                <a:lnTo>
                  <a:pt x="210911" y="1115937"/>
                </a:lnTo>
                <a:lnTo>
                  <a:pt x="538930" y="1115937"/>
                </a:lnTo>
                <a:lnTo>
                  <a:pt x="538930" y="971937"/>
                </a:lnTo>
                <a:close/>
                <a:moveTo>
                  <a:pt x="2624444" y="691104"/>
                </a:moveTo>
                <a:lnTo>
                  <a:pt x="2624444" y="835104"/>
                </a:lnTo>
                <a:lnTo>
                  <a:pt x="2952463" y="835104"/>
                </a:lnTo>
                <a:lnTo>
                  <a:pt x="2952463" y="691104"/>
                </a:lnTo>
                <a:close/>
                <a:moveTo>
                  <a:pt x="210911" y="691104"/>
                </a:moveTo>
                <a:lnTo>
                  <a:pt x="210911" y="835104"/>
                </a:lnTo>
                <a:lnTo>
                  <a:pt x="538930" y="835104"/>
                </a:lnTo>
                <a:lnTo>
                  <a:pt x="538930" y="691104"/>
                </a:lnTo>
                <a:close/>
                <a:moveTo>
                  <a:pt x="988006" y="552354"/>
                </a:moveTo>
                <a:lnTo>
                  <a:pt x="988006" y="2111583"/>
                </a:lnTo>
                <a:lnTo>
                  <a:pt x="2332169" y="1331969"/>
                </a:lnTo>
                <a:close/>
                <a:moveTo>
                  <a:pt x="2624444" y="410271"/>
                </a:moveTo>
                <a:lnTo>
                  <a:pt x="2624444" y="554271"/>
                </a:lnTo>
                <a:lnTo>
                  <a:pt x="2952463" y="554271"/>
                </a:lnTo>
                <a:lnTo>
                  <a:pt x="2952463" y="410271"/>
                </a:lnTo>
                <a:close/>
                <a:moveTo>
                  <a:pt x="210911" y="410271"/>
                </a:moveTo>
                <a:lnTo>
                  <a:pt x="210911" y="554271"/>
                </a:lnTo>
                <a:lnTo>
                  <a:pt x="538930" y="554271"/>
                </a:lnTo>
                <a:lnTo>
                  <a:pt x="538930" y="410271"/>
                </a:lnTo>
                <a:close/>
                <a:moveTo>
                  <a:pt x="2624444" y="129438"/>
                </a:moveTo>
                <a:lnTo>
                  <a:pt x="2624444" y="273438"/>
                </a:lnTo>
                <a:lnTo>
                  <a:pt x="2952463" y="273438"/>
                </a:lnTo>
                <a:lnTo>
                  <a:pt x="2952463" y="129438"/>
                </a:lnTo>
                <a:close/>
                <a:moveTo>
                  <a:pt x="210911" y="129438"/>
                </a:moveTo>
                <a:lnTo>
                  <a:pt x="210911" y="273438"/>
                </a:lnTo>
                <a:lnTo>
                  <a:pt x="538930" y="273438"/>
                </a:lnTo>
                <a:lnTo>
                  <a:pt x="538930" y="129438"/>
                </a:lnTo>
                <a:close/>
                <a:moveTo>
                  <a:pt x="0" y="0"/>
                </a:moveTo>
                <a:lnTo>
                  <a:pt x="3186824" y="0"/>
                </a:lnTo>
                <a:lnTo>
                  <a:pt x="3186824" y="2663936"/>
                </a:lnTo>
                <a:lnTo>
                  <a:pt x="0" y="266393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6" name="Rectangle 16"/>
          <p:cNvSpPr/>
          <p:nvPr/>
        </p:nvSpPr>
        <p:spPr>
          <a:xfrm>
            <a:off x="5171265" y="2758285"/>
            <a:ext cx="317236" cy="208492"/>
          </a:xfrm>
          <a:custGeom>
            <a:avLst/>
            <a:gdLst/>
            <a:ahLst/>
            <a:cxnLst/>
            <a:rect l="l" t="t" r="r" b="b"/>
            <a:pathLst>
              <a:path w="3240006" h="2129375">
                <a:moveTo>
                  <a:pt x="1916836" y="454558"/>
                </a:moveTo>
                <a:cubicBezTo>
                  <a:pt x="2018418" y="454558"/>
                  <a:pt x="2100766" y="536906"/>
                  <a:pt x="2100766" y="638488"/>
                </a:cubicBezTo>
                <a:cubicBezTo>
                  <a:pt x="2100766" y="740070"/>
                  <a:pt x="2018418" y="822418"/>
                  <a:pt x="1916836" y="822418"/>
                </a:cubicBezTo>
                <a:cubicBezTo>
                  <a:pt x="1815254" y="822418"/>
                  <a:pt x="1732906" y="740070"/>
                  <a:pt x="1732906" y="638488"/>
                </a:cubicBezTo>
                <a:cubicBezTo>
                  <a:pt x="1732906" y="536906"/>
                  <a:pt x="1815254" y="454558"/>
                  <a:pt x="1916836" y="454558"/>
                </a:cubicBezTo>
                <a:close/>
                <a:moveTo>
                  <a:pt x="1197545" y="272737"/>
                </a:moveTo>
                <a:lnTo>
                  <a:pt x="1861974" y="1458536"/>
                </a:lnTo>
                <a:lnTo>
                  <a:pt x="2263096" y="848801"/>
                </a:lnTo>
                <a:lnTo>
                  <a:pt x="2919562" y="1846679"/>
                </a:lnTo>
                <a:lnTo>
                  <a:pt x="2079459" y="1846679"/>
                </a:lnTo>
                <a:lnTo>
                  <a:pt x="1606629" y="1846679"/>
                </a:lnTo>
                <a:lnTo>
                  <a:pt x="315630" y="1846679"/>
                </a:lnTo>
                <a:close/>
                <a:moveTo>
                  <a:pt x="180003" y="164687"/>
                </a:moveTo>
                <a:lnTo>
                  <a:pt x="180003" y="1964687"/>
                </a:lnTo>
                <a:lnTo>
                  <a:pt x="3060003" y="1964687"/>
                </a:lnTo>
                <a:lnTo>
                  <a:pt x="3060003" y="164687"/>
                </a:lnTo>
                <a:close/>
                <a:moveTo>
                  <a:pt x="0" y="0"/>
                </a:moveTo>
                <a:lnTo>
                  <a:pt x="3240006" y="0"/>
                </a:lnTo>
                <a:lnTo>
                  <a:pt x="3240006" y="2129375"/>
                </a:lnTo>
                <a:lnTo>
                  <a:pt x="0" y="212937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28" name="Group 19"/>
          <p:cNvGrpSpPr/>
          <p:nvPr/>
        </p:nvGrpSpPr>
        <p:grpSpPr>
          <a:xfrm>
            <a:off x="4499992" y="3968786"/>
            <a:ext cx="3726869" cy="673514"/>
            <a:chOff x="2113657" y="4283314"/>
            <a:chExt cx="3647460" cy="673514"/>
          </a:xfrm>
        </p:grpSpPr>
        <p:sp>
          <p:nvSpPr>
            <p:cNvPr id="29" name="TextBox 28"/>
            <p:cNvSpPr txBox="1"/>
            <p:nvPr/>
          </p:nvSpPr>
          <p:spPr>
            <a:xfrm>
              <a:off x="2113657" y="4495163"/>
              <a:ext cx="36474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과제물 동료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인터넷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Copy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검출 또는 시스템 표절 검사 검출 시 즉시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F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학점 처리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113658" y="4283314"/>
              <a:ext cx="36474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표절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621013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rot="16200000">
            <a:off x="1043552" y="1779663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 rot="16200000">
            <a:off x="3153889" y="1779664"/>
            <a:ext cx="720000" cy="72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 rot="16200000">
            <a:off x="5264224" y="1779663"/>
            <a:ext cx="720000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 rot="16200000">
            <a:off x="7374561" y="1779664"/>
            <a:ext cx="720000" cy="720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/>
        </p:nvSpPr>
        <p:spPr>
          <a:xfrm>
            <a:off x="539552" y="3847035"/>
            <a:ext cx="1728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/>
        </p:nvSpPr>
        <p:spPr>
          <a:xfrm>
            <a:off x="2649888" y="3847035"/>
            <a:ext cx="1728000" cy="7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/>
        </p:nvSpPr>
        <p:spPr>
          <a:xfrm>
            <a:off x="4760224" y="3847035"/>
            <a:ext cx="1728000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5" name="Rectangle 14"/>
          <p:cNvSpPr/>
          <p:nvPr/>
        </p:nvSpPr>
        <p:spPr>
          <a:xfrm>
            <a:off x="6870561" y="3847035"/>
            <a:ext cx="1728000" cy="72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6" name="Group 15"/>
          <p:cNvGrpSpPr/>
          <p:nvPr/>
        </p:nvGrpSpPr>
        <p:grpSpPr>
          <a:xfrm>
            <a:off x="389930" y="2619157"/>
            <a:ext cx="1985779" cy="1263878"/>
            <a:chOff x="4320398" y="1245513"/>
            <a:chExt cx="2874451" cy="1263878"/>
          </a:xfrm>
        </p:grpSpPr>
        <p:sp>
          <p:nvSpPr>
            <p:cNvPr id="17" name="TextBox 16"/>
            <p:cNvSpPr txBox="1"/>
            <p:nvPr/>
          </p:nvSpPr>
          <p:spPr>
            <a:xfrm>
              <a:off x="4320399" y="1493728"/>
              <a:ext cx="28744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중간고사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/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기말고사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미 응시 경우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F. </a:t>
              </a: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중간고사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/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기말고사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 </a:t>
              </a: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총합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10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점 미만의 경우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다른 성적과 무관하게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시험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465842" y="2610486"/>
            <a:ext cx="2110324" cy="901430"/>
            <a:chOff x="4136319" y="1239954"/>
            <a:chExt cx="3054733" cy="901430"/>
          </a:xfrm>
        </p:grpSpPr>
        <p:sp>
          <p:nvSpPr>
            <p:cNvPr id="20" name="TextBox 19"/>
            <p:cNvSpPr txBox="1"/>
            <p:nvPr/>
          </p:nvSpPr>
          <p:spPr>
            <a:xfrm>
              <a:off x="4136319" y="1495053"/>
              <a:ext cx="30547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회 결석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점 감점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특별한 사유가 있을 경우 한 학기 당 한번의 결석 허용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*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199511" y="1239954"/>
              <a:ext cx="287445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출석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4642579" y="2610486"/>
            <a:ext cx="2000166" cy="1086095"/>
            <a:chOff x="4299571" y="1245513"/>
            <a:chExt cx="2895277" cy="1086095"/>
          </a:xfrm>
        </p:grpSpPr>
        <p:sp>
          <p:nvSpPr>
            <p:cNvPr id="23" name="TextBox 22"/>
            <p:cNvSpPr txBox="1"/>
            <p:nvPr/>
          </p:nvSpPr>
          <p:spPr>
            <a:xfrm>
              <a:off x="4299571" y="1500611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회 지각은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회의 결석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.</a:t>
              </a: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사전 설명 없이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30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분 이상 자리 비울 경우 조퇴 처리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(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조퇴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=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지각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지각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685690" y="2610486"/>
            <a:ext cx="2128431" cy="1270761"/>
            <a:chOff x="4320398" y="1245513"/>
            <a:chExt cx="2899113" cy="1270761"/>
          </a:xfrm>
        </p:grpSpPr>
        <p:sp>
          <p:nvSpPr>
            <p:cNvPr id="26" name="TextBox 25"/>
            <p:cNvSpPr txBox="1"/>
            <p:nvPr/>
          </p:nvSpPr>
          <p:spPr>
            <a:xfrm>
              <a:off x="4345061" y="1500611"/>
              <a:ext cx="2874450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8</a:t>
              </a:r>
              <a:r>
                <a:rPr lang="ko-KR" altLang="en-US"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회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이상 결석 시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F.</a:t>
              </a: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수업 시작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20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분 이후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입장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or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사전 설명 없이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1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시간 이상 자리 비울 경우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결석 처리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320398" y="1245513"/>
              <a:ext cx="28744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결석</a:t>
              </a:r>
            </a:p>
          </p:txBody>
        </p:sp>
      </p:grpSp>
      <p:sp>
        <p:nvSpPr>
          <p:cNvPr id="32" name="Rounded Rectangle 7"/>
          <p:cNvSpPr/>
          <p:nvPr/>
        </p:nvSpPr>
        <p:spPr>
          <a:xfrm>
            <a:off x="5509734" y="1941528"/>
            <a:ext cx="228980" cy="396268"/>
          </a:xfrm>
          <a:custGeom>
            <a:avLst/>
            <a:gdLst/>
            <a:ahLst/>
            <a:cxnLst/>
            <a:rect l="l" t="t" r="r" b="b"/>
            <a:pathLst>
              <a:path w="1872208" h="3240000">
                <a:moveTo>
                  <a:pt x="936104" y="2852499"/>
                </a:moveTo>
                <a:cubicBezTo>
                  <a:pt x="861605" y="2852499"/>
                  <a:pt x="801211" y="2912893"/>
                  <a:pt x="801211" y="2987392"/>
                </a:cubicBezTo>
                <a:cubicBezTo>
                  <a:pt x="801211" y="3061891"/>
                  <a:pt x="861605" y="3122285"/>
                  <a:pt x="936104" y="3122285"/>
                </a:cubicBezTo>
                <a:cubicBezTo>
                  <a:pt x="1010603" y="3122285"/>
                  <a:pt x="1070997" y="3061891"/>
                  <a:pt x="1070997" y="2987392"/>
                </a:cubicBezTo>
                <a:cubicBezTo>
                  <a:pt x="1070997" y="2912893"/>
                  <a:pt x="1010603" y="2852499"/>
                  <a:pt x="936104" y="2852499"/>
                </a:cubicBezTo>
                <a:close/>
                <a:moveTo>
                  <a:pt x="144016" y="323096"/>
                </a:moveTo>
                <a:lnTo>
                  <a:pt x="144016" y="2699360"/>
                </a:lnTo>
                <a:lnTo>
                  <a:pt x="1728192" y="2699360"/>
                </a:lnTo>
                <a:lnTo>
                  <a:pt x="1728192" y="323096"/>
                </a:lnTo>
                <a:close/>
                <a:moveTo>
                  <a:pt x="720104" y="107072"/>
                </a:moveTo>
                <a:cubicBezTo>
                  <a:pt x="690281" y="107072"/>
                  <a:pt x="666104" y="131249"/>
                  <a:pt x="666104" y="161072"/>
                </a:cubicBezTo>
                <a:cubicBezTo>
                  <a:pt x="666104" y="190895"/>
                  <a:pt x="690281" y="215072"/>
                  <a:pt x="720104" y="215072"/>
                </a:cubicBezTo>
                <a:lnTo>
                  <a:pt x="1152104" y="215072"/>
                </a:lnTo>
                <a:cubicBezTo>
                  <a:pt x="1181927" y="215072"/>
                  <a:pt x="1206104" y="190895"/>
                  <a:pt x="1206104" y="161072"/>
                </a:cubicBezTo>
                <a:cubicBezTo>
                  <a:pt x="1206104" y="131249"/>
                  <a:pt x="1181927" y="107072"/>
                  <a:pt x="1152104" y="107072"/>
                </a:cubicBezTo>
                <a:close/>
                <a:moveTo>
                  <a:pt x="312041" y="0"/>
                </a:moveTo>
                <a:lnTo>
                  <a:pt x="1560167" y="0"/>
                </a:lnTo>
                <a:cubicBezTo>
                  <a:pt x="1732502" y="0"/>
                  <a:pt x="1872208" y="139706"/>
                  <a:pt x="1872208" y="312041"/>
                </a:cubicBezTo>
                <a:lnTo>
                  <a:pt x="1872208" y="2927959"/>
                </a:lnTo>
                <a:cubicBezTo>
                  <a:pt x="1872208" y="3100294"/>
                  <a:pt x="1732502" y="3240000"/>
                  <a:pt x="1560167" y="3240000"/>
                </a:cubicBezTo>
                <a:lnTo>
                  <a:pt x="312041" y="3240000"/>
                </a:lnTo>
                <a:cubicBezTo>
                  <a:pt x="139706" y="3240000"/>
                  <a:pt x="0" y="3100294"/>
                  <a:pt x="0" y="2927959"/>
                </a:cubicBezTo>
                <a:lnTo>
                  <a:pt x="0" y="312041"/>
                </a:lnTo>
                <a:cubicBezTo>
                  <a:pt x="0" y="139706"/>
                  <a:pt x="139706" y="0"/>
                  <a:pt x="31204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8" name="Freeform 55">
            <a:extLst>
              <a:ext uri="{FF2B5EF4-FFF2-40B4-BE49-F238E27FC236}">
                <a16:creationId xmlns:a16="http://schemas.microsoft.com/office/drawing/2014/main" id="{B8037D0D-CFE2-49E6-8FB7-EDDD7A630DB6}"/>
              </a:ext>
            </a:extLst>
          </p:cNvPr>
          <p:cNvSpPr/>
          <p:nvPr/>
        </p:nvSpPr>
        <p:spPr>
          <a:xfrm>
            <a:off x="1299198" y="1867676"/>
            <a:ext cx="222004" cy="543985"/>
          </a:xfrm>
          <a:custGeom>
            <a:avLst/>
            <a:gdLst/>
            <a:ahLst/>
            <a:cxnLst/>
            <a:rect l="l" t="t" r="r" b="b"/>
            <a:pathLst>
              <a:path w="1060423" h="2598393">
                <a:moveTo>
                  <a:pt x="511607" y="1989888"/>
                </a:moveTo>
                <a:cubicBezTo>
                  <a:pt x="421916" y="2038892"/>
                  <a:pt x="392123" y="2248491"/>
                  <a:pt x="577615" y="2379095"/>
                </a:cubicBezTo>
                <a:cubicBezTo>
                  <a:pt x="531205" y="2257454"/>
                  <a:pt x="562054" y="2197447"/>
                  <a:pt x="592034" y="2136572"/>
                </a:cubicBezTo>
                <a:cubicBezTo>
                  <a:pt x="592534" y="2167519"/>
                  <a:pt x="560915" y="2234057"/>
                  <a:pt x="638675" y="2272816"/>
                </a:cubicBezTo>
                <a:cubicBezTo>
                  <a:pt x="602283" y="2156226"/>
                  <a:pt x="756001" y="2119500"/>
                  <a:pt x="594605" y="1990756"/>
                </a:cubicBezTo>
                <a:cubicBezTo>
                  <a:pt x="828052" y="2024484"/>
                  <a:pt x="759407" y="2143283"/>
                  <a:pt x="814896" y="2262952"/>
                </a:cubicBezTo>
                <a:cubicBezTo>
                  <a:pt x="774295" y="2270013"/>
                  <a:pt x="715464" y="2161619"/>
                  <a:pt x="728685" y="2212952"/>
                </a:cubicBezTo>
                <a:cubicBezTo>
                  <a:pt x="798068" y="2415798"/>
                  <a:pt x="590532" y="2421590"/>
                  <a:pt x="656442" y="2598393"/>
                </a:cubicBezTo>
                <a:cubicBezTo>
                  <a:pt x="451592" y="2586815"/>
                  <a:pt x="511509" y="2396411"/>
                  <a:pt x="415171" y="2350110"/>
                </a:cubicBezTo>
                <a:cubicBezTo>
                  <a:pt x="389023" y="2345435"/>
                  <a:pt x="357666" y="2366802"/>
                  <a:pt x="415723" y="2461957"/>
                </a:cubicBezTo>
                <a:cubicBezTo>
                  <a:pt x="77590" y="2209980"/>
                  <a:pt x="314998" y="2004011"/>
                  <a:pt x="511607" y="1989888"/>
                </a:cubicBezTo>
                <a:close/>
                <a:moveTo>
                  <a:pt x="344786" y="1884983"/>
                </a:moveTo>
                <a:lnTo>
                  <a:pt x="722598" y="1884983"/>
                </a:lnTo>
                <a:cubicBezTo>
                  <a:pt x="716460" y="1906965"/>
                  <a:pt x="711917" y="1928321"/>
                  <a:pt x="707988" y="1948728"/>
                </a:cubicBezTo>
                <a:lnTo>
                  <a:pt x="357819" y="1948059"/>
                </a:lnTo>
                <a:close/>
                <a:moveTo>
                  <a:pt x="530212" y="651224"/>
                </a:moveTo>
                <a:cubicBezTo>
                  <a:pt x="585486" y="651224"/>
                  <a:pt x="630294" y="696033"/>
                  <a:pt x="630294" y="751307"/>
                </a:cubicBezTo>
                <a:cubicBezTo>
                  <a:pt x="630294" y="806581"/>
                  <a:pt x="585486" y="851389"/>
                  <a:pt x="530212" y="851389"/>
                </a:cubicBezTo>
                <a:cubicBezTo>
                  <a:pt x="474938" y="851389"/>
                  <a:pt x="430129" y="806581"/>
                  <a:pt x="430129" y="751307"/>
                </a:cubicBezTo>
                <a:cubicBezTo>
                  <a:pt x="430129" y="696033"/>
                  <a:pt x="474938" y="651224"/>
                  <a:pt x="530212" y="651224"/>
                </a:cubicBezTo>
                <a:close/>
                <a:moveTo>
                  <a:pt x="530212" y="551141"/>
                </a:moveTo>
                <a:cubicBezTo>
                  <a:pt x="419664" y="551141"/>
                  <a:pt x="330046" y="640759"/>
                  <a:pt x="330046" y="751307"/>
                </a:cubicBezTo>
                <a:cubicBezTo>
                  <a:pt x="330046" y="861855"/>
                  <a:pt x="419664" y="951472"/>
                  <a:pt x="530212" y="951472"/>
                </a:cubicBezTo>
                <a:cubicBezTo>
                  <a:pt x="640760" y="951472"/>
                  <a:pt x="730377" y="861855"/>
                  <a:pt x="730377" y="751307"/>
                </a:cubicBezTo>
                <a:cubicBezTo>
                  <a:pt x="730377" y="640759"/>
                  <a:pt x="640760" y="551141"/>
                  <a:pt x="530212" y="551141"/>
                </a:cubicBezTo>
                <a:close/>
                <a:moveTo>
                  <a:pt x="286245" y="353827"/>
                </a:moveTo>
                <a:cubicBezTo>
                  <a:pt x="438132" y="439406"/>
                  <a:pt x="623290" y="440561"/>
                  <a:pt x="776100" y="356932"/>
                </a:cubicBezTo>
                <a:cubicBezTo>
                  <a:pt x="941305" y="720175"/>
                  <a:pt x="898096" y="1115325"/>
                  <a:pt x="825241" y="1447764"/>
                </a:cubicBezTo>
                <a:lnTo>
                  <a:pt x="1060423" y="1673413"/>
                </a:lnTo>
                <a:lnTo>
                  <a:pt x="1021935" y="1978110"/>
                </a:lnTo>
                <a:lnTo>
                  <a:pt x="745125" y="1786699"/>
                </a:lnTo>
                <a:lnTo>
                  <a:pt x="734250" y="1834148"/>
                </a:lnTo>
                <a:lnTo>
                  <a:pt x="332991" y="1834148"/>
                </a:lnTo>
                <a:cubicBezTo>
                  <a:pt x="330005" y="1820736"/>
                  <a:pt x="326662" y="1807037"/>
                  <a:pt x="323192" y="1793020"/>
                </a:cubicBezTo>
                <a:lnTo>
                  <a:pt x="38489" y="1989888"/>
                </a:lnTo>
                <a:lnTo>
                  <a:pt x="0" y="1685191"/>
                </a:lnTo>
                <a:lnTo>
                  <a:pt x="237343" y="1457469"/>
                </a:lnTo>
                <a:lnTo>
                  <a:pt x="238009" y="1459571"/>
                </a:lnTo>
                <a:lnTo>
                  <a:pt x="242012" y="1446515"/>
                </a:lnTo>
                <a:cubicBezTo>
                  <a:pt x="171205" y="1115067"/>
                  <a:pt x="127758" y="714059"/>
                  <a:pt x="286245" y="353827"/>
                </a:cubicBezTo>
                <a:close/>
                <a:moveTo>
                  <a:pt x="527942" y="0"/>
                </a:moveTo>
                <a:cubicBezTo>
                  <a:pt x="622760" y="95693"/>
                  <a:pt x="695048" y="196745"/>
                  <a:pt x="748164" y="301374"/>
                </a:cubicBezTo>
                <a:cubicBezTo>
                  <a:pt x="612692" y="376844"/>
                  <a:pt x="447588" y="375495"/>
                  <a:pt x="312997" y="298024"/>
                </a:cubicBezTo>
                <a:cubicBezTo>
                  <a:pt x="364591" y="193505"/>
                  <a:pt x="435080" y="93397"/>
                  <a:pt x="52794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D3AF8613-8B73-4EE7-835E-64B897E21D25}"/>
              </a:ext>
            </a:extLst>
          </p:cNvPr>
          <p:cNvSpPr/>
          <p:nvPr/>
        </p:nvSpPr>
        <p:spPr>
          <a:xfrm rot="18900000">
            <a:off x="3436838" y="1968008"/>
            <a:ext cx="154109" cy="343323"/>
          </a:xfrm>
          <a:custGeom>
            <a:avLst/>
            <a:gdLst/>
            <a:ahLst/>
            <a:cxnLst/>
            <a:rect l="l" t="t" r="r" b="b"/>
            <a:pathLst>
              <a:path w="154109" h="343323">
                <a:moveTo>
                  <a:pt x="102909" y="313772"/>
                </a:moveTo>
                <a:lnTo>
                  <a:pt x="102909" y="328547"/>
                </a:lnTo>
                <a:cubicBezTo>
                  <a:pt x="102909" y="336708"/>
                  <a:pt x="96294" y="343322"/>
                  <a:pt x="88133" y="343323"/>
                </a:cubicBezTo>
                <a:lnTo>
                  <a:pt x="65975" y="343322"/>
                </a:lnTo>
                <a:cubicBezTo>
                  <a:pt x="57814" y="343322"/>
                  <a:pt x="51199" y="336708"/>
                  <a:pt x="51199" y="328547"/>
                </a:cubicBezTo>
                <a:cubicBezTo>
                  <a:pt x="51199" y="323622"/>
                  <a:pt x="51200" y="318696"/>
                  <a:pt x="51200" y="313771"/>
                </a:cubicBezTo>
                <a:close/>
                <a:moveTo>
                  <a:pt x="123327" y="15459"/>
                </a:moveTo>
                <a:cubicBezTo>
                  <a:pt x="141678" y="29245"/>
                  <a:pt x="152926" y="50497"/>
                  <a:pt x="154008" y="73425"/>
                </a:cubicBezTo>
                <a:cubicBezTo>
                  <a:pt x="155089" y="96353"/>
                  <a:pt x="145890" y="118568"/>
                  <a:pt x="128916" y="134021"/>
                </a:cubicBezTo>
                <a:lnTo>
                  <a:pt x="119294" y="123450"/>
                </a:lnTo>
                <a:cubicBezTo>
                  <a:pt x="133118" y="110865"/>
                  <a:pt x="140611" y="92772"/>
                  <a:pt x="139730" y="74098"/>
                </a:cubicBezTo>
                <a:cubicBezTo>
                  <a:pt x="138850" y="55424"/>
                  <a:pt x="129689" y="38115"/>
                  <a:pt x="114743" y="26887"/>
                </a:cubicBezTo>
                <a:close/>
                <a:moveTo>
                  <a:pt x="136698" y="17411"/>
                </a:moveTo>
                <a:cubicBezTo>
                  <a:pt x="103758" y="-15529"/>
                  <a:pt x="50351" y="-15529"/>
                  <a:pt x="17412" y="17411"/>
                </a:cubicBezTo>
                <a:cubicBezTo>
                  <a:pt x="-15528" y="50351"/>
                  <a:pt x="-15528" y="103757"/>
                  <a:pt x="17412" y="136697"/>
                </a:cubicBezTo>
                <a:cubicBezTo>
                  <a:pt x="50351" y="169637"/>
                  <a:pt x="103758" y="169637"/>
                  <a:pt x="136698" y="136697"/>
                </a:cubicBezTo>
                <a:cubicBezTo>
                  <a:pt x="169637" y="103757"/>
                  <a:pt x="169637" y="50351"/>
                  <a:pt x="136698" y="17411"/>
                </a:cubicBezTo>
                <a:close/>
                <a:moveTo>
                  <a:pt x="154109" y="0"/>
                </a:moveTo>
                <a:cubicBezTo>
                  <a:pt x="196665" y="42556"/>
                  <a:pt x="196665" y="111552"/>
                  <a:pt x="154109" y="154108"/>
                </a:cubicBezTo>
                <a:cubicBezTo>
                  <a:pt x="139576" y="168641"/>
                  <a:pt x="121959" y="178211"/>
                  <a:pt x="102912" y="180994"/>
                </a:cubicBezTo>
                <a:lnTo>
                  <a:pt x="102912" y="308310"/>
                </a:lnTo>
                <a:lnTo>
                  <a:pt x="51197" y="308310"/>
                </a:lnTo>
                <a:lnTo>
                  <a:pt x="51197" y="180994"/>
                </a:lnTo>
                <a:cubicBezTo>
                  <a:pt x="32150" y="178211"/>
                  <a:pt x="14534" y="168641"/>
                  <a:pt x="0" y="154108"/>
                </a:cubicBezTo>
                <a:cubicBezTo>
                  <a:pt x="-42555" y="111552"/>
                  <a:pt x="-42555" y="42556"/>
                  <a:pt x="0" y="0"/>
                </a:cubicBezTo>
                <a:cubicBezTo>
                  <a:pt x="42556" y="-42556"/>
                  <a:pt x="111553" y="-42556"/>
                  <a:pt x="15410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Round Same Side Corner Rectangle 11">
            <a:extLst>
              <a:ext uri="{FF2B5EF4-FFF2-40B4-BE49-F238E27FC236}">
                <a16:creationId xmlns:a16="http://schemas.microsoft.com/office/drawing/2014/main" id="{A8C28C42-4922-40BF-B06E-E6B951D387D3}"/>
              </a:ext>
            </a:extLst>
          </p:cNvPr>
          <p:cNvSpPr/>
          <p:nvPr/>
        </p:nvSpPr>
        <p:spPr>
          <a:xfrm rot="9900000">
            <a:off x="7530981" y="1966761"/>
            <a:ext cx="407173" cy="345815"/>
          </a:xfrm>
          <a:custGeom>
            <a:avLst/>
            <a:gdLst/>
            <a:ahLst/>
            <a:cxnLst/>
            <a:rect l="l" t="t" r="r" b="b"/>
            <a:pathLst>
              <a:path w="2911009" h="2472345">
                <a:moveTo>
                  <a:pt x="2219598" y="1335309"/>
                </a:moveTo>
                <a:lnTo>
                  <a:pt x="2219598" y="1222573"/>
                </a:lnTo>
                <a:cubicBezTo>
                  <a:pt x="2219598" y="1176944"/>
                  <a:pt x="2241926" y="1136530"/>
                  <a:pt x="2277694" y="1113650"/>
                </a:cubicBezTo>
                <a:lnTo>
                  <a:pt x="2277694" y="137786"/>
                </a:lnTo>
                <a:cubicBezTo>
                  <a:pt x="2277694" y="61689"/>
                  <a:pt x="2339383" y="0"/>
                  <a:pt x="2415480" y="0"/>
                </a:cubicBezTo>
                <a:lnTo>
                  <a:pt x="2545196" y="0"/>
                </a:lnTo>
                <a:cubicBezTo>
                  <a:pt x="2621293" y="0"/>
                  <a:pt x="2682982" y="61689"/>
                  <a:pt x="2682982" y="137786"/>
                </a:cubicBezTo>
                <a:lnTo>
                  <a:pt x="2682982" y="1099067"/>
                </a:lnTo>
                <a:cubicBezTo>
                  <a:pt x="2730197" y="1120049"/>
                  <a:pt x="2762708" y="1167515"/>
                  <a:pt x="2762708" y="1222573"/>
                </a:cubicBezTo>
                <a:lnTo>
                  <a:pt x="2762708" y="1480834"/>
                </a:lnTo>
                <a:close/>
                <a:moveTo>
                  <a:pt x="241900" y="1676361"/>
                </a:moveTo>
                <a:cubicBezTo>
                  <a:pt x="69371" y="1631107"/>
                  <a:pt x="-34146" y="1454930"/>
                  <a:pt x="10296" y="1282189"/>
                </a:cubicBezTo>
                <a:cubicBezTo>
                  <a:pt x="54739" y="1109449"/>
                  <a:pt x="230428" y="1005105"/>
                  <a:pt x="403375" y="1048736"/>
                </a:cubicBezTo>
                <a:cubicBezTo>
                  <a:pt x="349550" y="1257945"/>
                  <a:pt x="295726" y="1467153"/>
                  <a:pt x="241900" y="1676361"/>
                </a:cubicBezTo>
                <a:close/>
                <a:moveTo>
                  <a:pt x="2578947" y="2467929"/>
                </a:moveTo>
                <a:lnTo>
                  <a:pt x="1957545" y="2301425"/>
                </a:lnTo>
                <a:lnTo>
                  <a:pt x="2194209" y="1418183"/>
                </a:lnTo>
                <a:lnTo>
                  <a:pt x="2815611" y="1584687"/>
                </a:lnTo>
                <a:cubicBezTo>
                  <a:pt x="2884250" y="1603079"/>
                  <a:pt x="2924985" y="1673632"/>
                  <a:pt x="2906593" y="1742272"/>
                </a:cubicBezTo>
                <a:lnTo>
                  <a:pt x="2736532" y="2376947"/>
                </a:lnTo>
                <a:cubicBezTo>
                  <a:pt x="2718140" y="2445587"/>
                  <a:pt x="2647586" y="2486321"/>
                  <a:pt x="2578947" y="2467929"/>
                </a:cubicBezTo>
                <a:close/>
                <a:moveTo>
                  <a:pt x="610249" y="2287120"/>
                </a:moveTo>
                <a:lnTo>
                  <a:pt x="1020264" y="756923"/>
                </a:lnTo>
                <a:lnTo>
                  <a:pt x="2107356" y="1398691"/>
                </a:lnTo>
                <a:lnTo>
                  <a:pt x="1872582" y="2274879"/>
                </a:lnTo>
                <a:close/>
                <a:moveTo>
                  <a:pt x="426016" y="2349577"/>
                </a:moveTo>
                <a:lnTo>
                  <a:pt x="243978" y="2300800"/>
                </a:lnTo>
                <a:cubicBezTo>
                  <a:pt x="205115" y="2290387"/>
                  <a:pt x="182051" y="2250439"/>
                  <a:pt x="192464" y="2211576"/>
                </a:cubicBezTo>
                <a:lnTo>
                  <a:pt x="620679" y="613455"/>
                </a:lnTo>
                <a:cubicBezTo>
                  <a:pt x="631093" y="574592"/>
                  <a:pt x="671040" y="551528"/>
                  <a:pt x="709903" y="561941"/>
                </a:cubicBezTo>
                <a:lnTo>
                  <a:pt x="891942" y="610718"/>
                </a:lnTo>
                <a:cubicBezTo>
                  <a:pt x="930805" y="621132"/>
                  <a:pt x="953869" y="661079"/>
                  <a:pt x="943455" y="699942"/>
                </a:cubicBezTo>
                <a:lnTo>
                  <a:pt x="515240" y="2298064"/>
                </a:lnTo>
                <a:cubicBezTo>
                  <a:pt x="504827" y="2336927"/>
                  <a:pt x="464879" y="2359990"/>
                  <a:pt x="426016" y="234957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480" b="40023"/>
          <a:stretch/>
        </p:blipFill>
        <p:spPr>
          <a:xfrm>
            <a:off x="0" y="-16779"/>
            <a:ext cx="9144000" cy="167144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043552" y="4576240"/>
            <a:ext cx="7350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*</a:t>
            </a:r>
            <a:r>
              <a:rPr lang="ko-KR" altLang="en-US" sz="1200" b="1" dirty="0">
                <a:solidFill>
                  <a:srgbClr val="FF0000"/>
                </a:solidFill>
              </a:rPr>
              <a:t>특별한 사유가 있는 경우 출석 인정 방법 </a:t>
            </a:r>
            <a:r>
              <a:rPr lang="en-US" altLang="ko-KR" sz="1200" b="1" dirty="0">
                <a:solidFill>
                  <a:srgbClr val="FF0000"/>
                </a:solidFill>
              </a:rPr>
              <a:t>: </a:t>
            </a:r>
            <a:r>
              <a:rPr lang="ko-KR" altLang="en-US" sz="1200" b="1" dirty="0">
                <a:solidFill>
                  <a:srgbClr val="FF0000"/>
                </a:solidFill>
              </a:rPr>
              <a:t>결석 당일 최소 </a:t>
            </a:r>
            <a:r>
              <a:rPr lang="en-US" altLang="ko-KR" sz="1200" b="1" dirty="0">
                <a:solidFill>
                  <a:srgbClr val="FF0000"/>
                </a:solidFill>
              </a:rPr>
              <a:t>1</a:t>
            </a:r>
            <a:r>
              <a:rPr lang="ko-KR" altLang="en-US" sz="1200" b="1" dirty="0">
                <a:solidFill>
                  <a:srgbClr val="FF0000"/>
                </a:solidFill>
              </a:rPr>
              <a:t>일 전 출석 인정 여부를 확인 받은 후 </a:t>
            </a:r>
            <a:r>
              <a:rPr lang="en-US" altLang="ko-KR" sz="1200" b="1" dirty="0">
                <a:solidFill>
                  <a:srgbClr val="FF0000"/>
                </a:solidFill>
              </a:rPr>
              <a:t>(</a:t>
            </a:r>
            <a:r>
              <a:rPr lang="ko-KR" altLang="en-US" sz="1200" b="1" dirty="0">
                <a:solidFill>
                  <a:srgbClr val="FF0000"/>
                </a:solidFill>
              </a:rPr>
              <a:t>이메일</a:t>
            </a:r>
            <a:r>
              <a:rPr lang="en-US" altLang="ko-KR" sz="1200" b="1" dirty="0">
                <a:solidFill>
                  <a:srgbClr val="FF0000"/>
                </a:solidFill>
              </a:rPr>
              <a:t>),</a:t>
            </a: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결석 이후 유고 결석 인정서와 해당 증빙 서류를 제출해야 인정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  <a:r>
              <a:rPr lang="ko-KR" altLang="en-US" sz="1200" b="1" dirty="0">
                <a:solidFill>
                  <a:srgbClr val="FF0000"/>
                </a:solidFill>
              </a:rPr>
              <a:t>무단 결석을 결석 처리 됨</a:t>
            </a:r>
            <a:r>
              <a:rPr lang="en-US" altLang="ko-KR" sz="1200" b="1" dirty="0">
                <a:solidFill>
                  <a:srgbClr val="FF0000"/>
                </a:solidFill>
              </a:rPr>
              <a:t>.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D6C82D-FA88-487D-93E5-AD3FEECA8A18}"/>
              </a:ext>
            </a:extLst>
          </p:cNvPr>
          <p:cNvSpPr txBox="1"/>
          <p:nvPr/>
        </p:nvSpPr>
        <p:spPr>
          <a:xfrm>
            <a:off x="968858" y="4015026"/>
            <a:ext cx="74510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>
                <a:solidFill>
                  <a:srgbClr val="FF0000"/>
                </a:solidFill>
              </a:rPr>
              <a:t>*</a:t>
            </a:r>
            <a:r>
              <a:rPr lang="ko-KR" altLang="en-US" sz="1200" b="1" dirty="0">
                <a:solidFill>
                  <a:srgbClr val="FF0000"/>
                </a:solidFill>
              </a:rPr>
              <a:t>출결 기기가 작동이 안될 경우 출석은 수업 시작 후 </a:t>
            </a:r>
            <a:r>
              <a:rPr lang="en-US" altLang="ko-KR" sz="1200" b="1" dirty="0">
                <a:solidFill>
                  <a:srgbClr val="FF0000"/>
                </a:solidFill>
              </a:rPr>
              <a:t>10</a:t>
            </a:r>
            <a:r>
              <a:rPr lang="ko-KR" altLang="en-US" sz="1200" b="1" dirty="0">
                <a:solidFill>
                  <a:srgbClr val="FF0000"/>
                </a:solidFill>
              </a:rPr>
              <a:t>분후까지</a:t>
            </a:r>
            <a:r>
              <a:rPr lang="en-US" altLang="ko-KR" sz="1200" b="1" dirty="0">
                <a:solidFill>
                  <a:srgbClr val="FF0000"/>
                </a:solidFill>
              </a:rPr>
              <a:t>, </a:t>
            </a:r>
            <a:r>
              <a:rPr lang="ko-KR" altLang="en-US" sz="1200" b="1" dirty="0">
                <a:solidFill>
                  <a:srgbClr val="FF0000"/>
                </a:solidFill>
              </a:rPr>
              <a:t>지각은 수업 시작 후 </a:t>
            </a:r>
            <a:r>
              <a:rPr lang="en-US" altLang="ko-KR" sz="1200" b="1" dirty="0">
                <a:solidFill>
                  <a:srgbClr val="FF0000"/>
                </a:solidFill>
              </a:rPr>
              <a:t>20</a:t>
            </a:r>
            <a:r>
              <a:rPr lang="ko-KR" altLang="en-US" sz="1200" b="1" dirty="0">
                <a:solidFill>
                  <a:srgbClr val="FF0000"/>
                </a:solidFill>
              </a:rPr>
              <a:t>분후까지</a:t>
            </a:r>
            <a:endParaRPr lang="en-US" altLang="ko-KR" sz="1200" b="1" dirty="0">
              <a:solidFill>
                <a:srgbClr val="FF0000"/>
              </a:solidFill>
            </a:endParaRPr>
          </a:p>
          <a:p>
            <a:pPr algn="ctr"/>
            <a:r>
              <a:rPr lang="ko-KR" altLang="en-US" sz="1200" b="1" dirty="0">
                <a:solidFill>
                  <a:srgbClr val="FF0000"/>
                </a:solidFill>
              </a:rPr>
              <a:t>교수님에게 직접 얘기했을 경우만 정정 가능</a:t>
            </a:r>
            <a:r>
              <a:rPr lang="en-US" altLang="ko-KR" sz="1200" b="1" dirty="0">
                <a:solidFill>
                  <a:srgbClr val="FF0000"/>
                </a:solidFill>
              </a:rPr>
              <a:t> </a:t>
            </a:r>
            <a:r>
              <a:rPr lang="ko-KR" altLang="en-US" sz="1200" b="1" dirty="0">
                <a:solidFill>
                  <a:srgbClr val="FF0000"/>
                </a:solidFill>
              </a:rPr>
              <a:t>이후 건에 대해서는 본인이 확인을 안 한 부분이기에 정정 불가</a:t>
            </a:r>
            <a:endParaRPr lang="en-US" sz="1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6527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/>
          <p:cNvGrpSpPr/>
          <p:nvPr/>
        </p:nvGrpSpPr>
        <p:grpSpPr>
          <a:xfrm>
            <a:off x="2523972" y="3579862"/>
            <a:ext cx="4096505" cy="1563637"/>
            <a:chOff x="152400" y="152400"/>
            <a:chExt cx="9126287" cy="5143500"/>
          </a:xfrm>
        </p:grpSpPr>
        <p:sp>
          <p:nvSpPr>
            <p:cNvPr id="12" name="Rectangle 11"/>
            <p:cNvSpPr/>
            <p:nvPr/>
          </p:nvSpPr>
          <p:spPr>
            <a:xfrm>
              <a:off x="152400" y="152400"/>
              <a:ext cx="2286000" cy="5143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436046" y="152400"/>
              <a:ext cx="2286000" cy="5143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722046" y="152400"/>
              <a:ext cx="2286000" cy="5143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992687" y="152400"/>
              <a:ext cx="2286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" name="Title 1"/>
          <p:cNvSpPr txBox="1">
            <a:spLocks/>
          </p:cNvSpPr>
          <p:nvPr/>
        </p:nvSpPr>
        <p:spPr>
          <a:xfrm>
            <a:off x="1835415" y="3802059"/>
            <a:ext cx="5472608" cy="542078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36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defRPr>
            </a:lvl1pPr>
          </a:lstStyle>
          <a:p>
            <a:r>
              <a:rPr lang="en-US" altLang="ko-KR" dirty="0">
                <a:solidFill>
                  <a:schemeClr val="bg1"/>
                </a:solidFill>
                <a:latin typeface="+mj-lt"/>
              </a:rPr>
              <a:t>Questions?</a:t>
            </a:r>
            <a:endParaRPr lang="ko-KR" alt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Text Placeholder 7"/>
          <p:cNvSpPr txBox="1">
            <a:spLocks/>
          </p:cNvSpPr>
          <p:nvPr/>
        </p:nvSpPr>
        <p:spPr>
          <a:xfrm>
            <a:off x="1835415" y="4344137"/>
            <a:ext cx="5472608" cy="243837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1200" dirty="0">
                <a:solidFill>
                  <a:schemeClr val="bg1"/>
                </a:solidFill>
                <a:cs typeface="Arial" pitchFamily="34" charset="0"/>
              </a:rPr>
              <a:t>See you next time!</a:t>
            </a:r>
            <a:endParaRPr lang="ko-KR" altLang="en-US" sz="1200" dirty="0">
              <a:solidFill>
                <a:schemeClr val="bg1"/>
              </a:solidFill>
              <a:cs typeface="Arial" pitchFamily="34" charset="0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D3183C1D-130F-44BF-875E-82AD77CD8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848" y="1020057"/>
            <a:ext cx="2483768" cy="138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096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</a:t>
            </a:r>
          </a:p>
        </p:txBody>
      </p:sp>
      <p:sp>
        <p:nvSpPr>
          <p:cNvPr id="9" name="Rectangle 8"/>
          <p:cNvSpPr/>
          <p:nvPr/>
        </p:nvSpPr>
        <p:spPr>
          <a:xfrm>
            <a:off x="1527165" y="1182355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2327140" y="1254355"/>
            <a:ext cx="6116031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1619505" y="1254355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1626224" y="1275523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latin typeface="Arial" pitchFamily="34" charset="0"/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2"/>
          <p:cNvSpPr txBox="1"/>
          <p:nvPr/>
        </p:nvSpPr>
        <p:spPr bwMode="auto">
          <a:xfrm>
            <a:off x="2411760" y="1347614"/>
            <a:ext cx="481304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강의 소개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강의 목표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527165" y="2089104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Rectangle 27"/>
          <p:cNvSpPr/>
          <p:nvPr/>
        </p:nvSpPr>
        <p:spPr>
          <a:xfrm>
            <a:off x="2327140" y="2161104"/>
            <a:ext cx="6116031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A0C458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619505" y="2161104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/>
          <p:cNvSpPr txBox="1"/>
          <p:nvPr/>
        </p:nvSpPr>
        <p:spPr>
          <a:xfrm>
            <a:off x="1626224" y="2182272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latin typeface="Arial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1" name="TextBox 12"/>
          <p:cNvSpPr txBox="1"/>
          <p:nvPr/>
        </p:nvSpPr>
        <p:spPr bwMode="auto">
          <a:xfrm>
            <a:off x="2411760" y="2259215"/>
            <a:ext cx="481304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주차별강의내용</a:t>
            </a:r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 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527165" y="2995853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Rectangle 34"/>
          <p:cNvSpPr/>
          <p:nvPr/>
        </p:nvSpPr>
        <p:spPr>
          <a:xfrm>
            <a:off x="2327140" y="3067853"/>
            <a:ext cx="6116031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Rectangle 35"/>
          <p:cNvSpPr/>
          <p:nvPr/>
        </p:nvSpPr>
        <p:spPr>
          <a:xfrm>
            <a:off x="1619505" y="3067853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26224" y="3089021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latin typeface="Arial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TextBox 12"/>
          <p:cNvSpPr txBox="1"/>
          <p:nvPr/>
        </p:nvSpPr>
        <p:spPr bwMode="auto">
          <a:xfrm>
            <a:off x="2411760" y="3165964"/>
            <a:ext cx="481304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평가방법</a:t>
            </a:r>
          </a:p>
        </p:txBody>
      </p:sp>
      <p:sp>
        <p:nvSpPr>
          <p:cNvPr id="40" name="Rectangle 39"/>
          <p:cNvSpPr/>
          <p:nvPr/>
        </p:nvSpPr>
        <p:spPr>
          <a:xfrm>
            <a:off x="1527165" y="3902601"/>
            <a:ext cx="7020000" cy="648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50800" dir="5400000" algn="ctr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Rectangle 40"/>
          <p:cNvSpPr/>
          <p:nvPr/>
        </p:nvSpPr>
        <p:spPr>
          <a:xfrm>
            <a:off x="2327140" y="3974601"/>
            <a:ext cx="6116031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Rectangle 41"/>
          <p:cNvSpPr/>
          <p:nvPr/>
        </p:nvSpPr>
        <p:spPr>
          <a:xfrm>
            <a:off x="1619505" y="3974601"/>
            <a:ext cx="612000" cy="50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1626224" y="399576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4"/>
                </a:solidFill>
                <a:latin typeface="Arial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TextBox 12"/>
          <p:cNvSpPr txBox="1"/>
          <p:nvPr/>
        </p:nvSpPr>
        <p:spPr bwMode="auto">
          <a:xfrm>
            <a:off x="2411760" y="4072712"/>
            <a:ext cx="481304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ko-KR" altLang="en-US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공지사항</a:t>
            </a:r>
            <a:endParaRPr lang="ko-KR" altLang="en-US" sz="12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461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강의 목표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091869"/>
            <a:ext cx="5292080" cy="504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ectangle 7"/>
          <p:cNvSpPr/>
          <p:nvPr/>
        </p:nvSpPr>
        <p:spPr>
          <a:xfrm>
            <a:off x="-8037" y="3371665"/>
            <a:ext cx="4680000" cy="50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0" y="2651463"/>
            <a:ext cx="4068000" cy="504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Rectangle 9"/>
          <p:cNvSpPr/>
          <p:nvPr/>
        </p:nvSpPr>
        <p:spPr>
          <a:xfrm>
            <a:off x="0" y="1931261"/>
            <a:ext cx="3456000" cy="504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Rectangle 10"/>
          <p:cNvSpPr/>
          <p:nvPr/>
        </p:nvSpPr>
        <p:spPr>
          <a:xfrm>
            <a:off x="0" y="1211059"/>
            <a:ext cx="2844000" cy="50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Group 11"/>
          <p:cNvGrpSpPr/>
          <p:nvPr/>
        </p:nvGrpSpPr>
        <p:grpSpPr>
          <a:xfrm>
            <a:off x="5492719" y="4008075"/>
            <a:ext cx="3399762" cy="486922"/>
            <a:chOff x="2543198" y="4388490"/>
            <a:chExt cx="2816370" cy="486922"/>
          </a:xfrm>
        </p:grpSpPr>
        <p:sp>
          <p:nvSpPr>
            <p:cNvPr id="13" name="TextBox 12"/>
            <p:cNvSpPr txBox="1"/>
            <p:nvPr/>
          </p:nvSpPr>
          <p:spPr>
            <a:xfrm>
              <a:off x="2551706" y="4598413"/>
              <a:ext cx="28078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릴레이션 정규화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뷰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트랜잭션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보안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bg1">
                      <a:lumMod val="75000"/>
                    </a:schemeClr>
                  </a:solidFill>
                  <a:cs typeface="Arial" pitchFamily="34" charset="0"/>
                </a:rPr>
                <a:t>데이터베이스 고급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01820" y="3373009"/>
            <a:ext cx="3591179" cy="486922"/>
            <a:chOff x="2543198" y="4388490"/>
            <a:chExt cx="2974941" cy="486922"/>
          </a:xfrm>
        </p:grpSpPr>
        <p:sp>
          <p:nvSpPr>
            <p:cNvPr id="16" name="TextBox 15"/>
            <p:cNvSpPr txBox="1"/>
            <p:nvPr/>
          </p:nvSpPr>
          <p:spPr>
            <a:xfrm>
              <a:off x="2551706" y="4598413"/>
              <a:ext cx="29664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ER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모델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물리적 데이터베이스 설계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1"/>
                  </a:solidFill>
                  <a:cs typeface="Arial" pitchFamily="34" charset="0"/>
                </a:rPr>
                <a:t>데이터베이스 설계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245785" y="2578176"/>
            <a:ext cx="3111729" cy="671588"/>
            <a:chOff x="2543198" y="4388490"/>
            <a:chExt cx="2577763" cy="671588"/>
          </a:xfrm>
        </p:grpSpPr>
        <p:sp>
          <p:nvSpPr>
            <p:cNvPr id="19" name="TextBox 18"/>
            <p:cNvSpPr txBox="1"/>
            <p:nvPr/>
          </p:nvSpPr>
          <p:spPr>
            <a:xfrm>
              <a:off x="2551706" y="4598413"/>
              <a:ext cx="256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MS SQL Server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설치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관계 대수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(SELECT, INSERT, DELETE, UPDATE)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2"/>
                  </a:solidFill>
                  <a:cs typeface="Arial" pitchFamily="34" charset="0"/>
                </a:rPr>
                <a:t>관계 대수와 </a:t>
              </a:r>
              <a:r>
                <a:rPr lang="en-US" altLang="ko-KR" sz="1200" b="1" dirty="0">
                  <a:solidFill>
                    <a:schemeClr val="accent2"/>
                  </a:solidFill>
                  <a:cs typeface="Arial" pitchFamily="34" charset="0"/>
                </a:rPr>
                <a:t>SQL</a:t>
              </a:r>
              <a:endParaRPr lang="ko-KR" altLang="en-US" sz="1200" b="1" dirty="0">
                <a:solidFill>
                  <a:schemeClr val="accent2"/>
                </a:solidFill>
                <a:cs typeface="Arial" pitchFamily="34" charset="0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622317" y="1863227"/>
            <a:ext cx="3111729" cy="671588"/>
            <a:chOff x="2543198" y="4388490"/>
            <a:chExt cx="2577763" cy="671588"/>
          </a:xfrm>
        </p:grpSpPr>
        <p:sp>
          <p:nvSpPr>
            <p:cNvPr id="22" name="TextBox 21"/>
            <p:cNvSpPr txBox="1"/>
            <p:nvPr/>
          </p:nvSpPr>
          <p:spPr>
            <a:xfrm>
              <a:off x="2551706" y="4598413"/>
              <a:ext cx="25692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관계 데이터 모델의 개념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릴레이션의 특성과 키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무결성 제약조건</a:t>
              </a:r>
              <a:endParaRPr lang="en-US" altLang="ko-KR" sz="1200" dirty="0">
                <a:solidFill>
                  <a:schemeClr val="tx1">
                    <a:lumMod val="65000"/>
                    <a:lumOff val="3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3"/>
                  </a:solidFill>
                  <a:cs typeface="Arial" pitchFamily="34" charset="0"/>
                </a:rPr>
                <a:t>관계 데이터 모델과 제약조건</a:t>
              </a:r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2998849" y="1148278"/>
            <a:ext cx="3589376" cy="671588"/>
            <a:chOff x="2543198" y="4388490"/>
            <a:chExt cx="2973446" cy="671588"/>
          </a:xfrm>
        </p:grpSpPr>
        <p:sp>
          <p:nvSpPr>
            <p:cNvPr id="25" name="TextBox 24"/>
            <p:cNvSpPr txBox="1"/>
            <p:nvPr/>
          </p:nvSpPr>
          <p:spPr>
            <a:xfrm>
              <a:off x="2551706" y="4598413"/>
              <a:ext cx="296493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데이터베이스 시스템 개요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파일 시스템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vs. DBMS, DBMS 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Arial" pitchFamily="34" charset="0"/>
                </a:rPr>
                <a:t>발전 과정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3198" y="4388490"/>
              <a:ext cx="25474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>
                  <a:solidFill>
                    <a:schemeClr val="accent4"/>
                  </a:solidFill>
                  <a:cs typeface="Arial" pitchFamily="34" charset="0"/>
                </a:rPr>
                <a:t>데이터베이스</a:t>
              </a:r>
              <a:r>
                <a:rPr lang="en-US" altLang="ko-KR" sz="1200" b="1" dirty="0">
                  <a:solidFill>
                    <a:schemeClr val="accent4"/>
                  </a:solidFill>
                  <a:cs typeface="Arial" pitchFamily="34" charset="0"/>
                </a:rPr>
                <a:t> </a:t>
              </a:r>
              <a:r>
                <a:rPr lang="ko-KR" altLang="en-US" sz="1200" b="1" dirty="0">
                  <a:solidFill>
                    <a:schemeClr val="accent4"/>
                  </a:solidFill>
                  <a:cs typeface="Arial" pitchFamily="34" charset="0"/>
                </a:rPr>
                <a:t>시스템</a:t>
              </a: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99592" y="1299459"/>
            <a:ext cx="13193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목표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1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331640" y="2019539"/>
            <a:ext cx="14356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목표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2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2107202" y="2739619"/>
            <a:ext cx="13487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목표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3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2555776" y="3459699"/>
            <a:ext cx="13081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목표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4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3131840" y="4179779"/>
            <a:ext cx="12803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cs typeface="Arial" pitchFamily="34" charset="0"/>
              </a:rPr>
              <a:t>목표</a:t>
            </a:r>
            <a:r>
              <a:rPr lang="en-US" altLang="ko-KR" sz="1600" b="1" dirty="0">
                <a:solidFill>
                  <a:schemeClr val="bg1"/>
                </a:solidFill>
                <a:cs typeface="Arial" pitchFamily="34" charset="0"/>
              </a:rPr>
              <a:t> 5</a:t>
            </a:r>
            <a:endParaRPr lang="ko-KR" altLang="en-US" sz="1600" b="1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9409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강의 수강 시 </a:t>
            </a:r>
            <a:r>
              <a:rPr lang="en-US" altLang="ko-KR" dirty="0">
                <a:solidFill>
                  <a:schemeClr val="tx1"/>
                </a:solidFill>
              </a:rPr>
              <a:t>Benefit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572000" y="1908775"/>
            <a:ext cx="2232248" cy="738664"/>
            <a:chOff x="1911403" y="4283314"/>
            <a:chExt cx="2677503" cy="738664"/>
          </a:xfrm>
        </p:grpSpPr>
        <p:sp>
          <p:nvSpPr>
            <p:cNvPr id="10" name="TextBox 9"/>
            <p:cNvSpPr txBox="1"/>
            <p:nvPr/>
          </p:nvSpPr>
          <p:spPr>
            <a:xfrm>
              <a:off x="1911403" y="4560313"/>
              <a:ext cx="267750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관계형 데이터베이스인 </a:t>
              </a:r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MSSQL 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학습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  <a:cs typeface="Arial" pitchFamily="34" charset="0"/>
                </a:rPr>
                <a:t>MSSQL</a:t>
              </a:r>
              <a:endParaRPr lang="ko-KR" altLang="en-US" sz="1200" b="1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804248" y="1908774"/>
            <a:ext cx="2080241" cy="1107997"/>
            <a:chOff x="2105139" y="4283313"/>
            <a:chExt cx="2128652" cy="1107997"/>
          </a:xfrm>
        </p:grpSpPr>
        <p:sp>
          <p:nvSpPr>
            <p:cNvPr id="13" name="TextBox 12"/>
            <p:cNvSpPr txBox="1"/>
            <p:nvPr/>
          </p:nvSpPr>
          <p:spPr>
            <a:xfrm>
              <a:off x="2113657" y="4560313"/>
              <a:ext cx="212013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실무에서 주로 활용되는 데이터베이스 시스템 프로그래밍 예제로 실전 연습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105139" y="4283313"/>
              <a:ext cx="212013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실습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740622" y="3442309"/>
            <a:ext cx="1767568" cy="923330"/>
            <a:chOff x="2113657" y="4283314"/>
            <a:chExt cx="2120136" cy="923330"/>
          </a:xfrm>
        </p:grpSpPr>
        <p:sp>
          <p:nvSpPr>
            <p:cNvPr id="16" name="TextBox 15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대기업 인사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초청 강의 예정</a:t>
              </a:r>
              <a:endParaRPr lang="en-US" altLang="ko-KR" sz="1200" dirty="0">
                <a:solidFill>
                  <a:schemeClr val="bg1"/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특별 강의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7013282" y="3465832"/>
            <a:ext cx="1767568" cy="923330"/>
            <a:chOff x="2113657" y="4283314"/>
            <a:chExt cx="2120135" cy="923330"/>
          </a:xfrm>
        </p:grpSpPr>
        <p:sp>
          <p:nvSpPr>
            <p:cNvPr id="19" name="TextBox 18"/>
            <p:cNvSpPr txBox="1"/>
            <p:nvPr/>
          </p:nvSpPr>
          <p:spPr>
            <a:xfrm>
              <a:off x="2113657" y="4560313"/>
              <a:ext cx="212013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cs typeface="Arial" pitchFamily="34" charset="0"/>
                </a:rPr>
                <a:t>SQLD</a:t>
              </a:r>
              <a:r>
                <a:rPr lang="ko-KR" altLang="en-US" sz="1200" dirty="0">
                  <a:solidFill>
                    <a:schemeClr val="bg1"/>
                  </a:solidFill>
                  <a:cs typeface="Arial" pitchFamily="34" charset="0"/>
                </a:rPr>
                <a:t>와 같은 데이터베이스 자격증 취득에 필요한 기초 기능 학습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bg1"/>
                  </a:solidFill>
                  <a:cs typeface="Arial" pitchFamily="34" charset="0"/>
                </a:rPr>
                <a:t>자격증</a:t>
              </a:r>
            </a:p>
          </p:txBody>
        </p:sp>
      </p:grpSp>
      <p:pic>
        <p:nvPicPr>
          <p:cNvPr id="2" name="그림 개체 틀 1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88" r="10288"/>
          <a:stretch>
            <a:fillRect/>
          </a:stretch>
        </p:blipFill>
        <p:spPr/>
      </p:pic>
      <p:sp>
        <p:nvSpPr>
          <p:cNvPr id="21" name="Rectangle 16">
            <a:extLst>
              <a:ext uri="{FF2B5EF4-FFF2-40B4-BE49-F238E27FC236}">
                <a16:creationId xmlns:a16="http://schemas.microsoft.com/office/drawing/2014/main" id="{1F993BD9-C5E2-4809-9CA8-0A297D47536A}"/>
              </a:ext>
            </a:extLst>
          </p:cNvPr>
          <p:cNvSpPr/>
          <p:nvPr/>
        </p:nvSpPr>
        <p:spPr>
          <a:xfrm rot="2700000">
            <a:off x="5462155" y="1381254"/>
            <a:ext cx="324496" cy="516813"/>
          </a:xfrm>
          <a:custGeom>
            <a:avLst/>
            <a:gdLst/>
            <a:ahLst/>
            <a:cxnLst/>
            <a:rect l="l" t="t" r="r" b="b"/>
            <a:pathLst>
              <a:path w="2232248" h="4001999">
                <a:moveTo>
                  <a:pt x="1116887" y="0"/>
                </a:moveTo>
                <a:cubicBezTo>
                  <a:pt x="1270748" y="4762"/>
                  <a:pt x="1433283" y="120651"/>
                  <a:pt x="1447291" y="308459"/>
                </a:cubicBezTo>
                <a:cubicBezTo>
                  <a:pt x="1483174" y="544979"/>
                  <a:pt x="1283237" y="603082"/>
                  <a:pt x="1339988" y="887363"/>
                </a:cubicBezTo>
                <a:lnTo>
                  <a:pt x="2232248" y="887363"/>
                </a:lnTo>
                <a:lnTo>
                  <a:pt x="2232248" y="1778237"/>
                </a:lnTo>
                <a:cubicBezTo>
                  <a:pt x="1956566" y="1829261"/>
                  <a:pt x="1897086" y="1634366"/>
                  <a:pt x="1663321" y="1669832"/>
                </a:cubicBezTo>
                <a:cubicBezTo>
                  <a:pt x="1475513" y="1683840"/>
                  <a:pt x="1359624" y="1846375"/>
                  <a:pt x="1354862" y="2000236"/>
                </a:cubicBezTo>
                <a:cubicBezTo>
                  <a:pt x="1358037" y="2135389"/>
                  <a:pt x="1477787" y="2334920"/>
                  <a:pt x="1701420" y="2336507"/>
                </a:cubicBezTo>
                <a:cubicBezTo>
                  <a:pt x="1972077" y="2308709"/>
                  <a:pt x="1932339" y="2176007"/>
                  <a:pt x="2232248" y="2187989"/>
                </a:cubicBezTo>
                <a:lnTo>
                  <a:pt x="2232248" y="3119611"/>
                </a:lnTo>
                <a:lnTo>
                  <a:pt x="1303259" y="3119611"/>
                </a:lnTo>
                <a:cubicBezTo>
                  <a:pt x="1289664" y="3424971"/>
                  <a:pt x="1423682" y="3383289"/>
                  <a:pt x="1451633" y="3655441"/>
                </a:cubicBezTo>
                <a:cubicBezTo>
                  <a:pt x="1450046" y="3879074"/>
                  <a:pt x="1250515" y="3998824"/>
                  <a:pt x="1115362" y="4001999"/>
                </a:cubicBezTo>
                <a:cubicBezTo>
                  <a:pt x="961501" y="3997237"/>
                  <a:pt x="798966" y="3881348"/>
                  <a:pt x="784958" y="3693540"/>
                </a:cubicBezTo>
                <a:cubicBezTo>
                  <a:pt x="749282" y="3458385"/>
                  <a:pt x="946712" y="3399594"/>
                  <a:pt x="892811" y="3119611"/>
                </a:cubicBezTo>
                <a:lnTo>
                  <a:pt x="0" y="3119611"/>
                </a:lnTo>
                <a:lnTo>
                  <a:pt x="0" y="2203607"/>
                </a:lnTo>
                <a:cubicBezTo>
                  <a:pt x="285884" y="2145799"/>
                  <a:pt x="343730" y="2346665"/>
                  <a:pt x="580754" y="2310706"/>
                </a:cubicBezTo>
                <a:cubicBezTo>
                  <a:pt x="768562" y="2296698"/>
                  <a:pt x="884451" y="2134163"/>
                  <a:pt x="889213" y="1980302"/>
                </a:cubicBezTo>
                <a:cubicBezTo>
                  <a:pt x="886038" y="1845149"/>
                  <a:pt x="766288" y="1645618"/>
                  <a:pt x="542655" y="1644031"/>
                </a:cubicBezTo>
                <a:cubicBezTo>
                  <a:pt x="268493" y="1672188"/>
                  <a:pt x="312817" y="1807984"/>
                  <a:pt x="0" y="1792208"/>
                </a:cubicBezTo>
                <a:lnTo>
                  <a:pt x="0" y="887363"/>
                </a:lnTo>
                <a:lnTo>
                  <a:pt x="928847" y="887363"/>
                </a:lnTo>
                <a:cubicBezTo>
                  <a:pt x="944034" y="576570"/>
                  <a:pt x="808718" y="620178"/>
                  <a:pt x="780616" y="346558"/>
                </a:cubicBezTo>
                <a:cubicBezTo>
                  <a:pt x="782203" y="122925"/>
                  <a:pt x="981734" y="3175"/>
                  <a:pt x="111688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rapezoid 13">
            <a:extLst>
              <a:ext uri="{FF2B5EF4-FFF2-40B4-BE49-F238E27FC236}">
                <a16:creationId xmlns:a16="http://schemas.microsoft.com/office/drawing/2014/main" id="{B25A2895-391F-49CD-8A4C-9E410B4FFF73}"/>
              </a:ext>
            </a:extLst>
          </p:cNvPr>
          <p:cNvSpPr/>
          <p:nvPr/>
        </p:nvSpPr>
        <p:spPr>
          <a:xfrm>
            <a:off x="7647464" y="1462725"/>
            <a:ext cx="451080" cy="364988"/>
          </a:xfrm>
          <a:custGeom>
            <a:avLst/>
            <a:gdLst/>
            <a:ahLst/>
            <a:cxnLst/>
            <a:rect l="l" t="t" r="r" b="b"/>
            <a:pathLst>
              <a:path w="2736304" h="2313707">
                <a:moveTo>
                  <a:pt x="1046195" y="1945901"/>
                </a:moveTo>
                <a:lnTo>
                  <a:pt x="998316" y="2093032"/>
                </a:lnTo>
                <a:lnTo>
                  <a:pt x="1737988" y="2093032"/>
                </a:lnTo>
                <a:lnTo>
                  <a:pt x="1690109" y="1945901"/>
                </a:lnTo>
                <a:close/>
                <a:moveTo>
                  <a:pt x="396044" y="89541"/>
                </a:moveTo>
                <a:lnTo>
                  <a:pt x="396044" y="1241668"/>
                </a:lnTo>
                <a:lnTo>
                  <a:pt x="2340260" y="1241668"/>
                </a:lnTo>
                <a:lnTo>
                  <a:pt x="2340260" y="89541"/>
                </a:lnTo>
                <a:close/>
                <a:moveTo>
                  <a:pt x="252028" y="0"/>
                </a:moveTo>
                <a:lnTo>
                  <a:pt x="2484276" y="0"/>
                </a:lnTo>
                <a:lnTo>
                  <a:pt x="2484276" y="1331208"/>
                </a:lnTo>
                <a:lnTo>
                  <a:pt x="2484679" y="1331208"/>
                </a:lnTo>
                <a:lnTo>
                  <a:pt x="2736304" y="2195304"/>
                </a:lnTo>
                <a:lnTo>
                  <a:pt x="2736304" y="2313707"/>
                </a:lnTo>
                <a:lnTo>
                  <a:pt x="0" y="2313707"/>
                </a:lnTo>
                <a:lnTo>
                  <a:pt x="0" y="2195304"/>
                </a:lnTo>
                <a:lnTo>
                  <a:pt x="251625" y="1331208"/>
                </a:lnTo>
                <a:lnTo>
                  <a:pt x="252028" y="1331208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31379617-5A44-4246-BDB9-B2CAFFDBF740}"/>
              </a:ext>
            </a:extLst>
          </p:cNvPr>
          <p:cNvSpPr/>
          <p:nvPr/>
        </p:nvSpPr>
        <p:spPr>
          <a:xfrm>
            <a:off x="7671526" y="3047661"/>
            <a:ext cx="451080" cy="337109"/>
          </a:xfrm>
          <a:custGeom>
            <a:avLst/>
            <a:gdLst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833935 w 3239999"/>
              <a:gd name="connsiteY0" fmla="*/ 22 h 3032924"/>
              <a:gd name="connsiteX1" fmla="*/ 1576606 w 3239999"/>
              <a:gd name="connsiteY1" fmla="*/ 402054 h 3032924"/>
              <a:gd name="connsiteX2" fmla="*/ 1576606 w 3239999"/>
              <a:gd name="connsiteY2" fmla="*/ 430441 h 3032924"/>
              <a:gd name="connsiteX3" fmla="*/ 1576606 w 3239999"/>
              <a:gd name="connsiteY3" fmla="*/ 526981 h 3032924"/>
              <a:gd name="connsiteX4" fmla="*/ 1576606 w 3239999"/>
              <a:gd name="connsiteY4" fmla="*/ 2765302 h 3032924"/>
              <a:gd name="connsiteX5" fmla="*/ 378630 w 3239999"/>
              <a:gd name="connsiteY5" fmla="*/ 2472117 h 3032924"/>
              <a:gd name="connsiteX6" fmla="*/ 384918 w 3239999"/>
              <a:gd name="connsiteY6" fmla="*/ 526981 h 3032924"/>
              <a:gd name="connsiteX7" fmla="*/ 239143 w 3239999"/>
              <a:gd name="connsiteY7" fmla="*/ 526981 h 3032924"/>
              <a:gd name="connsiteX8" fmla="*/ 239143 w 3239999"/>
              <a:gd name="connsiteY8" fmla="*/ 2776423 h 3032924"/>
              <a:gd name="connsiteX9" fmla="*/ 1576606 w 3239999"/>
              <a:gd name="connsiteY9" fmla="*/ 2776423 h 3032924"/>
              <a:gd name="connsiteX10" fmla="*/ 1576606 w 3239999"/>
              <a:gd name="connsiteY10" fmla="*/ 2778202 h 3032924"/>
              <a:gd name="connsiteX11" fmla="*/ 1663394 w 3239999"/>
              <a:gd name="connsiteY11" fmla="*/ 2778202 h 3032924"/>
              <a:gd name="connsiteX12" fmla="*/ 1663394 w 3239999"/>
              <a:gd name="connsiteY12" fmla="*/ 2776423 h 3032924"/>
              <a:gd name="connsiteX13" fmla="*/ 3000856 w 3239999"/>
              <a:gd name="connsiteY13" fmla="*/ 2776423 h 3032924"/>
              <a:gd name="connsiteX14" fmla="*/ 3000856 w 3239999"/>
              <a:gd name="connsiteY14" fmla="*/ 526981 h 3032924"/>
              <a:gd name="connsiteX15" fmla="*/ 2855082 w 3239999"/>
              <a:gd name="connsiteY15" fmla="*/ 526981 h 3032924"/>
              <a:gd name="connsiteX16" fmla="*/ 2861369 w 3239999"/>
              <a:gd name="connsiteY16" fmla="*/ 2472117 h 3032924"/>
              <a:gd name="connsiteX17" fmla="*/ 1663394 w 3239999"/>
              <a:gd name="connsiteY17" fmla="*/ 2765302 h 3032924"/>
              <a:gd name="connsiteX18" fmla="*/ 1663394 w 3239999"/>
              <a:gd name="connsiteY18" fmla="*/ 526981 h 3032924"/>
              <a:gd name="connsiteX19" fmla="*/ 1663394 w 3239999"/>
              <a:gd name="connsiteY19" fmla="*/ 430441 h 3032924"/>
              <a:gd name="connsiteX20" fmla="*/ 1663394 w 3239999"/>
              <a:gd name="connsiteY20" fmla="*/ 402054 h 3032924"/>
              <a:gd name="connsiteX21" fmla="*/ 2406065 w 3239999"/>
              <a:gd name="connsiteY21" fmla="*/ 22 h 3032924"/>
              <a:gd name="connsiteX22" fmla="*/ 2853673 w 3239999"/>
              <a:gd name="connsiteY22" fmla="*/ 91100 h 3032924"/>
              <a:gd name="connsiteX23" fmla="*/ 2854770 w 3239999"/>
              <a:gd name="connsiteY23" fmla="*/ 430441 h 3032924"/>
              <a:gd name="connsiteX24" fmla="*/ 3120669 w 3239999"/>
              <a:gd name="connsiteY24" fmla="*/ 428517 h 3032924"/>
              <a:gd name="connsiteX25" fmla="*/ 3120669 w 3239999"/>
              <a:gd name="connsiteY25" fmla="*/ 738345 h 3032924"/>
              <a:gd name="connsiteX26" fmla="*/ 3239999 w 3239999"/>
              <a:gd name="connsiteY26" fmla="*/ 738345 h 3032924"/>
              <a:gd name="connsiteX27" fmla="*/ 3239999 w 3239999"/>
              <a:gd name="connsiteY27" fmla="*/ 3032924 h 3032924"/>
              <a:gd name="connsiteX28" fmla="*/ 0 w 3239999"/>
              <a:gd name="connsiteY28" fmla="*/ 3032924 h 3032924"/>
              <a:gd name="connsiteX29" fmla="*/ 0 w 3239999"/>
              <a:gd name="connsiteY29" fmla="*/ 738345 h 3032924"/>
              <a:gd name="connsiteX30" fmla="*/ 102477 w 3239999"/>
              <a:gd name="connsiteY30" fmla="*/ 738345 h 3032924"/>
              <a:gd name="connsiteX31" fmla="*/ 102477 w 3239999"/>
              <a:gd name="connsiteY31" fmla="*/ 428517 h 3032924"/>
              <a:gd name="connsiteX32" fmla="*/ 385229 w 3239999"/>
              <a:gd name="connsiteY32" fmla="*/ 430441 h 3032924"/>
              <a:gd name="connsiteX33" fmla="*/ 386326 w 3239999"/>
              <a:gd name="connsiteY33" fmla="*/ 91100 h 3032924"/>
              <a:gd name="connsiteX34" fmla="*/ 833935 w 3239999"/>
              <a:gd name="connsiteY34" fmla="*/ 2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34" fmla="*/ 1668046 w 3239999"/>
              <a:gd name="connsiteY34" fmla="*/ 2869642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39143 w 3239999"/>
              <a:gd name="connsiteY32" fmla="*/ 2776423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3000856 w 3239999"/>
              <a:gd name="connsiteY3" fmla="*/ 2776423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  <a:gd name="connsiteX0" fmla="*/ 1576606 w 3239999"/>
              <a:gd name="connsiteY0" fmla="*/ 2778202 h 3032924"/>
              <a:gd name="connsiteX1" fmla="*/ 1663394 w 3239999"/>
              <a:gd name="connsiteY1" fmla="*/ 2778202 h 3032924"/>
              <a:gd name="connsiteX2" fmla="*/ 1663394 w 3239999"/>
              <a:gd name="connsiteY2" fmla="*/ 2776423 h 3032924"/>
              <a:gd name="connsiteX3" fmla="*/ 2991331 w 3239999"/>
              <a:gd name="connsiteY3" fmla="*/ 2709748 h 3032924"/>
              <a:gd name="connsiteX4" fmla="*/ 3000856 w 3239999"/>
              <a:gd name="connsiteY4" fmla="*/ 526981 h 3032924"/>
              <a:gd name="connsiteX5" fmla="*/ 2855082 w 3239999"/>
              <a:gd name="connsiteY5" fmla="*/ 526981 h 3032924"/>
              <a:gd name="connsiteX6" fmla="*/ 2861369 w 3239999"/>
              <a:gd name="connsiteY6" fmla="*/ 2472117 h 3032924"/>
              <a:gd name="connsiteX7" fmla="*/ 1663394 w 3239999"/>
              <a:gd name="connsiteY7" fmla="*/ 2765302 h 3032924"/>
              <a:gd name="connsiteX8" fmla="*/ 1663394 w 3239999"/>
              <a:gd name="connsiteY8" fmla="*/ 526981 h 3032924"/>
              <a:gd name="connsiteX9" fmla="*/ 1663394 w 3239999"/>
              <a:gd name="connsiteY9" fmla="*/ 430441 h 3032924"/>
              <a:gd name="connsiteX10" fmla="*/ 1663394 w 3239999"/>
              <a:gd name="connsiteY10" fmla="*/ 402054 h 3032924"/>
              <a:gd name="connsiteX11" fmla="*/ 2406065 w 3239999"/>
              <a:gd name="connsiteY11" fmla="*/ 22 h 3032924"/>
              <a:gd name="connsiteX12" fmla="*/ 2853673 w 3239999"/>
              <a:gd name="connsiteY12" fmla="*/ 91100 h 3032924"/>
              <a:gd name="connsiteX13" fmla="*/ 2854770 w 3239999"/>
              <a:gd name="connsiteY13" fmla="*/ 430441 h 3032924"/>
              <a:gd name="connsiteX14" fmla="*/ 3120669 w 3239999"/>
              <a:gd name="connsiteY14" fmla="*/ 428517 h 3032924"/>
              <a:gd name="connsiteX15" fmla="*/ 3120669 w 3239999"/>
              <a:gd name="connsiteY15" fmla="*/ 738345 h 3032924"/>
              <a:gd name="connsiteX16" fmla="*/ 3239999 w 3239999"/>
              <a:gd name="connsiteY16" fmla="*/ 738345 h 3032924"/>
              <a:gd name="connsiteX17" fmla="*/ 3239999 w 3239999"/>
              <a:gd name="connsiteY17" fmla="*/ 3032924 h 3032924"/>
              <a:gd name="connsiteX18" fmla="*/ 0 w 3239999"/>
              <a:gd name="connsiteY18" fmla="*/ 3032924 h 3032924"/>
              <a:gd name="connsiteX19" fmla="*/ 0 w 3239999"/>
              <a:gd name="connsiteY19" fmla="*/ 738345 h 3032924"/>
              <a:gd name="connsiteX20" fmla="*/ 102477 w 3239999"/>
              <a:gd name="connsiteY20" fmla="*/ 738345 h 3032924"/>
              <a:gd name="connsiteX21" fmla="*/ 102477 w 3239999"/>
              <a:gd name="connsiteY21" fmla="*/ 428517 h 3032924"/>
              <a:gd name="connsiteX22" fmla="*/ 385229 w 3239999"/>
              <a:gd name="connsiteY22" fmla="*/ 430441 h 3032924"/>
              <a:gd name="connsiteX23" fmla="*/ 386326 w 3239999"/>
              <a:gd name="connsiteY23" fmla="*/ 91100 h 3032924"/>
              <a:gd name="connsiteX24" fmla="*/ 833935 w 3239999"/>
              <a:gd name="connsiteY24" fmla="*/ 22 h 3032924"/>
              <a:gd name="connsiteX25" fmla="*/ 1576606 w 3239999"/>
              <a:gd name="connsiteY25" fmla="*/ 402054 h 3032924"/>
              <a:gd name="connsiteX26" fmla="*/ 1576606 w 3239999"/>
              <a:gd name="connsiteY26" fmla="*/ 430441 h 3032924"/>
              <a:gd name="connsiteX27" fmla="*/ 1576606 w 3239999"/>
              <a:gd name="connsiteY27" fmla="*/ 526981 h 3032924"/>
              <a:gd name="connsiteX28" fmla="*/ 1576606 w 3239999"/>
              <a:gd name="connsiteY28" fmla="*/ 2765302 h 3032924"/>
              <a:gd name="connsiteX29" fmla="*/ 378630 w 3239999"/>
              <a:gd name="connsiteY29" fmla="*/ 2472117 h 3032924"/>
              <a:gd name="connsiteX30" fmla="*/ 384918 w 3239999"/>
              <a:gd name="connsiteY30" fmla="*/ 526981 h 3032924"/>
              <a:gd name="connsiteX31" fmla="*/ 239143 w 3239999"/>
              <a:gd name="connsiteY31" fmla="*/ 526981 h 3032924"/>
              <a:gd name="connsiteX32" fmla="*/ 229618 w 3239999"/>
              <a:gd name="connsiteY32" fmla="*/ 2690698 h 3032924"/>
              <a:gd name="connsiteX33" fmla="*/ 1576606 w 3239999"/>
              <a:gd name="connsiteY33" fmla="*/ 2776423 h 3032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239999" h="3032924">
                <a:moveTo>
                  <a:pt x="1576606" y="2778202"/>
                </a:moveTo>
                <a:cubicBezTo>
                  <a:pt x="1576606" y="2778795"/>
                  <a:pt x="1663394" y="2792670"/>
                  <a:pt x="1663394" y="2778202"/>
                </a:cubicBezTo>
                <a:lnTo>
                  <a:pt x="1663394" y="2776423"/>
                </a:lnTo>
                <a:cubicBezTo>
                  <a:pt x="2185083" y="2605634"/>
                  <a:pt x="2444552" y="2500589"/>
                  <a:pt x="2991331" y="2709748"/>
                </a:cubicBezTo>
                <a:lnTo>
                  <a:pt x="3000856" y="526981"/>
                </a:lnTo>
                <a:lnTo>
                  <a:pt x="2855082" y="526981"/>
                </a:lnTo>
                <a:cubicBezTo>
                  <a:pt x="2857178" y="1175360"/>
                  <a:pt x="2859273" y="1823738"/>
                  <a:pt x="2861369" y="2472117"/>
                </a:cubicBezTo>
                <a:cubicBezTo>
                  <a:pt x="2483869" y="2318121"/>
                  <a:pt x="2052449" y="2439541"/>
                  <a:pt x="1663394" y="2765302"/>
                </a:cubicBezTo>
                <a:lnTo>
                  <a:pt x="1663394" y="526981"/>
                </a:lnTo>
                <a:lnTo>
                  <a:pt x="1663394" y="430441"/>
                </a:lnTo>
                <a:lnTo>
                  <a:pt x="1663394" y="402054"/>
                </a:lnTo>
                <a:cubicBezTo>
                  <a:pt x="1896442" y="149589"/>
                  <a:pt x="2115835" y="2106"/>
                  <a:pt x="2406065" y="22"/>
                </a:cubicBezTo>
                <a:cubicBezTo>
                  <a:pt x="2537987" y="-925"/>
                  <a:pt x="2684544" y="28169"/>
                  <a:pt x="2853673" y="91100"/>
                </a:cubicBezTo>
                <a:cubicBezTo>
                  <a:pt x="2854039" y="204214"/>
                  <a:pt x="2854404" y="317327"/>
                  <a:pt x="2854770" y="430441"/>
                </a:cubicBezTo>
                <a:lnTo>
                  <a:pt x="3120669" y="428517"/>
                </a:lnTo>
                <a:lnTo>
                  <a:pt x="3120669" y="738345"/>
                </a:lnTo>
                <a:lnTo>
                  <a:pt x="3239999" y="738345"/>
                </a:lnTo>
                <a:lnTo>
                  <a:pt x="3239999" y="3032924"/>
                </a:lnTo>
                <a:lnTo>
                  <a:pt x="0" y="3032924"/>
                </a:lnTo>
                <a:lnTo>
                  <a:pt x="0" y="738345"/>
                </a:lnTo>
                <a:lnTo>
                  <a:pt x="102477" y="738345"/>
                </a:lnTo>
                <a:lnTo>
                  <a:pt x="102477" y="428517"/>
                </a:lnTo>
                <a:lnTo>
                  <a:pt x="385229" y="430441"/>
                </a:lnTo>
                <a:cubicBezTo>
                  <a:pt x="385595" y="317327"/>
                  <a:pt x="385960" y="204214"/>
                  <a:pt x="386326" y="91100"/>
                </a:cubicBezTo>
                <a:cubicBezTo>
                  <a:pt x="555455" y="28169"/>
                  <a:pt x="702013" y="-925"/>
                  <a:pt x="833935" y="22"/>
                </a:cubicBezTo>
                <a:cubicBezTo>
                  <a:pt x="1124164" y="2106"/>
                  <a:pt x="1343558" y="149589"/>
                  <a:pt x="1576606" y="402054"/>
                </a:cubicBezTo>
                <a:lnTo>
                  <a:pt x="1576606" y="430441"/>
                </a:lnTo>
                <a:lnTo>
                  <a:pt x="1576606" y="526981"/>
                </a:lnTo>
                <a:lnTo>
                  <a:pt x="1576606" y="2765302"/>
                </a:lnTo>
                <a:cubicBezTo>
                  <a:pt x="1187550" y="2439541"/>
                  <a:pt x="756130" y="2318121"/>
                  <a:pt x="378630" y="2472117"/>
                </a:cubicBezTo>
                <a:lnTo>
                  <a:pt x="384918" y="526981"/>
                </a:lnTo>
                <a:lnTo>
                  <a:pt x="239143" y="526981"/>
                </a:lnTo>
                <a:lnTo>
                  <a:pt x="229618" y="2690698"/>
                </a:lnTo>
                <a:cubicBezTo>
                  <a:pt x="773243" y="2466244"/>
                  <a:pt x="1081748" y="2626096"/>
                  <a:pt x="1576606" y="2776423"/>
                </a:cubicBezTo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rapezoid 28">
            <a:extLst>
              <a:ext uri="{FF2B5EF4-FFF2-40B4-BE49-F238E27FC236}">
                <a16:creationId xmlns:a16="http://schemas.microsoft.com/office/drawing/2014/main" id="{2452358C-4126-42B4-A4B2-6B18A126A40E}"/>
              </a:ext>
            </a:extLst>
          </p:cNvPr>
          <p:cNvSpPr>
            <a:spLocks noChangeAspect="1"/>
          </p:cNvSpPr>
          <p:nvPr/>
        </p:nvSpPr>
        <p:spPr>
          <a:xfrm>
            <a:off x="5475879" y="3012692"/>
            <a:ext cx="297055" cy="360000"/>
          </a:xfrm>
          <a:custGeom>
            <a:avLst/>
            <a:gdLst/>
            <a:ahLst/>
            <a:cxnLst/>
            <a:rect l="l" t="t" r="r" b="b"/>
            <a:pathLst>
              <a:path w="2664297" h="3228846">
                <a:moveTo>
                  <a:pt x="2006233" y="1910002"/>
                </a:moveTo>
                <a:cubicBezTo>
                  <a:pt x="2195393" y="2270441"/>
                  <a:pt x="2396463" y="2592453"/>
                  <a:pt x="2218318" y="2693318"/>
                </a:cubicBezTo>
                <a:cubicBezTo>
                  <a:pt x="1760490" y="2959655"/>
                  <a:pt x="875097" y="3011972"/>
                  <a:pt x="413381" y="2693318"/>
                </a:cubicBezTo>
                <a:cubicBezTo>
                  <a:pt x="278026" y="2578660"/>
                  <a:pt x="448417" y="2270210"/>
                  <a:pt x="622358" y="1918652"/>
                </a:cubicBezTo>
                <a:close/>
                <a:moveTo>
                  <a:pt x="998355" y="318176"/>
                </a:moveTo>
                <a:lnTo>
                  <a:pt x="1054483" y="938365"/>
                </a:lnTo>
                <a:cubicBezTo>
                  <a:pt x="1073419" y="1202005"/>
                  <a:pt x="-94533" y="2544942"/>
                  <a:pt x="263185" y="2803859"/>
                </a:cubicBezTo>
                <a:cubicBezTo>
                  <a:pt x="799752" y="3120272"/>
                  <a:pt x="1828684" y="3068324"/>
                  <a:pt x="2360732" y="2803859"/>
                </a:cubicBezTo>
                <a:cubicBezTo>
                  <a:pt x="2817826" y="2582721"/>
                  <a:pt x="1567592" y="1249230"/>
                  <a:pt x="1559424" y="938364"/>
                </a:cubicBezTo>
                <a:lnTo>
                  <a:pt x="1635785" y="320808"/>
                </a:lnTo>
                <a:lnTo>
                  <a:pt x="1616510" y="323841"/>
                </a:lnTo>
                <a:cubicBezTo>
                  <a:pt x="1541035" y="362546"/>
                  <a:pt x="1432716" y="386340"/>
                  <a:pt x="1312455" y="386340"/>
                </a:cubicBezTo>
                <a:cubicBezTo>
                  <a:pt x="1186664" y="386340"/>
                  <a:pt x="1073940" y="360308"/>
                  <a:pt x="998355" y="318176"/>
                </a:cubicBezTo>
                <a:close/>
                <a:moveTo>
                  <a:pt x="1312455" y="60748"/>
                </a:moveTo>
                <a:cubicBezTo>
                  <a:pt x="1155275" y="60748"/>
                  <a:pt x="1027857" y="120035"/>
                  <a:pt x="1027857" y="193171"/>
                </a:cubicBezTo>
                <a:cubicBezTo>
                  <a:pt x="1027857" y="266307"/>
                  <a:pt x="1155275" y="325594"/>
                  <a:pt x="1312455" y="325594"/>
                </a:cubicBezTo>
                <a:cubicBezTo>
                  <a:pt x="1469634" y="325594"/>
                  <a:pt x="1597052" y="266307"/>
                  <a:pt x="1597052" y="193171"/>
                </a:cubicBezTo>
                <a:cubicBezTo>
                  <a:pt x="1597052" y="120035"/>
                  <a:pt x="1469634" y="60748"/>
                  <a:pt x="1312455" y="60748"/>
                </a:cubicBezTo>
                <a:close/>
                <a:moveTo>
                  <a:pt x="1312455" y="0"/>
                </a:moveTo>
                <a:cubicBezTo>
                  <a:pt x="1537130" y="0"/>
                  <a:pt x="1720121" y="83046"/>
                  <a:pt x="1726235" y="186847"/>
                </a:cubicBezTo>
                <a:cubicBezTo>
                  <a:pt x="1726742" y="186524"/>
                  <a:pt x="1727174" y="186120"/>
                  <a:pt x="1727606" y="185717"/>
                </a:cubicBezTo>
                <a:lnTo>
                  <a:pt x="1727102" y="190850"/>
                </a:lnTo>
                <a:cubicBezTo>
                  <a:pt x="1727595" y="191614"/>
                  <a:pt x="1727605" y="192391"/>
                  <a:pt x="1727605" y="193170"/>
                </a:cubicBezTo>
                <a:lnTo>
                  <a:pt x="1726271" y="199326"/>
                </a:lnTo>
                <a:lnTo>
                  <a:pt x="1655630" y="919826"/>
                </a:lnTo>
                <a:cubicBezTo>
                  <a:pt x="1665213" y="1268678"/>
                  <a:pt x="3079202" y="2735754"/>
                  <a:pt x="2542920" y="2983914"/>
                </a:cubicBezTo>
                <a:cubicBezTo>
                  <a:pt x="1918698" y="3280693"/>
                  <a:pt x="711513" y="3338989"/>
                  <a:pt x="81991" y="2983914"/>
                </a:cubicBezTo>
                <a:cubicBezTo>
                  <a:pt x="-337699" y="2693358"/>
                  <a:pt x="991496" y="1215684"/>
                  <a:pt x="969280" y="919828"/>
                </a:cubicBezTo>
                <a:lnTo>
                  <a:pt x="898640" y="199335"/>
                </a:lnTo>
                <a:cubicBezTo>
                  <a:pt x="897375" y="197339"/>
                  <a:pt x="897304" y="195258"/>
                  <a:pt x="897304" y="193170"/>
                </a:cubicBezTo>
                <a:lnTo>
                  <a:pt x="897808" y="190847"/>
                </a:lnTo>
                <a:lnTo>
                  <a:pt x="897305" y="185717"/>
                </a:lnTo>
                <a:lnTo>
                  <a:pt x="898687" y="186789"/>
                </a:lnTo>
                <a:cubicBezTo>
                  <a:pt x="904857" y="83015"/>
                  <a:pt x="1087821" y="0"/>
                  <a:pt x="131245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60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5486"/>
            <a:ext cx="9144000" cy="776530"/>
          </a:xfrm>
        </p:spPr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주차 별 강의 내용</a:t>
            </a:r>
          </a:p>
        </p:txBody>
      </p:sp>
      <p:sp>
        <p:nvSpPr>
          <p:cNvPr id="3" name="Rectangle 2"/>
          <p:cNvSpPr/>
          <p:nvPr/>
        </p:nvSpPr>
        <p:spPr>
          <a:xfrm>
            <a:off x="1466240" y="3021556"/>
            <a:ext cx="1440000" cy="360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Rectangle 3"/>
          <p:cNvSpPr/>
          <p:nvPr/>
        </p:nvSpPr>
        <p:spPr>
          <a:xfrm>
            <a:off x="2906965" y="3021556"/>
            <a:ext cx="1440000" cy="36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/>
        </p:nvSpPr>
        <p:spPr>
          <a:xfrm>
            <a:off x="4347690" y="3021556"/>
            <a:ext cx="1440000" cy="36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/>
        </p:nvSpPr>
        <p:spPr>
          <a:xfrm>
            <a:off x="5788415" y="3021556"/>
            <a:ext cx="1440000" cy="36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Rectangle 6"/>
          <p:cNvSpPr/>
          <p:nvPr/>
        </p:nvSpPr>
        <p:spPr>
          <a:xfrm>
            <a:off x="7229140" y="3021556"/>
            <a:ext cx="1309304" cy="360000"/>
          </a:xfrm>
          <a:prstGeom prst="rect">
            <a:avLst/>
          </a:prstGeom>
          <a:solidFill>
            <a:srgbClr val="F26D9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Round Same Side Corner Rectangle 39"/>
          <p:cNvSpPr/>
          <p:nvPr/>
        </p:nvSpPr>
        <p:spPr>
          <a:xfrm rot="18900000">
            <a:off x="7598307" y="2739871"/>
            <a:ext cx="923370" cy="923370"/>
          </a:xfrm>
          <a:custGeom>
            <a:avLst/>
            <a:gdLst/>
            <a:ahLst/>
            <a:cxnLst/>
            <a:rect l="l" t="t" r="r" b="b"/>
            <a:pathLst>
              <a:path w="923370" h="923370">
                <a:moveTo>
                  <a:pt x="870649" y="52721"/>
                </a:moveTo>
                <a:cubicBezTo>
                  <a:pt x="903223" y="85294"/>
                  <a:pt x="923370" y="130294"/>
                  <a:pt x="923370" y="180000"/>
                </a:cubicBezTo>
                <a:lnTo>
                  <a:pt x="923370" y="914399"/>
                </a:lnTo>
                <a:lnTo>
                  <a:pt x="914399" y="914399"/>
                </a:lnTo>
                <a:lnTo>
                  <a:pt x="914399" y="923370"/>
                </a:lnTo>
                <a:lnTo>
                  <a:pt x="180000" y="923370"/>
                </a:lnTo>
                <a:cubicBezTo>
                  <a:pt x="80589" y="923370"/>
                  <a:pt x="0" y="842781"/>
                  <a:pt x="0" y="743370"/>
                </a:cubicBezTo>
                <a:cubicBezTo>
                  <a:pt x="0" y="643959"/>
                  <a:pt x="80589" y="563370"/>
                  <a:pt x="179999" y="563370"/>
                </a:cubicBezTo>
                <a:lnTo>
                  <a:pt x="563370" y="563370"/>
                </a:lnTo>
                <a:lnTo>
                  <a:pt x="563370" y="180000"/>
                </a:lnTo>
                <a:cubicBezTo>
                  <a:pt x="563370" y="80589"/>
                  <a:pt x="643959" y="0"/>
                  <a:pt x="743370" y="0"/>
                </a:cubicBezTo>
                <a:cubicBezTo>
                  <a:pt x="793076" y="0"/>
                  <a:pt x="838076" y="20147"/>
                  <a:pt x="870649" y="5272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Oval 8"/>
          <p:cNvSpPr/>
          <p:nvPr/>
        </p:nvSpPr>
        <p:spPr>
          <a:xfrm>
            <a:off x="2643665" y="2925669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Oval 9"/>
          <p:cNvSpPr/>
          <p:nvPr/>
        </p:nvSpPr>
        <p:spPr>
          <a:xfrm>
            <a:off x="2726240" y="3008244"/>
            <a:ext cx="360000" cy="360000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Oval 10"/>
          <p:cNvSpPr/>
          <p:nvPr/>
        </p:nvSpPr>
        <p:spPr>
          <a:xfrm>
            <a:off x="4084390" y="2931368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Oval 11"/>
          <p:cNvSpPr/>
          <p:nvPr/>
        </p:nvSpPr>
        <p:spPr>
          <a:xfrm>
            <a:off x="4166965" y="3013943"/>
            <a:ext cx="360000" cy="360000"/>
          </a:xfrm>
          <a:prstGeom prst="ellipse">
            <a:avLst/>
          </a:prstGeom>
          <a:solidFill>
            <a:schemeClr val="accent2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Oval 12"/>
          <p:cNvSpPr/>
          <p:nvPr/>
        </p:nvSpPr>
        <p:spPr>
          <a:xfrm>
            <a:off x="5525115" y="2937067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Oval 13"/>
          <p:cNvSpPr/>
          <p:nvPr/>
        </p:nvSpPr>
        <p:spPr>
          <a:xfrm>
            <a:off x="5607690" y="3019642"/>
            <a:ext cx="360000" cy="360000"/>
          </a:xfrm>
          <a:prstGeom prst="ellipse">
            <a:avLst/>
          </a:prstGeom>
          <a:solidFill>
            <a:schemeClr val="accent3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6965840" y="2942766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Oval 15"/>
          <p:cNvSpPr/>
          <p:nvPr/>
        </p:nvSpPr>
        <p:spPr>
          <a:xfrm>
            <a:off x="7048415" y="3025341"/>
            <a:ext cx="360000" cy="360000"/>
          </a:xfrm>
          <a:prstGeom prst="ellipse">
            <a:avLst/>
          </a:prstGeom>
          <a:solidFill>
            <a:schemeClr val="accent4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203665" y="2931368"/>
            <a:ext cx="540000" cy="540000"/>
          </a:xfrm>
          <a:prstGeom prst="ellipse">
            <a:avLst/>
          </a:prstGeom>
          <a:solidFill>
            <a:schemeClr val="tx1">
              <a:lumMod val="65000"/>
              <a:lumOff val="3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Oval 17"/>
          <p:cNvSpPr/>
          <p:nvPr/>
        </p:nvSpPr>
        <p:spPr>
          <a:xfrm>
            <a:off x="1286240" y="3013943"/>
            <a:ext cx="360000" cy="360000"/>
          </a:xfrm>
          <a:prstGeom prst="ellipse">
            <a:avLst/>
          </a:prstGeom>
          <a:solidFill>
            <a:schemeClr val="accent6"/>
          </a:solidFill>
          <a:ln w="63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직사각형 113"/>
          <p:cNvSpPr>
            <a:spLocks noChangeArrowheads="1"/>
          </p:cNvSpPr>
          <p:nvPr/>
        </p:nvSpPr>
        <p:spPr bwMode="auto">
          <a:xfrm>
            <a:off x="1113878" y="3623441"/>
            <a:ext cx="6557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charset="0"/>
              </a:rPr>
              <a:t>Start</a:t>
            </a:r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551958" y="2435211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9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999850" y="3623441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10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447742" y="2435211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11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6895634" y="3615147"/>
            <a:ext cx="66556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12</a:t>
            </a:r>
            <a:r>
              <a:rPr lang="ko-KR" altLang="en-US" sz="16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rPr>
              <a:t>월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755576" y="1619791"/>
            <a:ext cx="1421328" cy="1175453"/>
            <a:chOff x="3324740" y="1715063"/>
            <a:chExt cx="1260140" cy="1175453"/>
          </a:xfrm>
        </p:grpSpPr>
        <p:sp>
          <p:nvSpPr>
            <p:cNvPr id="25" name="TextBox 24"/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데이터베이스 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시스템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324740" y="2059519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데이터베이스 시스템 개요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파일 시스템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vs. DBMS,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DBMS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발전 과정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3636440" y="1712124"/>
            <a:ext cx="1421328" cy="713788"/>
            <a:chOff x="3324740" y="1807396"/>
            <a:chExt cx="1260140" cy="713788"/>
          </a:xfrm>
        </p:grpSpPr>
        <p:sp>
          <p:nvSpPr>
            <p:cNvPr id="28" name="TextBox 27"/>
            <p:cNvSpPr txBox="1"/>
            <p:nvPr/>
          </p:nvSpPr>
          <p:spPr>
            <a:xfrm>
              <a:off x="3324740" y="1807396"/>
              <a:ext cx="1260140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관계 대수와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SQL</a:t>
              </a:r>
              <a:endPara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324740" y="2059519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MS SQL Server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설치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관계 대수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6517302" y="1619791"/>
            <a:ext cx="1421328" cy="806121"/>
            <a:chOff x="3324740" y="1715063"/>
            <a:chExt cx="1260140" cy="806121"/>
          </a:xfrm>
        </p:grpSpPr>
        <p:sp>
          <p:nvSpPr>
            <p:cNvPr id="31" name="TextBox 30"/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데이터베이스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고급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324740" y="2059519"/>
              <a:ext cx="12601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릴레이션 정규화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뷰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트랜잭션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보안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5076871" y="3515887"/>
            <a:ext cx="1421328" cy="990787"/>
            <a:chOff x="3324740" y="1715063"/>
            <a:chExt cx="1260140" cy="990787"/>
          </a:xfrm>
        </p:grpSpPr>
        <p:sp>
          <p:nvSpPr>
            <p:cNvPr id="34" name="TextBox 33"/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데이터베이스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설계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3324740" y="2059519"/>
              <a:ext cx="126014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ER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모델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물리적 데이터베이스 설계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196008" y="3515887"/>
            <a:ext cx="1421328" cy="1175453"/>
            <a:chOff x="3324740" y="1715063"/>
            <a:chExt cx="1260140" cy="1175453"/>
          </a:xfrm>
        </p:grpSpPr>
        <p:sp>
          <p:nvSpPr>
            <p:cNvPr id="37" name="TextBox 36"/>
            <p:cNvSpPr txBox="1"/>
            <p:nvPr/>
          </p:nvSpPr>
          <p:spPr>
            <a:xfrm>
              <a:off x="3324740" y="1715063"/>
              <a:ext cx="1260140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관계 데이터 모델과 제약조건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324740" y="2059519"/>
              <a:ext cx="126014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관계 데이터 모델의 개념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릴레이션의 특성과 키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무결성 제약조건</a:t>
              </a: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-34444" y="1059582"/>
            <a:ext cx="77624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주차 별 강의 내용은 변동 될 수 있음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775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15CA1-9440-465B-A448-DD33B017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보강일 공지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C0FCDA2-ADD4-4D0F-861E-5AED7DD8F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26746"/>
              </p:ext>
            </p:extLst>
          </p:nvPr>
        </p:nvGraphicFramePr>
        <p:xfrm>
          <a:off x="2555776" y="699542"/>
          <a:ext cx="5400599" cy="4404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6497">
                  <a:extLst>
                    <a:ext uri="{9D8B030D-6E8A-4147-A177-3AD203B41FA5}">
                      <a16:colId xmlns:a16="http://schemas.microsoft.com/office/drawing/2014/main" val="4037130857"/>
                    </a:ext>
                  </a:extLst>
                </a:gridCol>
                <a:gridCol w="1224878">
                  <a:extLst>
                    <a:ext uri="{9D8B030D-6E8A-4147-A177-3AD203B41FA5}">
                      <a16:colId xmlns:a16="http://schemas.microsoft.com/office/drawing/2014/main" val="3636026819"/>
                    </a:ext>
                  </a:extLst>
                </a:gridCol>
                <a:gridCol w="1224878">
                  <a:extLst>
                    <a:ext uri="{9D8B030D-6E8A-4147-A177-3AD203B41FA5}">
                      <a16:colId xmlns:a16="http://schemas.microsoft.com/office/drawing/2014/main" val="3310408974"/>
                    </a:ext>
                  </a:extLst>
                </a:gridCol>
                <a:gridCol w="2004346">
                  <a:extLst>
                    <a:ext uri="{9D8B030D-6E8A-4147-A177-3AD203B41FA5}">
                      <a16:colId xmlns:a16="http://schemas.microsoft.com/office/drawing/2014/main" val="4149499045"/>
                    </a:ext>
                  </a:extLst>
                </a:gridCol>
              </a:tblGrid>
              <a:tr h="2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수업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수업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32192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9/6 (</a:t>
                      </a:r>
                      <a:r>
                        <a:rPr lang="ko-KR" altLang="en-US" sz="1100"/>
                        <a:t>수</a:t>
                      </a:r>
                      <a:r>
                        <a:rPr lang="en-US" altLang="ko-KR" sz="110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13:30-15:00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88578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9/7 (</a:t>
                      </a:r>
                      <a:r>
                        <a:rPr lang="ko-KR" altLang="en-US" sz="1100"/>
                        <a:t>목</a:t>
                      </a:r>
                      <a:r>
                        <a:rPr lang="en-US" altLang="ko-KR" sz="110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9:00-10:30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30574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9/13 (</a:t>
                      </a:r>
                      <a:r>
                        <a:rPr lang="ko-KR" altLang="en-US" sz="1100"/>
                        <a:t>수</a:t>
                      </a:r>
                      <a:r>
                        <a:rPr lang="en-US" altLang="ko-KR" sz="110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13:30-15:00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67260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9/14 (</a:t>
                      </a:r>
                      <a:r>
                        <a:rPr lang="ko-KR" altLang="en-US" sz="1100"/>
                        <a:t>목</a:t>
                      </a:r>
                      <a:r>
                        <a:rPr lang="en-US" altLang="ko-KR" sz="110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9:00-10:30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22982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3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9/20 (</a:t>
                      </a:r>
                      <a:r>
                        <a:rPr lang="ko-KR" altLang="en-US" sz="1100"/>
                        <a:t>수</a:t>
                      </a:r>
                      <a:r>
                        <a:rPr lang="en-US" altLang="ko-KR" sz="1100"/>
                        <a:t>)</a:t>
                      </a:r>
                      <a:endParaRPr lang="ko-KR" altLang="en-US" sz="11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13:30-15:00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87142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9/21 (</a:t>
                      </a:r>
                      <a:r>
                        <a:rPr lang="ko-KR" altLang="en-US" sz="1100"/>
                        <a:t>목</a:t>
                      </a:r>
                      <a:r>
                        <a:rPr lang="en-US" altLang="ko-KR" sz="110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9:00-10:30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79760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>
                          <a:solidFill>
                            <a:schemeClr val="tx1"/>
                          </a:solidFill>
                        </a:rPr>
                        <a:t>10/4</a:t>
                      </a:r>
                      <a:r>
                        <a:rPr lang="en-US" altLang="ko-KR" sz="1100"/>
                        <a:t> (</a:t>
                      </a:r>
                      <a:r>
                        <a:rPr lang="ko-KR" altLang="en-US" sz="1100"/>
                        <a:t>수</a:t>
                      </a:r>
                      <a:r>
                        <a:rPr lang="en-US" altLang="ko-KR" sz="1100"/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13:30-15:00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30054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10/5</a:t>
                      </a:r>
                      <a:r>
                        <a:rPr lang="en-US" altLang="ko-KR" sz="1100"/>
                        <a:t> (</a:t>
                      </a:r>
                      <a:r>
                        <a:rPr lang="ko-KR" altLang="en-US" sz="1100"/>
                        <a:t>목</a:t>
                      </a:r>
                      <a:r>
                        <a:rPr lang="en-US" altLang="ko-KR" sz="1100"/>
                        <a:t>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9:00-10:30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36615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10/11</a:t>
                      </a:r>
                      <a:r>
                        <a:rPr lang="en-US" altLang="ko-KR" sz="1100"/>
                        <a:t> (</a:t>
                      </a:r>
                      <a:r>
                        <a:rPr lang="ko-KR" altLang="en-US" sz="1100"/>
                        <a:t>수</a:t>
                      </a:r>
                      <a:r>
                        <a:rPr lang="en-US" altLang="ko-KR" sz="1100"/>
                        <a:t>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13:30-15:00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61069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10/12</a:t>
                      </a:r>
                      <a:r>
                        <a:rPr lang="en-US" altLang="ko-KR" sz="1100"/>
                        <a:t> (</a:t>
                      </a:r>
                      <a:r>
                        <a:rPr lang="ko-KR" altLang="en-US" sz="1100"/>
                        <a:t>목</a:t>
                      </a:r>
                      <a:r>
                        <a:rPr lang="en-US" altLang="ko-KR" sz="1100"/>
                        <a:t>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9:00-10:30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76006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10/18</a:t>
                      </a:r>
                      <a:r>
                        <a:rPr lang="en-US" altLang="ko-KR" sz="1100"/>
                        <a:t> (</a:t>
                      </a:r>
                      <a:r>
                        <a:rPr lang="ko-KR" altLang="en-US" sz="1100"/>
                        <a:t>수</a:t>
                      </a:r>
                      <a:r>
                        <a:rPr lang="en-US" altLang="ko-KR" sz="1100"/>
                        <a:t>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13:30-15:00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87624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10/19</a:t>
                      </a:r>
                      <a:r>
                        <a:rPr lang="en-US" altLang="ko-KR" sz="1100"/>
                        <a:t> (</a:t>
                      </a:r>
                      <a:r>
                        <a:rPr lang="ko-KR" altLang="en-US" sz="1100"/>
                        <a:t>목</a:t>
                      </a:r>
                      <a:r>
                        <a:rPr lang="en-US" altLang="ko-KR" sz="1100"/>
                        <a:t>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9:00-10:30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49552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10/25</a:t>
                      </a:r>
                      <a:r>
                        <a:rPr lang="en-US" altLang="ko-KR" sz="1100"/>
                        <a:t> (</a:t>
                      </a:r>
                      <a:r>
                        <a:rPr lang="ko-KR" altLang="en-US" sz="1100"/>
                        <a:t>수</a:t>
                      </a:r>
                      <a:r>
                        <a:rPr lang="en-US" altLang="ko-KR" sz="1100"/>
                        <a:t>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13:30-15:00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02747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10/26</a:t>
                      </a:r>
                      <a:r>
                        <a:rPr lang="en-US" altLang="ko-KR" sz="1100"/>
                        <a:t> (</a:t>
                      </a:r>
                      <a:r>
                        <a:rPr lang="ko-KR" altLang="en-US" sz="1100"/>
                        <a:t>목</a:t>
                      </a:r>
                      <a:r>
                        <a:rPr lang="en-US" altLang="ko-KR" sz="1100"/>
                        <a:t>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9:00-10:30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634010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11/1</a:t>
                      </a:r>
                      <a:r>
                        <a:rPr lang="en-US" altLang="ko-KR" sz="1100"/>
                        <a:t> (</a:t>
                      </a:r>
                      <a:r>
                        <a:rPr lang="ko-KR" altLang="en-US" sz="1100"/>
                        <a:t>수</a:t>
                      </a:r>
                      <a:r>
                        <a:rPr lang="en-US" altLang="ko-KR" sz="1100"/>
                        <a:t>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13:30-15:00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960151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11/2</a:t>
                      </a:r>
                      <a:r>
                        <a:rPr lang="en-US" altLang="ko-KR" sz="1100"/>
                        <a:t> (</a:t>
                      </a:r>
                      <a:r>
                        <a:rPr lang="ko-KR" altLang="en-US" sz="1100"/>
                        <a:t>목</a:t>
                      </a:r>
                      <a:r>
                        <a:rPr lang="en-US" altLang="ko-KR" sz="1100"/>
                        <a:t>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9:00-10:30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중간고사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82224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395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15CA1-9440-465B-A448-DD33B017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o-KR" altLang="en-US" dirty="0"/>
              <a:t>보강일 공지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C0FCDA2-ADD4-4D0F-861E-5AED7DD8FD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050477"/>
              </p:ext>
            </p:extLst>
          </p:nvPr>
        </p:nvGraphicFramePr>
        <p:xfrm>
          <a:off x="2555776" y="843558"/>
          <a:ext cx="5400599" cy="4053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946497">
                  <a:extLst>
                    <a:ext uri="{9D8B030D-6E8A-4147-A177-3AD203B41FA5}">
                      <a16:colId xmlns:a16="http://schemas.microsoft.com/office/drawing/2014/main" val="4037130857"/>
                    </a:ext>
                  </a:extLst>
                </a:gridCol>
                <a:gridCol w="1224878">
                  <a:extLst>
                    <a:ext uri="{9D8B030D-6E8A-4147-A177-3AD203B41FA5}">
                      <a16:colId xmlns:a16="http://schemas.microsoft.com/office/drawing/2014/main" val="3636026819"/>
                    </a:ext>
                  </a:extLst>
                </a:gridCol>
                <a:gridCol w="1224878">
                  <a:extLst>
                    <a:ext uri="{9D8B030D-6E8A-4147-A177-3AD203B41FA5}">
                      <a16:colId xmlns:a16="http://schemas.microsoft.com/office/drawing/2014/main" val="3310408974"/>
                    </a:ext>
                  </a:extLst>
                </a:gridCol>
                <a:gridCol w="2004346">
                  <a:extLst>
                    <a:ext uri="{9D8B030D-6E8A-4147-A177-3AD203B41FA5}">
                      <a16:colId xmlns:a16="http://schemas.microsoft.com/office/drawing/2014/main" val="4149499045"/>
                    </a:ext>
                  </a:extLst>
                </a:gridCol>
              </a:tblGrid>
              <a:tr h="2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수업 일자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수업 시간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특이사항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0532192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9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11/8 (</a:t>
                      </a:r>
                      <a:r>
                        <a:rPr lang="ko-KR" altLang="en-US" sz="1100"/>
                        <a:t>수</a:t>
                      </a:r>
                      <a:r>
                        <a:rPr lang="en-US" altLang="ko-KR" sz="110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13:30-15:00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3488578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11/9 (</a:t>
                      </a:r>
                      <a:r>
                        <a:rPr lang="ko-KR" altLang="en-US" sz="1100"/>
                        <a:t>목</a:t>
                      </a:r>
                      <a:r>
                        <a:rPr lang="en-US" altLang="ko-KR" sz="110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/>
                        <a:t>9:00-10:30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0530574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10</a:t>
                      </a:r>
                      <a:r>
                        <a:rPr lang="ko-KR" altLang="en-US" sz="1100" dirty="0"/>
                        <a:t>주차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11/15 (</a:t>
                      </a:r>
                      <a:r>
                        <a:rPr lang="ko-KR" altLang="en-US" sz="1100"/>
                        <a:t>수</a:t>
                      </a:r>
                      <a:r>
                        <a:rPr lang="en-US" altLang="ko-KR" sz="110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13:30-15:00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1467260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11/16 (</a:t>
                      </a:r>
                      <a:r>
                        <a:rPr lang="ko-KR" altLang="en-US" sz="1100"/>
                        <a:t>목</a:t>
                      </a:r>
                      <a:r>
                        <a:rPr lang="en-US" altLang="ko-KR" sz="110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9:00-10:30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722982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11</a:t>
                      </a:r>
                      <a:r>
                        <a:rPr lang="ko-KR" altLang="en-US" sz="1100" dirty="0"/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11/22 (</a:t>
                      </a:r>
                      <a:r>
                        <a:rPr lang="ko-KR" altLang="en-US" sz="1100"/>
                        <a:t>수</a:t>
                      </a:r>
                      <a:r>
                        <a:rPr lang="en-US" altLang="ko-KR" sz="110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13:30-15:00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587142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11/23 (</a:t>
                      </a:r>
                      <a:r>
                        <a:rPr lang="ko-KR" altLang="en-US" sz="1100"/>
                        <a:t>목</a:t>
                      </a:r>
                      <a:r>
                        <a:rPr lang="en-US" altLang="ko-KR" sz="110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9:00-10:30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3679760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</a:rPr>
                        <a:t>12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11/29 (</a:t>
                      </a:r>
                      <a:r>
                        <a:rPr lang="ko-KR" altLang="en-US" sz="1100"/>
                        <a:t>수</a:t>
                      </a:r>
                      <a:r>
                        <a:rPr lang="en-US" altLang="ko-KR" sz="1100"/>
                        <a:t>)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13:30-15:00</a:t>
                      </a:r>
                      <a:endParaRPr lang="ko-KR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4530054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11/30</a:t>
                      </a:r>
                      <a:r>
                        <a:rPr lang="en-US" altLang="ko-KR" sz="1100"/>
                        <a:t> (</a:t>
                      </a:r>
                      <a:r>
                        <a:rPr lang="ko-KR" altLang="en-US" sz="1100"/>
                        <a:t>목</a:t>
                      </a:r>
                      <a:r>
                        <a:rPr lang="en-US" altLang="ko-KR" sz="1100"/>
                        <a:t>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9:00-10:30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36615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12/6</a:t>
                      </a:r>
                      <a:r>
                        <a:rPr lang="en-US" altLang="ko-KR" sz="1100"/>
                        <a:t> (</a:t>
                      </a:r>
                      <a:r>
                        <a:rPr lang="ko-KR" altLang="en-US" sz="1100"/>
                        <a:t>수</a:t>
                      </a:r>
                      <a:r>
                        <a:rPr lang="en-US" altLang="ko-KR" sz="1100"/>
                        <a:t>)</a:t>
                      </a:r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/>
                        <a:t>13:30-15:00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5261069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12/7</a:t>
                      </a:r>
                      <a:r>
                        <a:rPr lang="en-US" altLang="ko-KR" sz="1100"/>
                        <a:t> (</a:t>
                      </a:r>
                      <a:r>
                        <a:rPr lang="ko-KR" altLang="en-US" sz="1100"/>
                        <a:t>목</a:t>
                      </a:r>
                      <a:r>
                        <a:rPr lang="en-US" altLang="ko-KR" sz="1100"/>
                        <a:t>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9:00-10:30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4776006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12/13</a:t>
                      </a:r>
                      <a:r>
                        <a:rPr lang="en-US" altLang="ko-KR" sz="1100"/>
                        <a:t> (</a:t>
                      </a:r>
                      <a:r>
                        <a:rPr lang="ko-KR" altLang="en-US" sz="1100"/>
                        <a:t>수</a:t>
                      </a:r>
                      <a:r>
                        <a:rPr lang="en-US" altLang="ko-KR" sz="1100"/>
                        <a:t>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13:30-15:00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687624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12/14</a:t>
                      </a:r>
                      <a:r>
                        <a:rPr lang="en-US" altLang="ko-KR" sz="1100"/>
                        <a:t> (</a:t>
                      </a:r>
                      <a:r>
                        <a:rPr lang="ko-KR" altLang="en-US" sz="1100"/>
                        <a:t>목</a:t>
                      </a:r>
                      <a:r>
                        <a:rPr lang="en-US" altLang="ko-KR" sz="1100"/>
                        <a:t>)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/>
                        <a:t>9:00-10:30</a:t>
                      </a:r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0449552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15</a:t>
                      </a:r>
                      <a:r>
                        <a:rPr lang="ko-KR" alt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주차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12/21 (</a:t>
                      </a: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1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9:00-10:30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9/28 (</a:t>
                      </a: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1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추석 의무보강일</a:t>
                      </a:r>
                      <a:endParaRPr lang="en-US" altLang="ko-KR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902747"/>
                  </a:ext>
                </a:extLst>
              </a:tr>
              <a:tr h="257515">
                <a:tc>
                  <a:txBody>
                    <a:bodyPr/>
                    <a:lstStyle/>
                    <a:p>
                      <a:pPr algn="ctr" latinLnBrk="1"/>
                      <a:endParaRPr lang="ko-KR" altLang="en-US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12/21 (</a:t>
                      </a:r>
                      <a:r>
                        <a:rPr lang="ko-KR" altLang="en-US" sz="11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1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10:30-12:00</a:t>
                      </a:r>
                      <a:endParaRPr lang="ko-KR" altLang="en-US" sz="11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9/27 (</a:t>
                      </a: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추석 보강일</a:t>
                      </a:r>
                      <a:endParaRPr lang="en-US" altLang="ko-KR" sz="11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기말고사</a:t>
                      </a:r>
                      <a:r>
                        <a:rPr lang="en-US" altLang="ko-KR" sz="11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2634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599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8172400" y="1607529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1"/>
                </a:solidFill>
                <a:cs typeface="Arial" pitchFamily="34" charset="0"/>
              </a:rPr>
              <a:t>01</a:t>
            </a:r>
            <a:endParaRPr lang="ko-KR" altLang="en-US" sz="24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172400" y="2627763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2"/>
                </a:solidFill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72400" y="3723878"/>
            <a:ext cx="605282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accent3"/>
                </a:solidFill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3"/>
              </a:solidFill>
              <a:cs typeface="Arial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6201986" y="1486718"/>
            <a:ext cx="1985778" cy="1055582"/>
            <a:chOff x="4320398" y="1124702"/>
            <a:chExt cx="2874450" cy="1055582"/>
          </a:xfrm>
        </p:grpSpPr>
        <p:sp>
          <p:nvSpPr>
            <p:cNvPr id="14" name="TextBox 13"/>
            <p:cNvSpPr txBox="1"/>
            <p:nvPr/>
          </p:nvSpPr>
          <p:spPr>
            <a:xfrm>
              <a:off x="4320398" y="1533953"/>
              <a:ext cx="2874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홍의경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</a:p>
            <a:p>
              <a:pPr algn="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생능출판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 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2012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4320398" y="1124702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데이터베이스 배움터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제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3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판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6201986" y="2566804"/>
            <a:ext cx="1985778" cy="1293314"/>
            <a:chOff x="4320398" y="1245513"/>
            <a:chExt cx="2874450" cy="1293314"/>
          </a:xfrm>
        </p:grpSpPr>
        <p:sp>
          <p:nvSpPr>
            <p:cNvPr id="17" name="TextBox 16"/>
            <p:cNvSpPr txBox="1"/>
            <p:nvPr/>
          </p:nvSpPr>
          <p:spPr>
            <a:xfrm>
              <a:off x="4320398" y="1707830"/>
              <a:ext cx="28744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박우창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남송휘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이현룡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pPr algn="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한빛아카데미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2021</a:t>
              </a:r>
            </a:p>
            <a:p>
              <a:pPr algn="r"/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4320398" y="1245513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데이터베이스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개론과 실습 제 </a:t>
              </a:r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판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201986" y="3723878"/>
            <a:ext cx="1985779" cy="1035848"/>
            <a:chOff x="4320398" y="1245513"/>
            <a:chExt cx="2874451" cy="701495"/>
          </a:xfrm>
        </p:grpSpPr>
        <p:sp>
          <p:nvSpPr>
            <p:cNvPr id="20" name="TextBox 19"/>
            <p:cNvSpPr txBox="1"/>
            <p:nvPr/>
          </p:nvSpPr>
          <p:spPr>
            <a:xfrm>
              <a:off x="4320399" y="1509301"/>
              <a:ext cx="2874450" cy="4377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김은영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pPr algn="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도서출판 홍릉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</a:t>
              </a:r>
            </a:p>
            <a:p>
              <a:pPr algn="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2019</a:t>
              </a: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4320398" y="1245513"/>
              <a:ext cx="287445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데이터베이스 개론과</a:t>
              </a:r>
              <a:endPara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r"/>
              <a:r>
                <a:rPr lang="en-US" altLang="ko-KR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SQL </a:t>
              </a:r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실무</a:t>
              </a:r>
            </a:p>
          </p:txBody>
        </p:sp>
      </p:grpSp>
      <p:sp>
        <p:nvSpPr>
          <p:cNvPr id="22" name="Text Placeholder 13"/>
          <p:cNvSpPr txBox="1">
            <a:spLocks/>
          </p:cNvSpPr>
          <p:nvPr/>
        </p:nvSpPr>
        <p:spPr>
          <a:xfrm>
            <a:off x="6084169" y="543453"/>
            <a:ext cx="2520280" cy="792088"/>
          </a:xfrm>
          <a:prstGeom prst="rect">
            <a:avLst/>
          </a:prstGeom>
        </p:spPr>
        <p:txBody>
          <a:bodyPr anchor="ctr"/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10000"/>
              </a:lnSpc>
              <a:buNone/>
            </a:pPr>
            <a:r>
              <a:rPr lang="ko-KR" altLang="en-US" sz="2400" b="1" dirty="0">
                <a:solidFill>
                  <a:schemeClr val="accent3"/>
                </a:solidFill>
                <a:latin typeface="+mj-lt"/>
                <a:ea typeface="+mj-ea"/>
                <a:cs typeface="Arial" pitchFamily="34" charset="0"/>
              </a:rPr>
              <a:t>교재</a:t>
            </a: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와</a:t>
            </a: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</a:p>
          <a:p>
            <a:pPr marL="0" indent="0" algn="r">
              <a:lnSpc>
                <a:spcPct val="110000"/>
              </a:lnSpc>
              <a:buNone/>
            </a:pPr>
            <a:r>
              <a:rPr lang="ko-KR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참고문헌</a:t>
            </a:r>
            <a:endParaRPr lang="en-US" altLang="ko-KR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2986F6-AFFA-41C1-A618-E2BA052E8D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92" y="576909"/>
            <a:ext cx="3019600" cy="40039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F27516C-02F5-4E94-B568-1940C2EEDCE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9661" y="576909"/>
            <a:ext cx="3193817" cy="400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chemeClr val="tx1"/>
                </a:solidFill>
              </a:rPr>
              <a:t>평가 방법</a:t>
            </a:r>
          </a:p>
        </p:txBody>
      </p:sp>
      <p:sp>
        <p:nvSpPr>
          <p:cNvPr id="3" name="Rounded Rectangle 6"/>
          <p:cNvSpPr/>
          <p:nvPr/>
        </p:nvSpPr>
        <p:spPr>
          <a:xfrm>
            <a:off x="1007603" y="1369682"/>
            <a:ext cx="936104" cy="45089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4" name="Rounded Rectangle 6"/>
          <p:cNvSpPr/>
          <p:nvPr/>
        </p:nvSpPr>
        <p:spPr>
          <a:xfrm>
            <a:off x="3061358" y="1369682"/>
            <a:ext cx="936104" cy="45089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5" name="Rounded Rectangle 6"/>
          <p:cNvSpPr/>
          <p:nvPr/>
        </p:nvSpPr>
        <p:spPr>
          <a:xfrm>
            <a:off x="5115113" y="1369682"/>
            <a:ext cx="936104" cy="45089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Rounded Rectangle 6"/>
          <p:cNvSpPr/>
          <p:nvPr/>
        </p:nvSpPr>
        <p:spPr>
          <a:xfrm>
            <a:off x="7168867" y="1369682"/>
            <a:ext cx="936104" cy="450891"/>
          </a:xfrm>
          <a:custGeom>
            <a:avLst/>
            <a:gdLst/>
            <a:ahLst/>
            <a:cxnLst/>
            <a:rect l="l" t="t" r="r" b="b"/>
            <a:pathLst>
              <a:path w="3215400" h="1548752">
                <a:moveTo>
                  <a:pt x="3026619" y="414336"/>
                </a:moveTo>
                <a:lnTo>
                  <a:pt x="3121009" y="414336"/>
                </a:lnTo>
                <a:cubicBezTo>
                  <a:pt x="3173140" y="414336"/>
                  <a:pt x="3215400" y="456596"/>
                  <a:pt x="3215400" y="508727"/>
                </a:cubicBezTo>
                <a:lnTo>
                  <a:pt x="3215400" y="1040026"/>
                </a:lnTo>
                <a:cubicBezTo>
                  <a:pt x="3215400" y="1092157"/>
                  <a:pt x="3173140" y="1134417"/>
                  <a:pt x="3121009" y="1134417"/>
                </a:cubicBezTo>
                <a:cubicBezTo>
                  <a:pt x="3089546" y="1134417"/>
                  <a:pt x="3058082" y="1134416"/>
                  <a:pt x="3026619" y="1134416"/>
                </a:cubicBezTo>
                <a:close/>
                <a:moveTo>
                  <a:pt x="2240385" y="234376"/>
                </a:moveTo>
                <a:lnTo>
                  <a:pt x="2744441" y="234376"/>
                </a:lnTo>
                <a:lnTo>
                  <a:pt x="2744441" y="1314376"/>
                </a:lnTo>
                <a:lnTo>
                  <a:pt x="2240385" y="1314376"/>
                </a:lnTo>
                <a:close/>
                <a:moveTo>
                  <a:pt x="1584648" y="234376"/>
                </a:moveTo>
                <a:lnTo>
                  <a:pt x="2088704" y="234376"/>
                </a:lnTo>
                <a:lnTo>
                  <a:pt x="2088704" y="1314376"/>
                </a:lnTo>
                <a:lnTo>
                  <a:pt x="1584648" y="1314376"/>
                </a:lnTo>
                <a:close/>
                <a:moveTo>
                  <a:pt x="928911" y="234376"/>
                </a:moveTo>
                <a:lnTo>
                  <a:pt x="1432967" y="234376"/>
                </a:lnTo>
                <a:lnTo>
                  <a:pt x="1432967" y="1314376"/>
                </a:lnTo>
                <a:lnTo>
                  <a:pt x="928911" y="1314376"/>
                </a:lnTo>
                <a:close/>
                <a:moveTo>
                  <a:pt x="273174" y="234376"/>
                </a:moveTo>
                <a:lnTo>
                  <a:pt x="777230" y="234376"/>
                </a:lnTo>
                <a:lnTo>
                  <a:pt x="777230" y="1314376"/>
                </a:lnTo>
                <a:lnTo>
                  <a:pt x="273174" y="1314376"/>
                </a:lnTo>
                <a:close/>
                <a:moveTo>
                  <a:pt x="258244" y="126376"/>
                </a:moveTo>
                <a:cubicBezTo>
                  <a:pt x="182968" y="126376"/>
                  <a:pt x="121944" y="187400"/>
                  <a:pt x="121944" y="262676"/>
                </a:cubicBezTo>
                <a:lnTo>
                  <a:pt x="121944" y="1286076"/>
                </a:lnTo>
                <a:cubicBezTo>
                  <a:pt x="121944" y="1361352"/>
                  <a:pt x="182968" y="1422376"/>
                  <a:pt x="258244" y="1422376"/>
                </a:cubicBezTo>
                <a:lnTo>
                  <a:pt x="2768375" y="1422376"/>
                </a:lnTo>
                <a:cubicBezTo>
                  <a:pt x="2843651" y="1422376"/>
                  <a:pt x="2904675" y="1361352"/>
                  <a:pt x="2904675" y="1286076"/>
                </a:cubicBezTo>
                <a:lnTo>
                  <a:pt x="2904675" y="262676"/>
                </a:lnTo>
                <a:cubicBezTo>
                  <a:pt x="2904675" y="187400"/>
                  <a:pt x="2843651" y="126376"/>
                  <a:pt x="2768375" y="126376"/>
                </a:cubicBezTo>
                <a:close/>
                <a:moveTo>
                  <a:pt x="162882" y="0"/>
                </a:moveTo>
                <a:lnTo>
                  <a:pt x="2863736" y="0"/>
                </a:lnTo>
                <a:cubicBezTo>
                  <a:pt x="2953693" y="0"/>
                  <a:pt x="3026618" y="72925"/>
                  <a:pt x="3026618" y="162882"/>
                </a:cubicBezTo>
                <a:lnTo>
                  <a:pt x="3026618" y="1385870"/>
                </a:lnTo>
                <a:cubicBezTo>
                  <a:pt x="3026618" y="1475827"/>
                  <a:pt x="2953693" y="1548752"/>
                  <a:pt x="2863736" y="1548752"/>
                </a:cubicBezTo>
                <a:lnTo>
                  <a:pt x="162882" y="1548752"/>
                </a:lnTo>
                <a:cubicBezTo>
                  <a:pt x="72925" y="1548752"/>
                  <a:pt x="0" y="1475827"/>
                  <a:pt x="0" y="1385870"/>
                </a:cubicBezTo>
                <a:lnTo>
                  <a:pt x="0" y="162882"/>
                </a:lnTo>
                <a:cubicBezTo>
                  <a:pt x="0" y="72925"/>
                  <a:pt x="72925" y="0"/>
                  <a:pt x="162882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31871" y="2236652"/>
            <a:ext cx="91183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1"/>
                </a:solidFill>
                <a:cs typeface="Arial" pitchFamily="34" charset="0"/>
              </a:rPr>
              <a:t>25%</a:t>
            </a:r>
            <a:endParaRPr lang="ko-KR" altLang="en-US" sz="2800" b="1" dirty="0">
              <a:solidFill>
                <a:schemeClr val="accent1"/>
              </a:solidFill>
              <a:cs typeface="Arial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061358" y="2236652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2"/>
                </a:solidFill>
                <a:cs typeface="Arial" pitchFamily="34" charset="0"/>
              </a:rPr>
              <a:t>30%</a:t>
            </a:r>
            <a:endParaRPr lang="ko-KR" altLang="en-US" sz="2800" b="1" dirty="0">
              <a:solidFill>
                <a:schemeClr val="accent2"/>
              </a:solidFill>
              <a:cs typeface="Arial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15113" y="2236652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3"/>
                </a:solidFill>
                <a:cs typeface="Arial" pitchFamily="34" charset="0"/>
              </a:rPr>
              <a:t>30%</a:t>
            </a:r>
            <a:endParaRPr lang="ko-KR" altLang="en-US" sz="2800" b="1" dirty="0">
              <a:solidFill>
                <a:schemeClr val="accent3"/>
              </a:solidFill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168867" y="2236652"/>
            <a:ext cx="93610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2800" b="1" dirty="0">
                <a:solidFill>
                  <a:schemeClr val="accent4"/>
                </a:solidFill>
                <a:cs typeface="Arial" pitchFamily="34" charset="0"/>
              </a:rPr>
              <a:t>15%</a:t>
            </a:r>
            <a:endParaRPr lang="ko-KR" altLang="en-US" sz="2800" b="1" dirty="0">
              <a:solidFill>
                <a:schemeClr val="accent4"/>
              </a:solidFill>
              <a:cs typeface="Arial" pitchFamily="34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591873" y="2972252"/>
            <a:ext cx="1779698" cy="1310938"/>
            <a:chOff x="2113659" y="4283314"/>
            <a:chExt cx="2134686" cy="1310938"/>
          </a:xfrm>
        </p:grpSpPr>
        <p:sp>
          <p:nvSpPr>
            <p:cNvPr id="12" name="TextBox 11"/>
            <p:cNvSpPr txBox="1"/>
            <p:nvPr/>
          </p:nvSpPr>
          <p:spPr>
            <a:xfrm>
              <a:off x="2128211" y="4578589"/>
              <a:ext cx="212013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데이터베이스 시스템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관계 데이터 모델과 제약조건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관계 대수와 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SQL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관련 내용으로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중간고사 진행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중간고사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699380" y="2972252"/>
            <a:ext cx="1767570" cy="1263233"/>
            <a:chOff x="2113655" y="4283314"/>
            <a:chExt cx="2120137" cy="1263233"/>
          </a:xfrm>
        </p:grpSpPr>
        <p:sp>
          <p:nvSpPr>
            <p:cNvPr id="15" name="TextBox 14"/>
            <p:cNvSpPr txBox="1"/>
            <p:nvPr/>
          </p:nvSpPr>
          <p:spPr>
            <a:xfrm>
              <a:off x="2113655" y="4530884"/>
              <a:ext cx="212013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수업 내용 복습을 위한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연습 문제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, 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퀴즈 등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수시 과제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(</a:t>
              </a:r>
              <a:r>
                <a:rPr lang="ko-KR" altLang="en-US" sz="1200" dirty="0" err="1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이클래스</a:t>
              </a:r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제출</a:t>
              </a:r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)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 </a:t>
              </a:r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과제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645626" y="2972252"/>
            <a:ext cx="1767568" cy="738664"/>
            <a:chOff x="2113657" y="4283314"/>
            <a:chExt cx="2120136" cy="738664"/>
          </a:xfrm>
        </p:grpSpPr>
        <p:sp>
          <p:nvSpPr>
            <p:cNvPr id="18" name="TextBox 17"/>
            <p:cNvSpPr txBox="1"/>
            <p:nvPr/>
          </p:nvSpPr>
          <p:spPr>
            <a:xfrm>
              <a:off x="2113657" y="4560313"/>
              <a:ext cx="21201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프로젝트 발표로 </a:t>
              </a:r>
              <a:endPara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기말고사 대체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2113659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기말고사</a:t>
              </a: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3135" y="2972252"/>
            <a:ext cx="1767568" cy="740593"/>
            <a:chOff x="2113657" y="4283314"/>
            <a:chExt cx="2120135" cy="740593"/>
          </a:xfrm>
        </p:grpSpPr>
        <p:sp>
          <p:nvSpPr>
            <p:cNvPr id="21" name="TextBox 20"/>
            <p:cNvSpPr txBox="1"/>
            <p:nvPr/>
          </p:nvSpPr>
          <p:spPr>
            <a:xfrm>
              <a:off x="2113657" y="4746908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Arial" pitchFamily="34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113658" y="4283314"/>
              <a:ext cx="212013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Arial" pitchFamily="34" charset="0"/>
                </a:rPr>
                <a:t>출결과 태도</a:t>
              </a:r>
            </a:p>
          </p:txBody>
        </p:sp>
      </p:grpSp>
      <p:sp>
        <p:nvSpPr>
          <p:cNvPr id="23" name="Right Arrow 22"/>
          <p:cNvSpPr/>
          <p:nvPr/>
        </p:nvSpPr>
        <p:spPr>
          <a:xfrm>
            <a:off x="2302221" y="1419622"/>
            <a:ext cx="400623" cy="3510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4" name="Right Arrow 23"/>
          <p:cNvSpPr/>
          <p:nvPr/>
        </p:nvSpPr>
        <p:spPr>
          <a:xfrm>
            <a:off x="4355976" y="1419622"/>
            <a:ext cx="400623" cy="3510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25" name="Right Arrow 24"/>
          <p:cNvSpPr/>
          <p:nvPr/>
        </p:nvSpPr>
        <p:spPr>
          <a:xfrm>
            <a:off x="6409731" y="1419622"/>
            <a:ext cx="400623" cy="351010"/>
          </a:xfrm>
          <a:prstGeom prst="rightArrow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1861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76B1D1"/>
      </a:accent1>
      <a:accent2>
        <a:srgbClr val="A0C358"/>
      </a:accent2>
      <a:accent3>
        <a:srgbClr val="F3C04A"/>
      </a:accent3>
      <a:accent4>
        <a:srgbClr val="F26D9A"/>
      </a:accent4>
      <a:accent5>
        <a:srgbClr val="57687C"/>
      </a:accent5>
      <a:accent6>
        <a:srgbClr val="CBCBCB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2392</TotalTime>
  <Words>749</Words>
  <Application>Microsoft Office PowerPoint</Application>
  <PresentationFormat>화면 슬라이드 쇼(16:9)</PresentationFormat>
  <Paragraphs>223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Arial Unicode MS</vt:lpstr>
      <vt:lpstr>맑은 고딕</vt:lpstr>
      <vt:lpstr>Arial</vt:lpstr>
      <vt:lpstr>Cover and End Slide Master</vt:lpstr>
      <vt:lpstr>Contents Slide Master</vt:lpstr>
      <vt:lpstr>Section Break Slide Master</vt:lpstr>
      <vt:lpstr>Database</vt:lpstr>
      <vt:lpstr>목차</vt:lpstr>
      <vt:lpstr>강의 목표</vt:lpstr>
      <vt:lpstr>강의 수강 시 Benefit</vt:lpstr>
      <vt:lpstr>주차 별 강의 내용</vt:lpstr>
      <vt:lpstr>보강일 공지</vt:lpstr>
      <vt:lpstr>보강일 공지</vt:lpstr>
      <vt:lpstr>PowerPoint 프레젠테이션</vt:lpstr>
      <vt:lpstr>평가 방법</vt:lpstr>
      <vt:lpstr>강의 계획</vt:lpstr>
      <vt:lpstr>PowerPoint 프레젠테이션</vt:lpstr>
      <vt:lpstr>PowerPoint 프레젠테이션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Googlesliesppt.com;allppt.com</dc:creator>
  <cp:lastModifiedBy>소현 박</cp:lastModifiedBy>
  <cp:revision>236</cp:revision>
  <dcterms:created xsi:type="dcterms:W3CDTF">2016-11-15T01:04:21Z</dcterms:created>
  <dcterms:modified xsi:type="dcterms:W3CDTF">2023-09-06T00:50:08Z</dcterms:modified>
</cp:coreProperties>
</file>