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3"/>
  </p:notesMasterIdLst>
  <p:sldIdLst>
    <p:sldId id="259" r:id="rId2"/>
    <p:sldId id="308" r:id="rId3"/>
    <p:sldId id="309" r:id="rId4"/>
    <p:sldId id="310" r:id="rId5"/>
    <p:sldId id="311" r:id="rId6"/>
    <p:sldId id="314" r:id="rId7"/>
    <p:sldId id="312" r:id="rId8"/>
    <p:sldId id="315" r:id="rId9"/>
    <p:sldId id="338" r:id="rId10"/>
    <p:sldId id="313" r:id="rId11"/>
    <p:sldId id="316" r:id="rId12"/>
    <p:sldId id="317" r:id="rId13"/>
    <p:sldId id="318" r:id="rId14"/>
    <p:sldId id="319" r:id="rId15"/>
    <p:sldId id="320" r:id="rId16"/>
    <p:sldId id="321" r:id="rId17"/>
    <p:sldId id="323" r:id="rId18"/>
    <p:sldId id="325" r:id="rId19"/>
    <p:sldId id="324" r:id="rId20"/>
    <p:sldId id="326" r:id="rId21"/>
    <p:sldId id="328" r:id="rId22"/>
    <p:sldId id="327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9" r:id="rId32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11" autoAdjust="0"/>
    <p:restoredTop sz="92364" autoAdjust="0"/>
  </p:normalViewPr>
  <p:slideViewPr>
    <p:cSldViewPr>
      <p:cViewPr varScale="1">
        <p:scale>
          <a:sx n="134" d="100"/>
          <a:sy n="134" d="100"/>
        </p:scale>
        <p:origin x="95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35"/>
    </p:cViewPr>
  </p:sorterViewPr>
  <p:notesViewPr>
    <p:cSldViewPr>
      <p:cViewPr varScale="1">
        <p:scale>
          <a:sx n="82" d="100"/>
          <a:sy n="82" d="100"/>
        </p:scale>
        <p:origin x="-151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C63B01F-9D80-4AB7-8501-E2785682E95B}" type="datetimeFigureOut">
              <a:rPr lang="ko-KR" altLang="en-US"/>
              <a:pPr>
                <a:defRPr/>
              </a:pPr>
              <a:t>2023-09-13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8DB9404-9FD9-45BC-90D9-0EE325C611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B5E326-0CC6-4F26-8B9E-F05FA1FEF17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데이터베이스 시스템에 대한 이해를 설명합니다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데이터베이스를 사용하는 것이 권장되지 않는 부분은 무엇이라고 생각하십니까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?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다음 관계가 주어지면 데이터베이스 스키마 및 인스턴스를 나타냅니다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9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1"/>
          <p:cNvSpPr>
            <a:spLocks noChangeArrowheads="1"/>
          </p:cNvSpPr>
          <p:nvPr/>
        </p:nvSpPr>
        <p:spPr bwMode="auto">
          <a:xfrm>
            <a:off x="241300" y="4216400"/>
            <a:ext cx="5702300" cy="381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5" name="Rectangle 277"/>
          <p:cNvSpPr>
            <a:spLocks noChangeArrowheads="1"/>
          </p:cNvSpPr>
          <p:nvPr/>
        </p:nvSpPr>
        <p:spPr bwMode="auto">
          <a:xfrm>
            <a:off x="5102225" y="1676400"/>
            <a:ext cx="838200" cy="914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6" name="Rectangle 278"/>
          <p:cNvSpPr>
            <a:spLocks noChangeArrowheads="1"/>
          </p:cNvSpPr>
          <p:nvPr/>
        </p:nvSpPr>
        <p:spPr bwMode="auto">
          <a:xfrm>
            <a:off x="6788150" y="1676400"/>
            <a:ext cx="831850" cy="914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7" name="Rectangle 91"/>
          <p:cNvSpPr>
            <a:spLocks noChangeArrowheads="1"/>
          </p:cNvSpPr>
          <p:nvPr/>
        </p:nvSpPr>
        <p:spPr bwMode="auto">
          <a:xfrm flipV="1">
            <a:off x="6705600" y="6553200"/>
            <a:ext cx="2438400" cy="304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8" name="Rectangle 95"/>
          <p:cNvSpPr>
            <a:spLocks noChangeArrowheads="1"/>
          </p:cNvSpPr>
          <p:nvPr/>
        </p:nvSpPr>
        <p:spPr bwMode="auto">
          <a:xfrm>
            <a:off x="0" y="2590800"/>
            <a:ext cx="6794500" cy="1371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 flipH="1" flipV="1">
            <a:off x="0" y="3886200"/>
            <a:ext cx="64008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0" name="Rectangle 253"/>
          <p:cNvSpPr>
            <a:spLocks noChangeArrowheads="1"/>
          </p:cNvSpPr>
          <p:nvPr/>
        </p:nvSpPr>
        <p:spPr bwMode="auto">
          <a:xfrm>
            <a:off x="0" y="0"/>
            <a:ext cx="228600" cy="6858000"/>
          </a:xfrm>
          <a:prstGeom prst="rect">
            <a:avLst/>
          </a:prstGeom>
          <a:gradFill rotWithShape="0">
            <a:gsLst>
              <a:gs pos="0">
                <a:schemeClr val="tx1">
                  <a:gamma/>
                  <a:tint val="23529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1" name="Rectangle 272"/>
          <p:cNvSpPr>
            <a:spLocks noChangeArrowheads="1"/>
          </p:cNvSpPr>
          <p:nvPr/>
        </p:nvSpPr>
        <p:spPr bwMode="auto">
          <a:xfrm>
            <a:off x="5946775" y="2590800"/>
            <a:ext cx="841375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2" name="Oval 262"/>
          <p:cNvSpPr>
            <a:spLocks noChangeArrowheads="1"/>
          </p:cNvSpPr>
          <p:nvPr/>
        </p:nvSpPr>
        <p:spPr bwMode="auto">
          <a:xfrm flipH="1">
            <a:off x="5946775" y="3505200"/>
            <a:ext cx="838200" cy="838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grpSp>
        <p:nvGrpSpPr>
          <p:cNvPr id="13" name="Group 282"/>
          <p:cNvGrpSpPr>
            <a:grpSpLocks/>
          </p:cNvGrpSpPr>
          <p:nvPr/>
        </p:nvGrpSpPr>
        <p:grpSpPr bwMode="auto">
          <a:xfrm>
            <a:off x="228600" y="1447800"/>
            <a:ext cx="8915400" cy="3581400"/>
            <a:chOff x="144" y="912"/>
            <a:chExt cx="5616" cy="2256"/>
          </a:xfrm>
        </p:grpSpPr>
        <p:sp>
          <p:nvSpPr>
            <p:cNvPr id="14" name="Line 259"/>
            <p:cNvSpPr>
              <a:spLocks noChangeShapeType="1"/>
            </p:cNvSpPr>
            <p:nvPr/>
          </p:nvSpPr>
          <p:spPr bwMode="ltGray">
            <a:xfrm>
              <a:off x="144" y="2208"/>
              <a:ext cx="4752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15" name="Line 261"/>
            <p:cNvSpPr>
              <a:spLocks noChangeShapeType="1"/>
            </p:cNvSpPr>
            <p:nvPr/>
          </p:nvSpPr>
          <p:spPr bwMode="ltGray">
            <a:xfrm>
              <a:off x="144" y="2736"/>
              <a:ext cx="4752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16" name="Line 260"/>
            <p:cNvSpPr>
              <a:spLocks noChangeShapeType="1"/>
            </p:cNvSpPr>
            <p:nvPr/>
          </p:nvSpPr>
          <p:spPr bwMode="ltGray">
            <a:xfrm>
              <a:off x="144" y="1632"/>
              <a:ext cx="4752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17" name="Line 268"/>
            <p:cNvSpPr>
              <a:spLocks noChangeShapeType="1"/>
            </p:cNvSpPr>
            <p:nvPr/>
          </p:nvSpPr>
          <p:spPr bwMode="ltGray">
            <a:xfrm>
              <a:off x="4800" y="912"/>
              <a:ext cx="0" cy="225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18" name="Line 256"/>
            <p:cNvSpPr>
              <a:spLocks noChangeShapeType="1"/>
            </p:cNvSpPr>
            <p:nvPr/>
          </p:nvSpPr>
          <p:spPr bwMode="ltGray">
            <a:xfrm>
              <a:off x="3744" y="912"/>
              <a:ext cx="0" cy="225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19" name="Line 257"/>
            <p:cNvSpPr>
              <a:spLocks noChangeShapeType="1"/>
            </p:cNvSpPr>
            <p:nvPr/>
          </p:nvSpPr>
          <p:spPr bwMode="ltGray">
            <a:xfrm>
              <a:off x="4278" y="912"/>
              <a:ext cx="0" cy="225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20" name="Line 264"/>
            <p:cNvSpPr>
              <a:spLocks noChangeShapeType="1"/>
            </p:cNvSpPr>
            <p:nvPr/>
          </p:nvSpPr>
          <p:spPr bwMode="ltGray">
            <a:xfrm>
              <a:off x="3212" y="912"/>
              <a:ext cx="0" cy="225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21" name="Line 266"/>
            <p:cNvSpPr>
              <a:spLocks noChangeShapeType="1"/>
            </p:cNvSpPr>
            <p:nvPr/>
          </p:nvSpPr>
          <p:spPr bwMode="ltGray">
            <a:xfrm>
              <a:off x="3024" y="1056"/>
              <a:ext cx="2736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</p:grp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495800"/>
            <a:ext cx="5791200" cy="533400"/>
          </a:xfrm>
        </p:spPr>
        <p:txBody>
          <a:bodyPr anchor="b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2844800"/>
            <a:ext cx="5562600" cy="1295400"/>
          </a:xfrm>
        </p:spPr>
        <p:txBody>
          <a:bodyPr anchor="ctr"/>
          <a:lstStyle>
            <a:lvl1pPr>
              <a:defRPr sz="4400" b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22" name="Rectangle 14"/>
          <p:cNvSpPr>
            <a:spLocks noGrp="1" noChangeArrowheads="1"/>
          </p:cNvSpPr>
          <p:nvPr>
            <p:ph type="dt" sz="quarter" idx="10"/>
          </p:nvPr>
        </p:nvSpPr>
        <p:spPr>
          <a:xfrm>
            <a:off x="3581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8600" y="6553200"/>
            <a:ext cx="685800" cy="304800"/>
          </a:xfrm>
        </p:spPr>
        <p:txBody>
          <a:bodyPr anchorCtr="0"/>
          <a:lstStyle>
            <a:lvl1pPr>
              <a:defRPr sz="1400"/>
            </a:lvl1pPr>
          </a:lstStyle>
          <a:p>
            <a:pPr>
              <a:defRPr/>
            </a:pPr>
            <a:fld id="{57CB5F90-83C6-4769-95C8-C2648901CA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875" y="857250"/>
            <a:ext cx="8786813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528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496050"/>
            <a:ext cx="982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1600" b="1">
                <a:latin typeface="+mn-ea"/>
              </a:defRPr>
            </a:lvl1pPr>
          </a:lstStyle>
          <a:p>
            <a:pPr>
              <a:defRPr/>
            </a:pPr>
            <a:fld id="{7C3A4DB8-089F-4E3A-AFA6-DCD677DDEA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66" name="Rectangle 142"/>
          <p:cNvSpPr>
            <a:spLocks noChangeArrowheads="1"/>
          </p:cNvSpPr>
          <p:nvPr/>
        </p:nvSpPr>
        <p:spPr bwMode="auto">
          <a:xfrm flipH="1">
            <a:off x="71438" y="142875"/>
            <a:ext cx="8858250" cy="520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171" name="Line 147"/>
          <p:cNvSpPr>
            <a:spLocks noChangeShapeType="1"/>
          </p:cNvSpPr>
          <p:nvPr/>
        </p:nvSpPr>
        <p:spPr bwMode="ltGray">
          <a:xfrm flipH="1">
            <a:off x="125413" y="714375"/>
            <a:ext cx="878205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214313" y="153988"/>
            <a:ext cx="82153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165" name="Rectangle 141"/>
          <p:cNvSpPr>
            <a:spLocks noChangeArrowheads="1"/>
          </p:cNvSpPr>
          <p:nvPr/>
        </p:nvSpPr>
        <p:spPr bwMode="auto">
          <a:xfrm flipH="1">
            <a:off x="8429625" y="0"/>
            <a:ext cx="354013" cy="3508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164" name="Rectangle 140"/>
          <p:cNvSpPr>
            <a:spLocks noChangeArrowheads="1"/>
          </p:cNvSpPr>
          <p:nvPr/>
        </p:nvSpPr>
        <p:spPr bwMode="auto">
          <a:xfrm flipH="1">
            <a:off x="8643938" y="142875"/>
            <a:ext cx="355600" cy="350838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169" name="Rectangle 145"/>
          <p:cNvSpPr>
            <a:spLocks noChangeArrowheads="1"/>
          </p:cNvSpPr>
          <p:nvPr/>
        </p:nvSpPr>
        <p:spPr bwMode="auto">
          <a:xfrm flipH="1">
            <a:off x="8572500" y="428625"/>
            <a:ext cx="357188" cy="3492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5763" y="6472238"/>
            <a:ext cx="4540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3114A4A7-2B45-41C2-95FB-D3B640B429C6}" type="slidenum">
              <a:rPr lang="ko-KR" altLang="en-US" sz="1800"/>
              <a:pPr>
                <a:defRPr/>
              </a:pPr>
              <a:t>‹#›</a:t>
            </a:fld>
            <a:endParaRPr lang="ko-KR" alt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sldNum="0" hd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0066CC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데이터베이스 시스템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857250" y="2143125"/>
            <a:ext cx="1428750" cy="4286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dirty="0">
                <a:latin typeface="Times New Roman" charset="0"/>
              </a:rPr>
              <a:t>2</a:t>
            </a:r>
            <a:r>
              <a:rPr lang="ko-KR" altLang="en-US" dirty="0">
                <a:latin typeface="Times New Roman" charset="0"/>
              </a:rPr>
              <a:t>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D38867-0916-4EA0-A9CB-A732EE46FFFA}"/>
              </a:ext>
            </a:extLst>
          </p:cNvPr>
          <p:cNvSpPr txBox="1"/>
          <p:nvPr/>
        </p:nvSpPr>
        <p:spPr>
          <a:xfrm>
            <a:off x="611560" y="260648"/>
            <a:ext cx="3148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기초와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B2F3AAE-795B-41BD-9C2C-C78768FFF4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14400" y="4495800"/>
            <a:ext cx="5791200" cy="1504950"/>
          </a:xfrm>
        </p:spPr>
        <p:txBody>
          <a:bodyPr/>
          <a:lstStyle/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en-US" altLang="ko-KR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Sohyun</a:t>
            </a:r>
            <a:r>
              <a:rPr lang="en-US" altLang="ko-KR" sz="2400" dirty="0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Park</a:t>
            </a:r>
          </a:p>
          <a:p>
            <a:pPr algn="ctr" eaLnBrk="1" hangingPunct="1"/>
            <a:r>
              <a:rPr lang="en-US" altLang="ko-KR" sz="2400" dirty="0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Dongguk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B32A7-5B1E-4372-91FC-ABB54BA9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데이터베이스와 데이터베이스 관리시스템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682857-41F1-43E6-B885-F86CCF429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관리 시스템</a:t>
            </a:r>
            <a:r>
              <a:rPr lang="en-US" altLang="ko-KR" dirty="0"/>
              <a:t>(DBMS)</a:t>
            </a:r>
            <a:endParaRPr lang="ko-KR" altLang="en-US" dirty="0"/>
          </a:p>
          <a:p>
            <a:pPr lvl="1"/>
            <a:r>
              <a:rPr lang="en-US" altLang="ko-KR" dirty="0"/>
              <a:t>DBMS</a:t>
            </a:r>
            <a:r>
              <a:rPr lang="ko-KR" altLang="en-US" dirty="0"/>
              <a:t>는 데이터베이스를 관리하는 소프트웨어</a:t>
            </a:r>
            <a:endParaRPr lang="en-US" altLang="ko-KR" dirty="0"/>
          </a:p>
          <a:p>
            <a:pPr lvl="1"/>
            <a:r>
              <a:rPr lang="ko-KR" altLang="en-US" dirty="0"/>
              <a:t>보통 사용자의 요구를 언제라도 수행하기 위해서 백그라운드 프로세스의 형태로 상시 실행</a:t>
            </a:r>
          </a:p>
          <a:p>
            <a:pPr lvl="1"/>
            <a:r>
              <a:rPr lang="en-US" altLang="ko-KR" dirty="0"/>
              <a:t>DBMS</a:t>
            </a:r>
            <a:r>
              <a:rPr lang="ko-KR" altLang="en-US" dirty="0"/>
              <a:t>는 그 역할과 기능이 매우 복잡하기 때문에 단일 소프트웨어로 구현하기 어렵다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따라서 각기 다른 기능을 하는 여러 소프트웨어들이 함께 실행이 되면서 </a:t>
            </a:r>
            <a:r>
              <a:rPr lang="en-US" altLang="ko-KR" dirty="0"/>
              <a:t>DBMS</a:t>
            </a:r>
            <a:r>
              <a:rPr lang="ko-KR" altLang="en-US" dirty="0"/>
              <a:t>의 역할을 수행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873CF3-BF2D-4CE7-BBF2-CB30730F5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653" y="3522353"/>
            <a:ext cx="3747690" cy="282624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00345E3-8DC1-4EC5-B8FF-73D02A346FA7}"/>
              </a:ext>
            </a:extLst>
          </p:cNvPr>
          <p:cNvSpPr/>
          <p:nvPr/>
        </p:nvSpPr>
        <p:spPr>
          <a:xfrm>
            <a:off x="2915816" y="4941168"/>
            <a:ext cx="2146009" cy="4193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82F62-08D5-46AF-92D2-32F6BA98A5D5}"/>
              </a:ext>
            </a:extLst>
          </p:cNvPr>
          <p:cNvSpPr txBox="1"/>
          <p:nvPr/>
        </p:nvSpPr>
        <p:spPr>
          <a:xfrm>
            <a:off x="2987824" y="6381328"/>
            <a:ext cx="4091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2-5&gt;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중인 오라클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DBMS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</a:t>
            </a:r>
          </a:p>
        </p:txBody>
      </p:sp>
    </p:spTree>
    <p:extLst>
      <p:ext uri="{BB962C8B-B14F-4D97-AF65-F5344CB8AC3E}">
        <p14:creationId xmlns:p14="http://schemas.microsoft.com/office/powerpoint/2010/main" val="20658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ECF55-2033-43CB-BB1C-2B2CB5BE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데이터베이스와 데이터베이스 관리시스템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FC99E-5F85-49DB-82C8-06A6E4C22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관리 시스템</a:t>
            </a:r>
            <a:r>
              <a:rPr lang="en-US" altLang="ko-KR" dirty="0"/>
              <a:t>(DBMS)</a:t>
            </a:r>
            <a:endParaRPr lang="ko-KR" altLang="en-US" dirty="0"/>
          </a:p>
          <a:p>
            <a:pPr lvl="1"/>
            <a:r>
              <a:rPr lang="en-US" altLang="ko-KR" dirty="0"/>
              <a:t>DBMS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제공하는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0070C0"/>
                </a:solidFill>
              </a:rPr>
              <a:t>데이터 정의 기능</a:t>
            </a:r>
            <a:r>
              <a:rPr lang="en-US" altLang="ko-KR" dirty="0"/>
              <a:t>: </a:t>
            </a:r>
            <a:r>
              <a:rPr lang="ko-KR" altLang="en-US" dirty="0"/>
              <a:t>사용자로 하여금 데이터베이스를 생성하거나 데이터베이스 내에 원하는 구조의 파일</a:t>
            </a:r>
            <a:r>
              <a:rPr lang="en-US" altLang="ko-KR" dirty="0"/>
              <a:t>(</a:t>
            </a:r>
            <a:r>
              <a:rPr lang="ko-KR" altLang="en-US" dirty="0"/>
              <a:t>테이블</a:t>
            </a:r>
            <a:r>
              <a:rPr lang="en-US" altLang="ko-KR" dirty="0"/>
              <a:t>)</a:t>
            </a:r>
            <a:r>
              <a:rPr lang="ko-KR" altLang="en-US" dirty="0"/>
              <a:t>을 생성</a:t>
            </a:r>
            <a:r>
              <a:rPr lang="en-US" altLang="ko-KR" dirty="0"/>
              <a:t>/</a:t>
            </a:r>
            <a:r>
              <a:rPr lang="ko-KR" altLang="en-US" dirty="0"/>
              <a:t>변경할 수 있도록 지원한다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>
                <a:solidFill>
                  <a:srgbClr val="0070C0"/>
                </a:solidFill>
              </a:rPr>
              <a:t>데이터 조작 기능</a:t>
            </a:r>
            <a:r>
              <a:rPr lang="en-US" altLang="ko-KR" dirty="0"/>
              <a:t>: </a:t>
            </a:r>
            <a:r>
              <a:rPr lang="ko-KR" altLang="en-US" dirty="0"/>
              <a:t>사용자가 데이터베이스 내의 파일</a:t>
            </a:r>
            <a:r>
              <a:rPr lang="en-US" altLang="ko-KR" dirty="0"/>
              <a:t>(</a:t>
            </a:r>
            <a:r>
              <a:rPr lang="ko-KR" altLang="en-US" dirty="0"/>
              <a:t>테이블</a:t>
            </a:r>
            <a:r>
              <a:rPr lang="en-US" altLang="ko-KR" dirty="0"/>
              <a:t>)</a:t>
            </a:r>
            <a:r>
              <a:rPr lang="ko-KR" altLang="en-US" dirty="0"/>
              <a:t>에 대해 조회하거나 데이터를 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삭제하는 기능을 제공한다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ko-KR" altLang="en-US" dirty="0">
                <a:solidFill>
                  <a:srgbClr val="0070C0"/>
                </a:solidFill>
              </a:rPr>
              <a:t>데이터 제어 기능</a:t>
            </a:r>
            <a:r>
              <a:rPr lang="en-US" altLang="ko-KR" dirty="0"/>
              <a:t>: </a:t>
            </a:r>
            <a:r>
              <a:rPr lang="ko-KR" altLang="en-US" dirty="0"/>
              <a:t>다수의 사용자가 이용하는 데이터베이스 내의 데이터를 정확하고 안전하게 유지하는 기능을 말한다</a:t>
            </a:r>
            <a:r>
              <a:rPr lang="en-US" altLang="ko-KR" dirty="0"/>
              <a:t>. </a:t>
            </a:r>
            <a:r>
              <a:rPr lang="ko-KR" altLang="en-US" dirty="0"/>
              <a:t>권한이 있는 사용자에 대해서만 데이터베이스로의 접근을 허용하며</a:t>
            </a:r>
            <a:r>
              <a:rPr lang="en-US" altLang="ko-KR" dirty="0"/>
              <a:t>, </a:t>
            </a:r>
            <a:r>
              <a:rPr lang="ko-KR" altLang="en-US" dirty="0"/>
              <a:t>다수 사용자의 요구를 동시에 처리하는 기능</a:t>
            </a:r>
            <a:r>
              <a:rPr lang="en-US" altLang="ko-KR" dirty="0"/>
              <a:t>(</a:t>
            </a:r>
            <a:r>
              <a:rPr lang="ko-KR" altLang="en-US" dirty="0"/>
              <a:t>이를 ‘병행수행 </a:t>
            </a:r>
            <a:r>
              <a:rPr lang="ko-KR" altLang="en-US" dirty="0" err="1"/>
              <a:t>제어’라고</a:t>
            </a:r>
            <a:r>
              <a:rPr lang="ko-KR" altLang="en-US" dirty="0"/>
              <a:t> 한다</a:t>
            </a:r>
            <a:r>
              <a:rPr lang="en-US" altLang="ko-KR" dirty="0"/>
              <a:t>), </a:t>
            </a:r>
            <a:r>
              <a:rPr lang="ko-KR" altLang="en-US" dirty="0"/>
              <a:t>정기적으로 데이터베이스를 백업하고</a:t>
            </a:r>
            <a:r>
              <a:rPr lang="en-US" altLang="ko-KR" dirty="0"/>
              <a:t>, </a:t>
            </a:r>
            <a:r>
              <a:rPr lang="ko-KR" altLang="en-US" dirty="0"/>
              <a:t>데이터베이스에 장애가 발생하면 이를 복구하는 기능을 제공한다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07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16D3C-616C-40D4-BDFD-BE7C1BE5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데이터베이스 사용자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4C590-0298-4773-837E-25F7C6A28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b="0" dirty="0"/>
              <a:t>데이터베이스는 다양한 수준의 사용자가 다양한 경로를 통해 이용을 한다</a:t>
            </a:r>
            <a:r>
              <a:rPr lang="en-US" altLang="ko-KR" sz="1800" b="0" dirty="0"/>
              <a:t>. </a:t>
            </a:r>
            <a:r>
              <a:rPr lang="ko-KR" altLang="en-US" sz="1800" b="0" dirty="0"/>
              <a:t>데이터베이스 사용자는 크게 최종 사용자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응용 프로그래머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데이터베이스 관리자로 구분</a:t>
            </a:r>
          </a:p>
          <a:p>
            <a:pPr lvl="1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BFFA91-4147-4A65-A9E0-A9AD339CD3DC}"/>
              </a:ext>
            </a:extLst>
          </p:cNvPr>
          <p:cNvSpPr/>
          <p:nvPr/>
        </p:nvSpPr>
        <p:spPr>
          <a:xfrm>
            <a:off x="3874134" y="2544146"/>
            <a:ext cx="1892969" cy="40105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데이터베이스 사용자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359514-44A9-4549-8202-0F185A3BB026}"/>
              </a:ext>
            </a:extLst>
          </p:cNvPr>
          <p:cNvSpPr/>
          <p:nvPr/>
        </p:nvSpPr>
        <p:spPr>
          <a:xfrm>
            <a:off x="2326070" y="3306146"/>
            <a:ext cx="1371602" cy="401053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0287AF-89C1-4D45-972E-53CA7AF09744}"/>
              </a:ext>
            </a:extLst>
          </p:cNvPr>
          <p:cNvSpPr/>
          <p:nvPr/>
        </p:nvSpPr>
        <p:spPr>
          <a:xfrm>
            <a:off x="4034554" y="3306146"/>
            <a:ext cx="1588170" cy="401053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응용 프로그래머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BB66E1-85DB-4D45-B41C-E0A042481795}"/>
              </a:ext>
            </a:extLst>
          </p:cNvPr>
          <p:cNvSpPr/>
          <p:nvPr/>
        </p:nvSpPr>
        <p:spPr>
          <a:xfrm>
            <a:off x="5983670" y="3306146"/>
            <a:ext cx="1868906" cy="401053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데이터베이스 관리자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0FDE0E-CF32-4249-B24A-FF5245DEA0BD}"/>
              </a:ext>
            </a:extLst>
          </p:cNvPr>
          <p:cNvSpPr/>
          <p:nvPr/>
        </p:nvSpPr>
        <p:spPr>
          <a:xfrm>
            <a:off x="1403648" y="4036059"/>
            <a:ext cx="1371602" cy="401053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캐주얼 사용자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5CAB30-9E40-4147-A1C9-271E7062952C}"/>
              </a:ext>
            </a:extLst>
          </p:cNvPr>
          <p:cNvSpPr/>
          <p:nvPr/>
        </p:nvSpPr>
        <p:spPr>
          <a:xfrm>
            <a:off x="3192342" y="4036059"/>
            <a:ext cx="1371602" cy="401053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초보 사용자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7E27D44F-35CB-49D7-8069-E06C2F5E5B1B}"/>
              </a:ext>
            </a:extLst>
          </p:cNvPr>
          <p:cNvSpPr/>
          <p:nvPr/>
        </p:nvSpPr>
        <p:spPr>
          <a:xfrm>
            <a:off x="2141587" y="3907725"/>
            <a:ext cx="1860884" cy="128337"/>
          </a:xfrm>
          <a:custGeom>
            <a:avLst/>
            <a:gdLst>
              <a:gd name="connsiteX0" fmla="*/ 0 w 1860884"/>
              <a:gd name="connsiteY0" fmla="*/ 112295 h 128337"/>
              <a:gd name="connsiteX1" fmla="*/ 0 w 1860884"/>
              <a:gd name="connsiteY1" fmla="*/ 0 h 128337"/>
              <a:gd name="connsiteX2" fmla="*/ 1860884 w 1860884"/>
              <a:gd name="connsiteY2" fmla="*/ 0 h 128337"/>
              <a:gd name="connsiteX3" fmla="*/ 1860884 w 1860884"/>
              <a:gd name="connsiteY3" fmla="*/ 128337 h 12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884" h="128337">
                <a:moveTo>
                  <a:pt x="0" y="112295"/>
                </a:moveTo>
                <a:lnTo>
                  <a:pt x="0" y="0"/>
                </a:lnTo>
                <a:lnTo>
                  <a:pt x="1860884" y="0"/>
                </a:lnTo>
                <a:lnTo>
                  <a:pt x="1860884" y="128337"/>
                </a:ln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93FBAC0-BB48-4F46-9D5F-ABBE957D82C1}"/>
              </a:ext>
            </a:extLst>
          </p:cNvPr>
          <p:cNvCxnSpPr/>
          <p:nvPr/>
        </p:nvCxnSpPr>
        <p:spPr>
          <a:xfrm>
            <a:off x="3007859" y="3731260"/>
            <a:ext cx="0" cy="160421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68387573-9CF9-45A7-B64E-46EB23F99500}"/>
              </a:ext>
            </a:extLst>
          </p:cNvPr>
          <p:cNvSpPr/>
          <p:nvPr/>
        </p:nvSpPr>
        <p:spPr>
          <a:xfrm>
            <a:off x="3176301" y="3161770"/>
            <a:ext cx="3906253" cy="144376"/>
          </a:xfrm>
          <a:custGeom>
            <a:avLst/>
            <a:gdLst>
              <a:gd name="connsiteX0" fmla="*/ 0 w 1860884"/>
              <a:gd name="connsiteY0" fmla="*/ 112295 h 128337"/>
              <a:gd name="connsiteX1" fmla="*/ 0 w 1860884"/>
              <a:gd name="connsiteY1" fmla="*/ 0 h 128337"/>
              <a:gd name="connsiteX2" fmla="*/ 1860884 w 1860884"/>
              <a:gd name="connsiteY2" fmla="*/ 0 h 128337"/>
              <a:gd name="connsiteX3" fmla="*/ 1860884 w 1860884"/>
              <a:gd name="connsiteY3" fmla="*/ 128337 h 12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884" h="128337">
                <a:moveTo>
                  <a:pt x="0" y="112295"/>
                </a:moveTo>
                <a:lnTo>
                  <a:pt x="0" y="0"/>
                </a:lnTo>
                <a:lnTo>
                  <a:pt x="1860884" y="0"/>
                </a:lnTo>
                <a:lnTo>
                  <a:pt x="1860884" y="128337"/>
                </a:ln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515AAA6-BF82-441C-8534-BA8B28E60CB7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4820619" y="2945199"/>
            <a:ext cx="8020" cy="36094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41BEF34-E668-44DF-BC33-FE03944D49DE}"/>
              </a:ext>
            </a:extLst>
          </p:cNvPr>
          <p:cNvSpPr txBox="1"/>
          <p:nvPr/>
        </p:nvSpPr>
        <p:spPr>
          <a:xfrm>
            <a:off x="3393791" y="4670513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2-6&gt;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사용자</a:t>
            </a:r>
          </a:p>
        </p:txBody>
      </p:sp>
    </p:spTree>
    <p:extLst>
      <p:ext uri="{BB962C8B-B14F-4D97-AF65-F5344CB8AC3E}">
        <p14:creationId xmlns:p14="http://schemas.microsoft.com/office/powerpoint/2010/main" val="3187318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68EDD-7F20-4813-8962-DDFF3FC6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데이터베이스 사용자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8AC9A-978E-4775-BFB8-AB5EFF16F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857250"/>
            <a:ext cx="8786813" cy="4083918"/>
          </a:xfrm>
        </p:spPr>
        <p:txBody>
          <a:bodyPr/>
          <a:lstStyle/>
          <a:p>
            <a:r>
              <a:rPr lang="ko-KR" altLang="en-US" dirty="0"/>
              <a:t>최종 사용자</a:t>
            </a:r>
            <a:r>
              <a:rPr lang="en-US" altLang="ko-KR" dirty="0"/>
              <a:t>(End user)</a:t>
            </a:r>
          </a:p>
          <a:p>
            <a:pPr lvl="1"/>
            <a:r>
              <a:rPr lang="ko-KR" altLang="en-US" dirty="0"/>
              <a:t>이미 구축된 데이터베이스를 ‘</a:t>
            </a:r>
            <a:r>
              <a:rPr lang="ko-KR" altLang="en-US" dirty="0" err="1"/>
              <a:t>이용’하는데</a:t>
            </a:r>
            <a:r>
              <a:rPr lang="ko-KR" altLang="en-US" dirty="0"/>
              <a:t> 주된 관심이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>
                <a:solidFill>
                  <a:srgbClr val="0070C0"/>
                </a:solidFill>
              </a:rPr>
              <a:t>캐주얼 사용자</a:t>
            </a:r>
            <a:r>
              <a:rPr lang="en-US" altLang="ko-KR" dirty="0"/>
              <a:t>: </a:t>
            </a:r>
            <a:r>
              <a:rPr lang="ko-KR" altLang="en-US" dirty="0" err="1"/>
              <a:t>질의어</a:t>
            </a:r>
            <a:r>
              <a:rPr lang="en-US" altLang="ko-KR" dirty="0"/>
              <a:t>(SQL)</a:t>
            </a:r>
            <a:r>
              <a:rPr lang="ko-KR" altLang="en-US" dirty="0"/>
              <a:t>를 이용하여 매번 다른 정보를 검색</a:t>
            </a:r>
            <a:endParaRPr lang="en-US" altLang="ko-KR" dirty="0"/>
          </a:p>
          <a:p>
            <a:pPr lvl="2"/>
            <a:r>
              <a:rPr lang="ko-KR" altLang="en-US" dirty="0"/>
              <a:t>개발자이거나 기업 내부 사용자인 경우가 많음</a:t>
            </a:r>
            <a:endParaRPr lang="en-US" altLang="ko-KR" dirty="0"/>
          </a:p>
          <a:p>
            <a:pPr lvl="2"/>
            <a:r>
              <a:rPr lang="en-US" altLang="ko-KR" dirty="0"/>
              <a:t>DBMS</a:t>
            </a:r>
            <a:r>
              <a:rPr lang="ko-KR" altLang="en-US" dirty="0"/>
              <a:t>가 제공하는 유틸리티 프로그램을 통해서 실시간으로 </a:t>
            </a:r>
            <a:r>
              <a:rPr lang="en-US" altLang="ko-KR" dirty="0"/>
              <a:t>SQL</a:t>
            </a:r>
            <a:r>
              <a:rPr lang="ko-KR" altLang="en-US" dirty="0"/>
              <a:t>문을 입력하여 결과를 확인</a:t>
            </a:r>
            <a:endParaRPr lang="en-US" altLang="ko-KR" dirty="0"/>
          </a:p>
          <a:p>
            <a:pPr lvl="2"/>
            <a:r>
              <a:rPr lang="ko-KR" altLang="en-US" dirty="0"/>
              <a:t>매번 다른 </a:t>
            </a:r>
            <a:r>
              <a:rPr lang="en-US" altLang="ko-KR" dirty="0"/>
              <a:t>SQL</a:t>
            </a:r>
            <a:r>
              <a:rPr lang="ko-KR" altLang="en-US" dirty="0"/>
              <a:t>문을 사용</a:t>
            </a:r>
          </a:p>
          <a:p>
            <a:pPr lvl="2"/>
            <a:endParaRPr lang="ko-KR" altLang="en-US" dirty="0"/>
          </a:p>
          <a:p>
            <a:pPr lvl="1"/>
            <a:r>
              <a:rPr lang="ko-KR" altLang="en-US" dirty="0">
                <a:solidFill>
                  <a:srgbClr val="0070C0"/>
                </a:solidFill>
              </a:rPr>
              <a:t>초보 사용자</a:t>
            </a:r>
            <a:r>
              <a:rPr lang="en-US" altLang="ko-KR" dirty="0"/>
              <a:t>: </a:t>
            </a:r>
            <a:r>
              <a:rPr lang="ko-KR" altLang="en-US" dirty="0"/>
              <a:t>이미 작성된 프로그램을 통해 동일작업을 주로 반복해서 수행</a:t>
            </a:r>
            <a:endParaRPr lang="en-US" altLang="ko-KR" dirty="0"/>
          </a:p>
          <a:p>
            <a:pPr lvl="2"/>
            <a:r>
              <a:rPr lang="ko-KR" altLang="en-US" dirty="0"/>
              <a:t>기업에서 일하는 사무원</a:t>
            </a:r>
            <a:r>
              <a:rPr lang="en-US" altLang="ko-KR" dirty="0"/>
              <a:t>, </a:t>
            </a:r>
            <a:r>
              <a:rPr lang="ko-KR" altLang="en-US" dirty="0"/>
              <a:t>고객 등</a:t>
            </a:r>
            <a:endParaRPr lang="en-US" altLang="ko-KR" dirty="0"/>
          </a:p>
          <a:p>
            <a:pPr lvl="2"/>
            <a:r>
              <a:rPr lang="ko-KR" altLang="en-US" dirty="0"/>
              <a:t>사전에 작성된 소프트웨어나 인터넷 사이트를 통해 데이터베이스를 이용</a:t>
            </a:r>
            <a:endParaRPr lang="en-US" altLang="ko-KR" dirty="0"/>
          </a:p>
          <a:p>
            <a:pPr lvl="2"/>
            <a:r>
              <a:rPr lang="ko-KR" altLang="en-US" dirty="0"/>
              <a:t>데이터베이스가 존재하는지 조차 인지하지 못하면서 데이터베이스를 이용</a:t>
            </a:r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29EF94-BEF3-4C11-B397-9C61150F3449}"/>
              </a:ext>
            </a:extLst>
          </p:cNvPr>
          <p:cNvCxnSpPr/>
          <p:nvPr/>
        </p:nvCxnSpPr>
        <p:spPr>
          <a:xfrm>
            <a:off x="2744324" y="5708423"/>
            <a:ext cx="378994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2418B-3040-45E3-AF1F-1E4FF0A36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998" y="5249719"/>
            <a:ext cx="427273" cy="91558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B0F6CD-6CA4-4D16-BB3C-565BF0755D07}"/>
              </a:ext>
            </a:extLst>
          </p:cNvPr>
          <p:cNvSpPr/>
          <p:nvPr/>
        </p:nvSpPr>
        <p:spPr>
          <a:xfrm>
            <a:off x="2178841" y="5387218"/>
            <a:ext cx="697616" cy="625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F395E-098E-4BEE-BB27-87431AD98F4D}"/>
              </a:ext>
            </a:extLst>
          </p:cNvPr>
          <p:cNvSpPr txBox="1"/>
          <p:nvPr/>
        </p:nvSpPr>
        <p:spPr>
          <a:xfrm>
            <a:off x="2263275" y="5438429"/>
            <a:ext cx="613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ATM 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582AFC-F81D-42B7-822B-DEB750B8E4F2}"/>
              </a:ext>
            </a:extLst>
          </p:cNvPr>
          <p:cNvSpPr/>
          <p:nvPr/>
        </p:nvSpPr>
        <p:spPr>
          <a:xfrm>
            <a:off x="3113292" y="5383206"/>
            <a:ext cx="697616" cy="625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70C157-781D-41BD-A09E-5EF8B3483F32}"/>
              </a:ext>
            </a:extLst>
          </p:cNvPr>
          <p:cNvSpPr txBox="1"/>
          <p:nvPr/>
        </p:nvSpPr>
        <p:spPr>
          <a:xfrm>
            <a:off x="3197726" y="5434417"/>
            <a:ext cx="613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ATM </a:t>
            </a: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</a:p>
        </p:txBody>
      </p:sp>
      <p:sp>
        <p:nvSpPr>
          <p:cNvPr id="10" name="생각 풍선: 구름 모양 9">
            <a:extLst>
              <a:ext uri="{FF2B5EF4-FFF2-40B4-BE49-F238E27FC236}">
                <a16:creationId xmlns:a16="http://schemas.microsoft.com/office/drawing/2014/main" id="{FD3D449B-B106-4AE8-9349-559B2F6C11C3}"/>
              </a:ext>
            </a:extLst>
          </p:cNvPr>
          <p:cNvSpPr/>
          <p:nvPr/>
        </p:nvSpPr>
        <p:spPr>
          <a:xfrm>
            <a:off x="4095871" y="5444289"/>
            <a:ext cx="697617" cy="513348"/>
          </a:xfrm>
          <a:prstGeom prst="cloudCallout">
            <a:avLst>
              <a:gd name="adj1" fmla="val 44603"/>
              <a:gd name="adj2" fmla="val -1015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9616A6-454A-42C4-94DA-4FA089256F18}"/>
              </a:ext>
            </a:extLst>
          </p:cNvPr>
          <p:cNvSpPr txBox="1"/>
          <p:nvPr/>
        </p:nvSpPr>
        <p:spPr>
          <a:xfrm>
            <a:off x="4077135" y="555072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C29D862B-CE70-4222-9647-4E5B8607E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7335" y="5435705"/>
            <a:ext cx="946482" cy="523220"/>
          </a:xfrm>
          <a:prstGeom prst="flowChartMagneticDisk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EA4D37-05AB-4512-B993-D13601BAE06B}"/>
              </a:ext>
            </a:extLst>
          </p:cNvPr>
          <p:cNvSpPr txBox="1"/>
          <p:nvPr/>
        </p:nvSpPr>
        <p:spPr>
          <a:xfrm>
            <a:off x="6012904" y="5459332"/>
            <a:ext cx="129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은행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1B92BAF9-1870-4F23-A7D9-21E628BC6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713" y="5553698"/>
            <a:ext cx="723275" cy="304800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FCFEB5-AD12-4008-B843-8C1882E1A34B}"/>
              </a:ext>
            </a:extLst>
          </p:cNvPr>
          <p:cNvSpPr txBox="1"/>
          <p:nvPr/>
        </p:nvSpPr>
        <p:spPr>
          <a:xfrm>
            <a:off x="2483768" y="6093296"/>
            <a:ext cx="432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2-7&gt; ATM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통한 은행 데이터베이스의 이용</a:t>
            </a:r>
          </a:p>
        </p:txBody>
      </p:sp>
    </p:spTree>
    <p:extLst>
      <p:ext uri="{BB962C8B-B14F-4D97-AF65-F5344CB8AC3E}">
        <p14:creationId xmlns:p14="http://schemas.microsoft.com/office/powerpoint/2010/main" val="194658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59479-D285-41D1-9E74-2DEEE69F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데이터베이스 사용자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628F0-971A-406E-ACFF-F95B0F4F5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응용 프로그래머 </a:t>
            </a:r>
            <a:r>
              <a:rPr lang="en-US" altLang="ko-KR" dirty="0"/>
              <a:t>(Application programmer)</a:t>
            </a:r>
          </a:p>
          <a:p>
            <a:pPr lvl="1"/>
            <a:r>
              <a:rPr lang="ko-KR" altLang="en-US" dirty="0"/>
              <a:t>데이터베이스를 이용하는 어플리케이션</a:t>
            </a:r>
            <a:r>
              <a:rPr lang="en-US" altLang="ko-KR" dirty="0"/>
              <a:t>(</a:t>
            </a:r>
            <a:r>
              <a:rPr lang="ko-KR" altLang="en-US" dirty="0"/>
              <a:t>앱</a:t>
            </a:r>
            <a:r>
              <a:rPr lang="en-US" altLang="ko-KR" dirty="0"/>
              <a:t>) </a:t>
            </a:r>
            <a:r>
              <a:rPr lang="ko-KR" altLang="en-US" dirty="0"/>
              <a:t>개발자</a:t>
            </a:r>
            <a:endParaRPr lang="en-US" altLang="ko-KR" dirty="0"/>
          </a:p>
          <a:p>
            <a:pPr lvl="1"/>
            <a:r>
              <a:rPr lang="ko-KR" altLang="en-US" dirty="0"/>
              <a:t>데이터베이스 앱은 기업에서 이용하는 대규모 정보시스템부터 개인의 일정관리 프로그램까지 그 규모가 다양</a:t>
            </a:r>
          </a:p>
          <a:p>
            <a:pPr lvl="1"/>
            <a:r>
              <a:rPr lang="ko-KR" altLang="en-US" dirty="0"/>
              <a:t>자바</a:t>
            </a:r>
            <a:r>
              <a:rPr lang="en-US" altLang="ko-KR" dirty="0"/>
              <a:t>, C/C++, </a:t>
            </a:r>
            <a:r>
              <a:rPr lang="ko-KR" altLang="en-US" dirty="0" err="1"/>
              <a:t>파이썬</a:t>
            </a:r>
            <a:r>
              <a:rPr lang="ko-KR" altLang="en-US" dirty="0"/>
              <a:t> 등의 프로그램 언어를 이용하여 앱을 개발하며</a:t>
            </a:r>
            <a:r>
              <a:rPr lang="en-US" altLang="ko-KR" dirty="0"/>
              <a:t>, </a:t>
            </a:r>
            <a:r>
              <a:rPr lang="ko-KR" altLang="en-US" dirty="0"/>
              <a:t>프로그램 내부에 데이터베이스에 접근하기 위한 </a:t>
            </a:r>
            <a:r>
              <a:rPr lang="ko-KR" altLang="en-US" dirty="0" err="1"/>
              <a:t>질의어</a:t>
            </a:r>
            <a:r>
              <a:rPr lang="en-US" altLang="ko-KR" dirty="0"/>
              <a:t>(SQL)</a:t>
            </a:r>
            <a:r>
              <a:rPr lang="ko-KR" altLang="en-US" dirty="0"/>
              <a:t>를 포함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EDAF94C-BBB3-4792-90E2-CF9FB5FA4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074280"/>
              </p:ext>
            </p:extLst>
          </p:nvPr>
        </p:nvGraphicFramePr>
        <p:xfrm>
          <a:off x="1619672" y="3068960"/>
          <a:ext cx="6215983" cy="2721547"/>
        </p:xfrm>
        <a:graphic>
          <a:graphicData uri="http://schemas.openxmlformats.org/drawingml/2006/table">
            <a:tbl>
              <a:tblPr/>
              <a:tblGrid>
                <a:gridCol w="6215983">
                  <a:extLst>
                    <a:ext uri="{9D8B030D-6E8A-4147-A177-3AD203B41FA5}">
                      <a16:colId xmlns:a16="http://schemas.microsoft.com/office/drawing/2014/main" val="523324575"/>
                    </a:ext>
                  </a:extLst>
                </a:gridCol>
              </a:tblGrid>
              <a:tr h="11723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import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pymysql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conn =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pymysql.connect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(host='localhost', user='root', password='1234',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db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='world', charset='utf8')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cur =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conn.cursor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()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sql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= ″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* from country where continent='Asia'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″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cur.execute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sql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8394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143C537-F2B6-4422-B727-496CFF0A9465}"/>
              </a:ext>
            </a:extLst>
          </p:cNvPr>
          <p:cNvSpPr txBox="1"/>
          <p:nvPr/>
        </p:nvSpPr>
        <p:spPr>
          <a:xfrm>
            <a:off x="2231002" y="5846861"/>
            <a:ext cx="4610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2-8&gt;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데이터베이스를 이용하는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프로그램</a:t>
            </a:r>
          </a:p>
        </p:txBody>
      </p:sp>
    </p:spTree>
    <p:extLst>
      <p:ext uri="{BB962C8B-B14F-4D97-AF65-F5344CB8AC3E}">
        <p14:creationId xmlns:p14="http://schemas.microsoft.com/office/powerpoint/2010/main" val="364322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9C313-CEB1-4A26-B875-85F06E30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데이터베이스 사용자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FC4BE-9359-4548-A128-764FC6CB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관리자 </a:t>
            </a:r>
            <a:r>
              <a:rPr lang="en-US" altLang="ko-KR" dirty="0"/>
              <a:t>(DBA; Database administrator)</a:t>
            </a:r>
          </a:p>
          <a:p>
            <a:pPr lvl="1"/>
            <a:r>
              <a:rPr lang="ko-KR" altLang="en-US" dirty="0"/>
              <a:t>데이터베이스 시스템의 운영</a:t>
            </a:r>
            <a:r>
              <a:rPr lang="en-US" altLang="ko-KR" dirty="0"/>
              <a:t>, </a:t>
            </a:r>
            <a:r>
              <a:rPr lang="ko-KR" altLang="en-US" dirty="0"/>
              <a:t>관리에 대한 책임을 지고 있는 사용자</a:t>
            </a:r>
          </a:p>
          <a:p>
            <a:pPr lvl="1"/>
            <a:r>
              <a:rPr lang="ko-KR" altLang="en-US" dirty="0"/>
              <a:t>데이터베이스에 저장된 정보를 ‘</a:t>
            </a:r>
            <a:r>
              <a:rPr lang="ko-KR" altLang="en-US" dirty="0" err="1"/>
              <a:t>이용’하기보다는</a:t>
            </a:r>
            <a:r>
              <a:rPr lang="ko-KR" altLang="en-US" dirty="0"/>
              <a:t> 데이터베이스를 설계하고 구축하며</a:t>
            </a:r>
            <a:r>
              <a:rPr lang="en-US" altLang="ko-KR" dirty="0"/>
              <a:t>, DBMS</a:t>
            </a:r>
            <a:r>
              <a:rPr lang="ko-KR" altLang="en-US" dirty="0"/>
              <a:t>가 정상적인 성능을 유지할 수 있도록 관리하는 데 관심</a:t>
            </a:r>
          </a:p>
          <a:p>
            <a:pPr lvl="1"/>
            <a:r>
              <a:rPr lang="en-US" altLang="ko-KR" dirty="0"/>
              <a:t>DBA</a:t>
            </a:r>
            <a:r>
              <a:rPr lang="ko-KR" altLang="en-US" dirty="0"/>
              <a:t>는 현장 업무와 데이터베이스에 대한 기술적 지식이 풍부해야 함</a:t>
            </a:r>
            <a:endParaRPr lang="en-US" altLang="ko-KR" dirty="0"/>
          </a:p>
          <a:p>
            <a:pPr lvl="1"/>
            <a:r>
              <a:rPr lang="ko-KR" altLang="en-US" dirty="0"/>
              <a:t>전문적인 관리 도구를 이용하여 임무를 수행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2049" name="_x428497872" descr="EMB000034500886">
            <a:extLst>
              <a:ext uri="{FF2B5EF4-FFF2-40B4-BE49-F238E27FC236}">
                <a16:creationId xmlns:a16="http://schemas.microsoft.com/office/drawing/2014/main" id="{9642D014-58B7-4C8E-8152-004102EC4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12976"/>
            <a:ext cx="4536504" cy="279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7467F9-8C84-4BD0-94D5-8B5D500DF8F5}"/>
              </a:ext>
            </a:extLst>
          </p:cNvPr>
          <p:cNvSpPr txBox="1"/>
          <p:nvPr/>
        </p:nvSpPr>
        <p:spPr>
          <a:xfrm>
            <a:off x="2555776" y="6111716"/>
            <a:ext cx="42588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2-9&gt;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관리도구</a:t>
            </a:r>
          </a:p>
          <a:p>
            <a:pPr algn="ctr" latinLnBrk="0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(https://www.quest.com/toad/database-administrator.aspx)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03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B7AF2-C8F4-4783-B3C6-9942BEDA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데이터베이스 사용자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10F7E-A816-4A7C-B4D8-B0517E32B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관리자 </a:t>
            </a:r>
            <a:r>
              <a:rPr lang="en-US" altLang="ko-KR" dirty="0"/>
              <a:t>(DBA; Database administrator)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데이터베이스 관리자의 임무 목록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5F60943-41D4-4BD9-8FB4-8CC42DE78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51853"/>
              </p:ext>
            </p:extLst>
          </p:nvPr>
        </p:nvGraphicFramePr>
        <p:xfrm>
          <a:off x="971600" y="1988840"/>
          <a:ext cx="7272808" cy="3960440"/>
        </p:xfrm>
        <a:graphic>
          <a:graphicData uri="http://schemas.openxmlformats.org/drawingml/2006/table">
            <a:tbl>
              <a:tblPr/>
              <a:tblGrid>
                <a:gridCol w="7272808">
                  <a:extLst>
                    <a:ext uri="{9D8B030D-6E8A-4147-A177-3AD203B41FA5}">
                      <a16:colId xmlns:a16="http://schemas.microsoft.com/office/drawing/2014/main" val="1589497138"/>
                    </a:ext>
                  </a:extLst>
                </a:gridCol>
              </a:tblGrid>
              <a:tr h="3960440">
                <a:tc>
                  <a:txBody>
                    <a:bodyPr/>
                    <a:lstStyle/>
                    <a:p>
                      <a:pPr marL="1270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데이터베이스 구성 요소 결정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270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데이터베이스 스키마 정의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270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 저장구조와 액세스 방법 결정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270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데이터베이스 보안 및 권한 관리 정책 수립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270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 유효성 검사 방법 수립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270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백업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회복 절차 결정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270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 무결성 유지 대책 수립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270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시스템 성능 모니터링 및 성능 향상 방안 수립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270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데이터베이스에 대한 새로운 요구사항에 대응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데이터베이스 재구성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270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데이터베이스 관련 각종 통계 분석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2700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 표현과 문서화 표준 설정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시행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535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977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3B7A1-4986-43D6-A82A-041559AA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데이터베이스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FE21E-2405-469C-AF9C-D9DD48937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 (Structured Query Language)</a:t>
            </a:r>
          </a:p>
          <a:p>
            <a:pPr lvl="1"/>
            <a:r>
              <a:rPr lang="ko-KR" altLang="en-US" dirty="0"/>
              <a:t>데이터베이스를 이용하기 위해서는 </a:t>
            </a:r>
            <a:r>
              <a:rPr lang="en-US" altLang="ko-KR" dirty="0"/>
              <a:t>DBMS</a:t>
            </a:r>
            <a:r>
              <a:rPr lang="ko-KR" altLang="en-US" dirty="0"/>
              <a:t>와 사전에 약속된 언어로 소통을 해야 함</a:t>
            </a:r>
            <a:endParaRPr lang="en-US" altLang="ko-KR" dirty="0"/>
          </a:p>
          <a:p>
            <a:pPr lvl="1"/>
            <a:r>
              <a:rPr lang="ko-KR" altLang="en-US" dirty="0"/>
              <a:t>관계형 데이터베이스의 언어는 </a:t>
            </a:r>
            <a:r>
              <a:rPr lang="en-US" altLang="ko-KR" dirty="0"/>
              <a:t>SQL</a:t>
            </a:r>
            <a:endParaRPr lang="ko-KR" altLang="en-US" dirty="0"/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언어는 표준화 되어 있어서 </a:t>
            </a:r>
            <a:r>
              <a:rPr lang="en-US" altLang="ko-KR" dirty="0"/>
              <a:t>DBMS </a:t>
            </a:r>
            <a:r>
              <a:rPr lang="ko-KR" altLang="en-US" dirty="0"/>
              <a:t>제품의 종류와 상관 없이 동일한 언어를 이용하여 데이터베이스의 접근이 가능</a:t>
            </a:r>
          </a:p>
          <a:p>
            <a:pPr lvl="1"/>
            <a:r>
              <a:rPr lang="ko-KR" altLang="en-US" dirty="0"/>
              <a:t>인간이 사용하는 자연어에 가깝게 설계되어 초보자도 쉽게 이해하고 배울 수 있는 장점</a:t>
            </a:r>
          </a:p>
          <a:p>
            <a:pPr lvl="1"/>
            <a:r>
              <a:rPr lang="ko-KR" altLang="en-US" dirty="0"/>
              <a:t>관계형 </a:t>
            </a:r>
            <a:r>
              <a:rPr lang="en-US" altLang="ko-KR" dirty="0"/>
              <a:t>DBMS</a:t>
            </a:r>
            <a:r>
              <a:rPr lang="ko-KR" altLang="en-US" dirty="0"/>
              <a:t>에서 자료의 검색과 관리</a:t>
            </a:r>
            <a:r>
              <a:rPr lang="en-US" altLang="ko-KR" dirty="0"/>
              <a:t>, </a:t>
            </a:r>
            <a:r>
              <a:rPr lang="ko-KR" altLang="en-US" dirty="0"/>
              <a:t>데이터베이스 스키마 생성과 수정</a:t>
            </a:r>
            <a:r>
              <a:rPr lang="en-US" altLang="ko-KR" dirty="0"/>
              <a:t>, </a:t>
            </a:r>
            <a:r>
              <a:rPr lang="ko-KR" altLang="en-US" dirty="0"/>
              <a:t>데이터베이스 객체 접근 조정 관리 등을 모두 </a:t>
            </a:r>
            <a:r>
              <a:rPr lang="en-US" altLang="ko-KR" dirty="0"/>
              <a:t>SQL</a:t>
            </a:r>
            <a:r>
              <a:rPr lang="ko-KR" altLang="en-US" dirty="0"/>
              <a:t>을 통해서 수행 가능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434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01451-9282-4213-AB0E-E83D5FEB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데이터베이스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8853C-A31F-4E5A-A1E8-E08633B2E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언어의 예</a:t>
            </a:r>
            <a:endParaRPr lang="en-US" altLang="ko-KR" dirty="0"/>
          </a:p>
          <a:p>
            <a:pPr lvl="1"/>
            <a:r>
              <a:rPr lang="ko-KR" altLang="en-US" dirty="0"/>
              <a:t>“한국의 인구와 </a:t>
            </a:r>
            <a:r>
              <a:rPr lang="en-US" altLang="ko-KR" dirty="0"/>
              <a:t>GNP</a:t>
            </a:r>
            <a:r>
              <a:rPr lang="ko-KR" altLang="en-US" dirty="0"/>
              <a:t>는 얼마인가”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“아시아에 속한 국가들의 </a:t>
            </a:r>
            <a:r>
              <a:rPr lang="en-US" altLang="ko-KR" dirty="0"/>
              <a:t>GNP </a:t>
            </a:r>
            <a:r>
              <a:rPr lang="ko-KR" altLang="en-US" dirty="0"/>
              <a:t>합계는 얼마인가”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“한국인의 기대수명을 </a:t>
            </a:r>
            <a:r>
              <a:rPr lang="en-US" altLang="ko-KR" dirty="0"/>
              <a:t>80</a:t>
            </a:r>
            <a:r>
              <a:rPr lang="ko-KR" altLang="en-US" dirty="0"/>
              <a:t>으로 </a:t>
            </a:r>
            <a:r>
              <a:rPr lang="ko-KR" altLang="en-US" dirty="0" err="1"/>
              <a:t>바꾸시오</a:t>
            </a:r>
            <a:r>
              <a:rPr lang="ko-KR" altLang="en-US" dirty="0"/>
              <a:t>”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E9AA8E3-E71C-45EE-9E08-0A49B774B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505335"/>
              </p:ext>
            </p:extLst>
          </p:nvPr>
        </p:nvGraphicFramePr>
        <p:xfrm>
          <a:off x="1115616" y="1628800"/>
          <a:ext cx="5328158" cy="1020318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711592272"/>
                    </a:ext>
                  </a:extLst>
                </a:gridCol>
              </a:tblGrid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population, GNP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country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name='South Korea' 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15234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9F80952-3320-4D00-8D88-BEFC0057E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443460"/>
              </p:ext>
            </p:extLst>
          </p:nvPr>
        </p:nvGraphicFramePr>
        <p:xfrm>
          <a:off x="1116608" y="3284984"/>
          <a:ext cx="5328158" cy="1020318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3405934097"/>
                    </a:ext>
                  </a:extLst>
                </a:gridCol>
              </a:tblGrid>
              <a:tr h="5947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sum(GNP)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country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continent='Asia' 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9115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6B64F55-9C57-429D-BFBC-1A3D6AE83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1578"/>
              </p:ext>
            </p:extLst>
          </p:nvPr>
        </p:nvGraphicFramePr>
        <p:xfrm>
          <a:off x="1115260" y="4980432"/>
          <a:ext cx="5328158" cy="1020318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1162023372"/>
                    </a:ext>
                  </a:extLst>
                </a:gridCol>
              </a:tblGrid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update country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set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LifeExpectancy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= 80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name='South Korea';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59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402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37546-C94C-4EC0-BFF9-74260F75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데이터베이스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BCF9B-324D-4F78-96CD-4FD9B4C6E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“’</a:t>
            </a:r>
            <a:r>
              <a:rPr lang="en-US" altLang="ko-KR" dirty="0"/>
              <a:t>New Stan’ </a:t>
            </a:r>
            <a:r>
              <a:rPr lang="ko-KR" altLang="en-US" dirty="0"/>
              <a:t>이라는 신생국의 정보를 </a:t>
            </a:r>
            <a:r>
              <a:rPr lang="ko-KR" altLang="en-US" dirty="0" err="1"/>
              <a:t>추가하시오</a:t>
            </a:r>
            <a:r>
              <a:rPr lang="ko-KR" altLang="en-US" dirty="0"/>
              <a:t>” </a:t>
            </a:r>
            <a:r>
              <a:rPr lang="en-US" altLang="ko-KR" dirty="0"/>
              <a:t>(</a:t>
            </a:r>
            <a:r>
              <a:rPr lang="ko-KR" altLang="en-US" dirty="0"/>
              <a:t>국가코드</a:t>
            </a:r>
            <a:r>
              <a:rPr lang="en-US" altLang="ko-KR" dirty="0"/>
              <a:t>: NST, </a:t>
            </a:r>
            <a:r>
              <a:rPr lang="ko-KR" altLang="en-US" dirty="0"/>
              <a:t>대륙</a:t>
            </a:r>
            <a:r>
              <a:rPr lang="en-US" altLang="ko-KR" dirty="0"/>
              <a:t>: Asia)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“’</a:t>
            </a:r>
            <a:r>
              <a:rPr lang="en-US" altLang="ko-KR" dirty="0"/>
              <a:t>New Stan’</a:t>
            </a:r>
            <a:r>
              <a:rPr lang="ko-KR" altLang="en-US" dirty="0"/>
              <a:t>에 대한 자료를 </a:t>
            </a:r>
            <a:r>
              <a:rPr lang="ko-KR" altLang="en-US" dirty="0" err="1"/>
              <a:t>삭제하시오</a:t>
            </a:r>
            <a:r>
              <a:rPr lang="ko-KR" altLang="en-US" dirty="0"/>
              <a:t>”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DCBB5AB-4DC4-47C1-ADEF-837EE0000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45797"/>
              </p:ext>
            </p:extLst>
          </p:nvPr>
        </p:nvGraphicFramePr>
        <p:xfrm>
          <a:off x="1043608" y="1556792"/>
          <a:ext cx="5328158" cy="678942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3164000091"/>
                    </a:ext>
                  </a:extLst>
                </a:gridCol>
              </a:tblGrid>
              <a:tr h="4378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insert into country (code, name, continent)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values ('NST', 'New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Stan','Asia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') 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6135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94FE276-8C9F-45AE-96EC-A96E194DB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420854"/>
              </p:ext>
            </p:extLst>
          </p:nvPr>
        </p:nvGraphicFramePr>
        <p:xfrm>
          <a:off x="1043608" y="2935276"/>
          <a:ext cx="5328158" cy="1020318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1750248589"/>
                    </a:ext>
                  </a:extLst>
                </a:gridCol>
              </a:tblGrid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delete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country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name='New Stan';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425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68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F3CED-7455-4F36-8EC4-19DFE3C2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BD548-AE89-4AD8-98E8-A1822895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 </a:t>
            </a:r>
            <a:r>
              <a:rPr lang="en-US" altLang="ko-KR" b="0" dirty="0"/>
              <a:t>1. </a:t>
            </a:r>
            <a:r>
              <a:rPr lang="ko-KR" altLang="en-US" b="0" dirty="0"/>
              <a:t>데이터베이스 시스템의 개념</a:t>
            </a:r>
          </a:p>
          <a:p>
            <a:r>
              <a:rPr lang="ko-KR" altLang="en-US" b="0" dirty="0"/>
              <a:t> </a:t>
            </a:r>
            <a:r>
              <a:rPr lang="en-US" altLang="ko-KR" b="0" dirty="0"/>
              <a:t>2. </a:t>
            </a:r>
            <a:r>
              <a:rPr lang="ko-KR" altLang="en-US" b="0" dirty="0"/>
              <a:t>데이터베이스와 데이터베이스 관리 시스템 </a:t>
            </a:r>
          </a:p>
          <a:p>
            <a:r>
              <a:rPr lang="ko-KR" altLang="en-US" b="0" dirty="0"/>
              <a:t> </a:t>
            </a:r>
            <a:r>
              <a:rPr lang="en-US" altLang="ko-KR" b="0" dirty="0"/>
              <a:t>3. </a:t>
            </a:r>
            <a:r>
              <a:rPr lang="ko-KR" altLang="en-US" b="0" dirty="0"/>
              <a:t>데이터베이스 사용자</a:t>
            </a:r>
          </a:p>
          <a:p>
            <a:r>
              <a:rPr lang="ko-KR" altLang="en-US" b="0" dirty="0"/>
              <a:t> </a:t>
            </a:r>
            <a:r>
              <a:rPr lang="en-US" altLang="ko-KR" b="0" dirty="0"/>
              <a:t>4. </a:t>
            </a:r>
            <a:r>
              <a:rPr lang="ko-KR" altLang="en-US" b="0" dirty="0"/>
              <a:t>데이터베이스 언어 </a:t>
            </a:r>
          </a:p>
          <a:p>
            <a:r>
              <a:rPr lang="ko-KR" altLang="en-US" b="0" dirty="0"/>
              <a:t> </a:t>
            </a:r>
            <a:r>
              <a:rPr lang="en-US" altLang="ko-KR" b="0" dirty="0"/>
              <a:t>5. </a:t>
            </a:r>
            <a:r>
              <a:rPr lang="en-US" altLang="ko-KR" b="0" dirty="0" err="1"/>
              <a:t>Sql</a:t>
            </a:r>
            <a:r>
              <a:rPr lang="en-US" altLang="ko-KR" b="0" dirty="0"/>
              <a:t> Server </a:t>
            </a:r>
            <a:r>
              <a:rPr lang="ko-KR" altLang="en-US" b="0" dirty="0"/>
              <a:t>소개</a:t>
            </a:r>
            <a:endParaRPr lang="en-US" altLang="ko-KR" b="0" dirty="0"/>
          </a:p>
          <a:p>
            <a:r>
              <a:rPr lang="en-US" altLang="ko-KR" b="0" dirty="0"/>
              <a:t> 6. </a:t>
            </a:r>
            <a:r>
              <a:rPr lang="ko-KR" altLang="en-US" b="0" dirty="0"/>
              <a:t>데이터 모델</a:t>
            </a:r>
            <a:endParaRPr lang="en-US" altLang="ko-KR" b="0" dirty="0"/>
          </a:p>
          <a:p>
            <a:r>
              <a:rPr lang="en-US" altLang="ko-KR" b="0" dirty="0"/>
              <a:t> Quiz</a:t>
            </a:r>
          </a:p>
          <a:p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782926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E650F-A659-4638-B03A-1969F32E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88504-6DB2-480D-BA93-F23D0D7C5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SQL Server </a:t>
            </a:r>
            <a:r>
              <a:rPr lang="ko-KR" altLang="en-US"/>
              <a:t>소개 </a:t>
            </a:r>
            <a:r>
              <a:rPr lang="en-US" altLang="ko-KR"/>
              <a:t>(1/2)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1989</a:t>
            </a:r>
            <a:r>
              <a:rPr lang="ko-KR" altLang="en-US" dirty="0"/>
              <a:t>년 마이크로소프트는 </a:t>
            </a:r>
            <a:r>
              <a:rPr lang="en-US" altLang="ko-KR" dirty="0"/>
              <a:t>IBM</a:t>
            </a:r>
            <a:r>
              <a:rPr lang="ko-KR" altLang="en-US" dirty="0"/>
              <a:t>에 운영체제를 만들어 납품하는 중소기업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서버 운영체제 시장을 장악하려면 대용량 </a:t>
            </a:r>
            <a:r>
              <a:rPr lang="en-US" altLang="ko-KR" dirty="0"/>
              <a:t>DBMS</a:t>
            </a:r>
            <a:r>
              <a:rPr lang="ko-KR" altLang="en-US" dirty="0"/>
              <a:t>가 꼭 필요하다는 것과 데이터베이스 시장의 잠재력을 인식함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관련 기술을 보유하지 못해 사이베이스와 합작하여 </a:t>
            </a:r>
            <a:r>
              <a:rPr lang="en-US" altLang="ko-KR" dirty="0"/>
              <a:t>SQL Server</a:t>
            </a:r>
            <a:r>
              <a:rPr lang="ko-KR" altLang="en-US" dirty="0"/>
              <a:t>의 초기 버전을 만듦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사이베이스와 라이선스 계약 종료 후 꾸준한 업그레이드에도 불구하고 오라클</a:t>
            </a:r>
            <a:r>
              <a:rPr lang="en-US" altLang="ko-KR" dirty="0"/>
              <a:t>, DB2 </a:t>
            </a:r>
            <a:r>
              <a:rPr lang="ko-KR" altLang="en-US" dirty="0"/>
              <a:t>와 같은 큰 기업을 상대하기는 역부족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막대한 자본력을 바탕으로 경쟁사의 최고 인재를 </a:t>
            </a:r>
            <a:r>
              <a:rPr lang="ko-KR" altLang="en-US" dirty="0" err="1"/>
              <a:t>스카웃해서</a:t>
            </a:r>
            <a:r>
              <a:rPr lang="ko-KR" altLang="en-US" dirty="0"/>
              <a:t> 처음부터 완전히 다시 만든 결과물이 </a:t>
            </a:r>
            <a:r>
              <a:rPr lang="en-US" altLang="ko-KR" dirty="0"/>
              <a:t>SQL Server 7.0 (1998</a:t>
            </a:r>
            <a:r>
              <a:rPr lang="ko-KR" altLang="en-US" dirty="0"/>
              <a:t>년</a:t>
            </a:r>
            <a:r>
              <a:rPr lang="en-US" altLang="ko-KR" dirty="0"/>
              <a:t>) =&gt; </a:t>
            </a:r>
            <a:r>
              <a:rPr lang="ko-KR" altLang="en-US" dirty="0"/>
              <a:t>대규모 투자의 성과로 대용량 </a:t>
            </a:r>
            <a:r>
              <a:rPr lang="en-US" altLang="ko-KR" dirty="0"/>
              <a:t>DBMS</a:t>
            </a:r>
            <a:r>
              <a:rPr lang="ko-KR" altLang="en-US" dirty="0"/>
              <a:t>의 면모를 갖추고 기능적으로 높은 완성도를 보임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1316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91740-80C0-4DDB-AFAA-D6B7F63F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5AE66-EB7C-4607-B0F1-4670BB0EF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/>
              <a:t>SQL Server </a:t>
            </a:r>
            <a:r>
              <a:rPr lang="ko-KR" altLang="en-US"/>
              <a:t>소개 </a:t>
            </a:r>
            <a:r>
              <a:rPr lang="en-US" altLang="ko-KR"/>
              <a:t>(2/2)</a:t>
            </a:r>
          </a:p>
          <a:p>
            <a:pPr lvl="1">
              <a:lnSpc>
                <a:spcPct val="200000"/>
              </a:lnSpc>
            </a:pPr>
            <a:r>
              <a:rPr lang="ko-KR" altLang="en-US"/>
              <a:t>새 </a:t>
            </a:r>
            <a:r>
              <a:rPr lang="ko-KR" altLang="en-US" dirty="0"/>
              <a:t>버전을 발표할 때마다 기능을 추가하고 안정성을 개선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en-US" dirty="0" err="1"/>
              <a:t>무거워짐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실무 프로젝트를 할 때는 버전에 따라 쓸 수 있는 기능에 차이가 있어 어떤 기능을 어느 버전 이후에 쓸 수 있는지 항상 관심 갖는 것이 중요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데이터베이스는 한 번 선택하면 자주 바꾸기 어려워 새 버전이 나온다고 해서 기업에서 즉시 교체하지 않음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최신 기능이 꼭 필요치 않다면 검증된 버전이 더 나은 경우도 많음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현재 기업에서 가장 많이 쓰는 버전은 </a:t>
            </a:r>
            <a:r>
              <a:rPr lang="en-US" altLang="ko-KR" dirty="0"/>
              <a:t>SQL Server 2012</a:t>
            </a:r>
            <a:r>
              <a:rPr lang="ko-KR" altLang="en-US" dirty="0"/>
              <a:t>이며 </a:t>
            </a:r>
            <a:r>
              <a:rPr lang="en-US" altLang="ko-KR" dirty="0"/>
              <a:t>SQL </a:t>
            </a:r>
            <a:r>
              <a:rPr lang="ko-KR" altLang="en-US" dirty="0"/>
              <a:t>문법도 큰 변화가 없어 그 이후의 버전을 기준으로 학습하면 충분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0799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91740-80C0-4DDB-AFAA-D6B7F63F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Server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4F08566-2351-4AEB-A85D-430192C26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742536"/>
              </p:ext>
            </p:extLst>
          </p:nvPr>
        </p:nvGraphicFramePr>
        <p:xfrm>
          <a:off x="395536" y="1700808"/>
          <a:ext cx="852775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4189833638"/>
                    </a:ext>
                  </a:extLst>
                </a:gridCol>
                <a:gridCol w="6439519">
                  <a:extLst>
                    <a:ext uri="{9D8B030D-6E8A-4147-A177-3AD203B41FA5}">
                      <a16:colId xmlns:a16="http://schemas.microsoft.com/office/drawing/2014/main" val="3897834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8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MS</a:t>
                      </a:r>
                      <a:r>
                        <a:rPr lang="ko-KR" altLang="en-US" dirty="0"/>
                        <a:t>가 단독으로 만든 첫 버전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대용량 데이터베이스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66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8.0(2000)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닷넷</a:t>
                      </a:r>
                      <a:r>
                        <a:rPr lang="en-US" altLang="ko-KR" dirty="0"/>
                        <a:t>, XML </a:t>
                      </a:r>
                      <a:r>
                        <a:rPr lang="ko-KR" altLang="en-US" dirty="0"/>
                        <a:t>지원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다중 인스턴스 설치 가능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인덱싱 된 뷰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43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9.0(2005)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스냅샷</a:t>
                      </a:r>
                      <a:r>
                        <a:rPr lang="en-US" altLang="ko-KR" dirty="0"/>
                        <a:t>, 64</a:t>
                      </a:r>
                      <a:r>
                        <a:rPr lang="ko-KR" altLang="en-US" dirty="0"/>
                        <a:t>비트 지원</a:t>
                      </a:r>
                      <a:r>
                        <a:rPr lang="en-US" altLang="ko-KR" dirty="0"/>
                        <a:t>, QA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EM</a:t>
                      </a:r>
                      <a:r>
                        <a:rPr lang="ko-KR" altLang="en-US" dirty="0"/>
                        <a:t>의 통합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미러링</a:t>
                      </a:r>
                      <a:r>
                        <a:rPr lang="ko-KR" altLang="en-US" dirty="0"/>
                        <a:t>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05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다중 서버 관리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병렬 </a:t>
                      </a:r>
                      <a:r>
                        <a:rPr lang="ko-KR" altLang="en-US" dirty="0" err="1"/>
                        <a:t>데이터웨어</a:t>
                      </a:r>
                      <a:r>
                        <a:rPr lang="ko-KR" altLang="en-US" dirty="0"/>
                        <a:t> 하우스 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982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 대처 기능 향상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데이터 압축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6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메모리 </a:t>
                      </a:r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1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메모리 </a:t>
                      </a:r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기능 개선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상시 암호화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68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리눅스 지원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머신러닝</a:t>
                      </a:r>
                      <a:r>
                        <a:rPr lang="ko-KR" altLang="en-US" dirty="0"/>
                        <a:t> 지원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파이썬</a:t>
                      </a:r>
                      <a:r>
                        <a:rPr lang="ko-KR" altLang="en-US" dirty="0"/>
                        <a:t> 스크립트 실행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49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2019(15.x)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가상화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빅데이터 클러스터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지능형 쿼리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60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767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EEE56-8A67-40AA-A7A1-935F5B94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E90F0-70DB-4446-8D84-2635FAC36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 모델</a:t>
            </a:r>
            <a:endParaRPr lang="en-US" altLang="ko-KR"/>
          </a:p>
          <a:p>
            <a:pPr lvl="1"/>
            <a:r>
              <a:rPr lang="ko-KR" altLang="en-US"/>
              <a:t>현실 </a:t>
            </a:r>
            <a:r>
              <a:rPr lang="ko-KR" altLang="en-US" dirty="0"/>
              <a:t>세계에 존재하는 데이터</a:t>
            </a:r>
            <a:r>
              <a:rPr lang="en-US" altLang="ko-KR" dirty="0"/>
              <a:t>, </a:t>
            </a:r>
            <a:r>
              <a:rPr lang="ko-KR" altLang="en-US" dirty="0"/>
              <a:t>정보를 컴퓨터 안에 표현하는 방식</a:t>
            </a:r>
            <a:endParaRPr lang="en-US" altLang="ko-KR" dirty="0"/>
          </a:p>
          <a:p>
            <a:pPr lvl="1"/>
            <a:r>
              <a:rPr lang="ko-KR" altLang="en-US" dirty="0"/>
              <a:t>사용자의 눈으로 보았을 때 데이터가 어떤 모양으로 보이게 할 것인가</a:t>
            </a:r>
            <a:r>
              <a:rPr lang="en-US" altLang="ko-KR" dirty="0"/>
              <a:t>(</a:t>
            </a:r>
            <a:r>
              <a:rPr lang="ko-KR" altLang="en-US" dirty="0"/>
              <a:t>논리적 모델</a:t>
            </a:r>
            <a:r>
              <a:rPr lang="en-US" altLang="ko-KR" dirty="0"/>
              <a:t>)</a:t>
            </a:r>
            <a:r>
              <a:rPr lang="ko-KR" altLang="en-US" dirty="0"/>
              <a:t>와 데이터를 물리적으로 저장 할 때 어떻게 할 것인가</a:t>
            </a:r>
            <a:r>
              <a:rPr lang="en-US" altLang="ko-KR" dirty="0"/>
              <a:t>(</a:t>
            </a:r>
            <a:r>
              <a:rPr lang="ko-KR" altLang="en-US" dirty="0"/>
              <a:t>물리적 모델</a:t>
            </a:r>
            <a:r>
              <a:rPr lang="en-US" altLang="ko-KR" dirty="0"/>
              <a:t>)</a:t>
            </a:r>
            <a:r>
              <a:rPr lang="ko-KR" altLang="en-US" dirty="0"/>
              <a:t>의 문제</a:t>
            </a:r>
          </a:p>
          <a:p>
            <a:pPr lvl="1"/>
            <a:r>
              <a:rPr lang="ko-KR" altLang="en-US" dirty="0"/>
              <a:t>계층형 모델</a:t>
            </a:r>
            <a:r>
              <a:rPr lang="en-US" altLang="ko-KR" dirty="0"/>
              <a:t>, </a:t>
            </a:r>
            <a:r>
              <a:rPr lang="ko-KR" altLang="en-US" dirty="0"/>
              <a:t>네트워크 모델</a:t>
            </a:r>
            <a:r>
              <a:rPr lang="en-US" altLang="ko-KR" dirty="0"/>
              <a:t>, </a:t>
            </a:r>
            <a:r>
              <a:rPr lang="ko-KR" altLang="en-US" dirty="0"/>
              <a:t>관계형 모델이 제안됨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E6F039-A49D-470F-B222-36C1EC27BB66}"/>
              </a:ext>
            </a:extLst>
          </p:cNvPr>
          <p:cNvSpPr/>
          <p:nvPr/>
        </p:nvSpPr>
        <p:spPr>
          <a:xfrm>
            <a:off x="3779912" y="3356992"/>
            <a:ext cx="1371600" cy="37306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데이터 모델</a:t>
            </a:r>
            <a:endParaRPr kumimoji="0" lang="ko-KR" altLang="en-US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49F802-FEEF-443C-82D2-FED1538C9415}"/>
              </a:ext>
            </a:extLst>
          </p:cNvPr>
          <p:cNvSpPr/>
          <p:nvPr/>
        </p:nvSpPr>
        <p:spPr>
          <a:xfrm>
            <a:off x="2500387" y="4207892"/>
            <a:ext cx="1371600" cy="373063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논리적 모델</a:t>
            </a:r>
            <a:endParaRPr kumimoji="0" lang="ko-KR" altLang="en-US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1EB2A-CC1B-4B35-AD9D-E9B31D0BE3B2}"/>
              </a:ext>
            </a:extLst>
          </p:cNvPr>
          <p:cNvSpPr/>
          <p:nvPr/>
        </p:nvSpPr>
        <p:spPr>
          <a:xfrm>
            <a:off x="5108649" y="4215830"/>
            <a:ext cx="1371600" cy="37306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kern="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물리적 모델</a:t>
            </a:r>
            <a:endParaRPr kumimoji="0" lang="ko-KR" altLang="en-US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F9A04FA0-6DF1-4AEC-9F0B-A2CCC9F75929}"/>
              </a:ext>
            </a:extLst>
          </p:cNvPr>
          <p:cNvSpPr/>
          <p:nvPr/>
        </p:nvSpPr>
        <p:spPr>
          <a:xfrm>
            <a:off x="3154437" y="3995167"/>
            <a:ext cx="2690812" cy="220663"/>
          </a:xfrm>
          <a:custGeom>
            <a:avLst/>
            <a:gdLst>
              <a:gd name="connsiteX0" fmla="*/ 0 w 2057400"/>
              <a:gd name="connsiteY0" fmla="*/ 144379 h 156411"/>
              <a:gd name="connsiteX1" fmla="*/ 0 w 2057400"/>
              <a:gd name="connsiteY1" fmla="*/ 0 h 156411"/>
              <a:gd name="connsiteX2" fmla="*/ 2057400 w 2057400"/>
              <a:gd name="connsiteY2" fmla="*/ 0 h 156411"/>
              <a:gd name="connsiteX3" fmla="*/ 2057400 w 2057400"/>
              <a:gd name="connsiteY3" fmla="*/ 156411 h 15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156411">
                <a:moveTo>
                  <a:pt x="0" y="144379"/>
                </a:moveTo>
                <a:lnTo>
                  <a:pt x="0" y="0"/>
                </a:lnTo>
                <a:lnTo>
                  <a:pt x="2057400" y="0"/>
                </a:lnTo>
                <a:lnTo>
                  <a:pt x="2057400" y="156411"/>
                </a:ln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8" name="직선 연결선 9">
            <a:extLst>
              <a:ext uri="{FF2B5EF4-FFF2-40B4-BE49-F238E27FC236}">
                <a16:creationId xmlns:a16="http://schemas.microsoft.com/office/drawing/2014/main" id="{D9933333-3EE4-476C-99B2-758063E61BC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54599" y="3730055"/>
            <a:ext cx="0" cy="265112"/>
          </a:xfrm>
          <a:prstGeom prst="line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D1D68F43-F671-4CC2-8376-5C0A28E97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99" y="4836542"/>
            <a:ext cx="26908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176213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사용자에게 어떻게 보이도록 할 것인가</a:t>
            </a:r>
            <a:r>
              <a:rPr kumimoji="0"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계층형</a:t>
            </a:r>
            <a:r>
              <a:rPr kumimoji="0"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네트워크형</a:t>
            </a:r>
            <a:r>
              <a:rPr kumimoji="0"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관계형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9C83542B-F540-424A-B69C-A327E255D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749" y="4844480"/>
            <a:ext cx="26892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176213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물리적으로 어떻게 저장할 것인가</a:t>
            </a:r>
            <a:r>
              <a:rPr kumimoji="0"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제품마다 다름</a:t>
            </a:r>
          </a:p>
        </p:txBody>
      </p:sp>
    </p:spTree>
    <p:extLst>
      <p:ext uri="{BB962C8B-B14F-4D97-AF65-F5344CB8AC3E}">
        <p14:creationId xmlns:p14="http://schemas.microsoft.com/office/powerpoint/2010/main" val="2421482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5DF1A-FF94-47FA-ACD8-2396CC3C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DC602-8B82-484B-9CFB-B37C2F46C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계층형 데이터 모델</a:t>
            </a:r>
            <a:r>
              <a:rPr lang="en-US" altLang="ko-KR" dirty="0"/>
              <a:t>(hierarchical data model)</a:t>
            </a:r>
          </a:p>
          <a:p>
            <a:pPr lvl="1"/>
            <a:r>
              <a:rPr lang="ko-KR" altLang="en-US" dirty="0"/>
              <a:t>데이터들이 계층적 구조로 연결되었다고 보는 관점</a:t>
            </a:r>
          </a:p>
          <a:p>
            <a:pPr lvl="1"/>
            <a:r>
              <a:rPr lang="ko-KR" altLang="en-US" dirty="0"/>
              <a:t>초기 </a:t>
            </a:r>
            <a:r>
              <a:rPr lang="en-US" altLang="ko-KR" dirty="0"/>
              <a:t>DBMS </a:t>
            </a:r>
            <a:r>
              <a:rPr lang="ko-KR" altLang="en-US" dirty="0"/>
              <a:t>제품에서 많이 채택하던 모델</a:t>
            </a:r>
          </a:p>
          <a:p>
            <a:pPr lvl="1"/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구조가 간단하고 데이터의 수정</a:t>
            </a:r>
            <a:r>
              <a:rPr lang="en-US" altLang="ko-KR" dirty="0"/>
              <a:t>, </a:t>
            </a:r>
            <a:r>
              <a:rPr lang="ko-KR" altLang="en-US" dirty="0"/>
              <a:t>검색이 용이</a:t>
            </a:r>
          </a:p>
          <a:p>
            <a:pPr lvl="1"/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검색 경로가 한정되고 삽입과 삭제 연산이 매우 복잡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0E9194E-335B-4E81-9914-BC238FF4B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200053"/>
              </p:ext>
            </p:extLst>
          </p:nvPr>
        </p:nvGraphicFramePr>
        <p:xfrm>
          <a:off x="4067944" y="3243262"/>
          <a:ext cx="2335213" cy="371475"/>
        </p:xfrm>
        <a:graphic>
          <a:graphicData uri="http://schemas.openxmlformats.org/drawingml/2006/table">
            <a:tbl>
              <a:tblPr firstRow="1" bandRow="1"/>
              <a:tblGrid>
                <a:gridCol w="956253">
                  <a:extLst>
                    <a:ext uri="{9D8B030D-6E8A-4147-A177-3AD203B41FA5}">
                      <a16:colId xmlns:a16="http://schemas.microsoft.com/office/drawing/2014/main" val="2915714315"/>
                    </a:ext>
                  </a:extLst>
                </a:gridCol>
                <a:gridCol w="778404">
                  <a:extLst>
                    <a:ext uri="{9D8B030D-6E8A-4147-A177-3AD203B41FA5}">
                      <a16:colId xmlns:a16="http://schemas.microsoft.com/office/drawing/2014/main" val="2932925436"/>
                    </a:ext>
                  </a:extLst>
                </a:gridCol>
                <a:gridCol w="600556">
                  <a:extLst>
                    <a:ext uri="{9D8B030D-6E8A-4147-A177-3AD203B41FA5}">
                      <a16:colId xmlns:a16="http://schemas.microsoft.com/office/drawing/2014/main" val="131953870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부서번호</a:t>
                      </a:r>
                    </a:p>
                  </a:txBody>
                  <a:tcPr marL="91465" marR="91465" marT="45798" marB="4579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부서명</a:t>
                      </a:r>
                    </a:p>
                  </a:txBody>
                  <a:tcPr marL="91465" marR="91465" marT="45798" marB="4579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위치</a:t>
                      </a:r>
                    </a:p>
                  </a:txBody>
                  <a:tcPr marL="91465" marR="91465" marT="45798" marB="4579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99624"/>
                  </a:ext>
                </a:extLst>
              </a:tr>
            </a:tbl>
          </a:graphicData>
        </a:graphic>
      </p:graphicFrame>
      <p:sp>
        <p:nvSpPr>
          <p:cNvPr id="5" name="TextBox 7">
            <a:extLst>
              <a:ext uri="{FF2B5EF4-FFF2-40B4-BE49-F238E27FC236}">
                <a16:creationId xmlns:a16="http://schemas.microsoft.com/office/drawing/2014/main" id="{F17448F3-F4B8-421D-9748-5067493CD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2860675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r>
              <a:rPr kumimoji="0"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부서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AADFA4-EEC6-4E03-B6D0-FC56C8E0E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627535"/>
              </p:ext>
            </p:extLst>
          </p:nvPr>
        </p:nvGraphicFramePr>
        <p:xfrm>
          <a:off x="2790007" y="4441825"/>
          <a:ext cx="2333625" cy="371475"/>
        </p:xfrm>
        <a:graphic>
          <a:graphicData uri="http://schemas.openxmlformats.org/drawingml/2006/table">
            <a:tbl>
              <a:tblPr firstRow="1" bandRow="1"/>
              <a:tblGrid>
                <a:gridCol w="955602">
                  <a:extLst>
                    <a:ext uri="{9D8B030D-6E8A-4147-A177-3AD203B41FA5}">
                      <a16:colId xmlns:a16="http://schemas.microsoft.com/office/drawing/2014/main" val="2915714315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932925436"/>
                    </a:ext>
                  </a:extLst>
                </a:gridCol>
                <a:gridCol w="600148">
                  <a:extLst>
                    <a:ext uri="{9D8B030D-6E8A-4147-A177-3AD203B41FA5}">
                      <a16:colId xmlns:a16="http://schemas.microsoft.com/office/drawing/2014/main" val="131953870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사원번호</a:t>
                      </a:r>
                    </a:p>
                  </a:txBody>
                  <a:tcPr marL="91403" marR="91403" marT="45798" marB="4579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사원명</a:t>
                      </a:r>
                    </a:p>
                  </a:txBody>
                  <a:tcPr marL="91403" marR="91403" marT="45798" marB="4579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직책</a:t>
                      </a:r>
                    </a:p>
                  </a:txBody>
                  <a:tcPr marL="91403" marR="91403" marT="45798" marB="4579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99624"/>
                  </a:ext>
                </a:extLst>
              </a:tr>
            </a:tbl>
          </a:graphicData>
        </a:graphic>
      </p:graphicFrame>
      <p:sp>
        <p:nvSpPr>
          <p:cNvPr id="7" name="TextBox 9">
            <a:extLst>
              <a:ext uri="{FF2B5EF4-FFF2-40B4-BE49-F238E27FC236}">
                <a16:creationId xmlns:a16="http://schemas.microsoft.com/office/drawing/2014/main" id="{03ACA3CF-A94D-44C3-964E-7283FB45D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4607" y="4024312"/>
            <a:ext cx="5445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r>
              <a:rPr kumimoji="0"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2644185-F19E-4817-91A1-61FC66788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67814"/>
              </p:ext>
            </p:extLst>
          </p:nvPr>
        </p:nvGraphicFramePr>
        <p:xfrm>
          <a:off x="5793557" y="4451350"/>
          <a:ext cx="2398712" cy="369887"/>
        </p:xfrm>
        <a:graphic>
          <a:graphicData uri="http://schemas.openxmlformats.org/drawingml/2006/table">
            <a:tbl>
              <a:tblPr firstRow="1" bandRow="1"/>
              <a:tblGrid>
                <a:gridCol w="419473">
                  <a:extLst>
                    <a:ext uri="{9D8B030D-6E8A-4147-A177-3AD203B41FA5}">
                      <a16:colId xmlns:a16="http://schemas.microsoft.com/office/drawing/2014/main" val="2915714315"/>
                    </a:ext>
                  </a:extLst>
                </a:gridCol>
                <a:gridCol w="600472">
                  <a:extLst>
                    <a:ext uri="{9D8B030D-6E8A-4147-A177-3AD203B41FA5}">
                      <a16:colId xmlns:a16="http://schemas.microsoft.com/office/drawing/2014/main" val="2932925436"/>
                    </a:ext>
                  </a:extLst>
                </a:gridCol>
                <a:gridCol w="600472">
                  <a:extLst>
                    <a:ext uri="{9D8B030D-6E8A-4147-A177-3AD203B41FA5}">
                      <a16:colId xmlns:a16="http://schemas.microsoft.com/office/drawing/2014/main" val="1319538703"/>
                    </a:ext>
                  </a:extLst>
                </a:gridCol>
                <a:gridCol w="778295">
                  <a:extLst>
                    <a:ext uri="{9D8B030D-6E8A-4147-A177-3AD203B41FA5}">
                      <a16:colId xmlns:a16="http://schemas.microsoft.com/office/drawing/2014/main" val="707841934"/>
                    </a:ext>
                  </a:extLst>
                </a:gridCol>
              </a:tblGrid>
              <a:tr h="3698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603" marB="45603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91452" marR="91452" marT="45603" marB="45603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업무</a:t>
                      </a:r>
                    </a:p>
                  </a:txBody>
                  <a:tcPr marL="91452" marR="91452" marT="45603" marB="45603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계약일</a:t>
                      </a:r>
                    </a:p>
                  </a:txBody>
                  <a:tcPr marL="91452" marR="91452" marT="45603" marB="45603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99624"/>
                  </a:ext>
                </a:extLst>
              </a:tr>
            </a:tbl>
          </a:graphicData>
        </a:graphic>
      </p:graphicFrame>
      <p:sp>
        <p:nvSpPr>
          <p:cNvPr id="9" name="TextBox 11">
            <a:extLst>
              <a:ext uri="{FF2B5EF4-FFF2-40B4-BE49-F238E27FC236}">
                <a16:creationId xmlns:a16="http://schemas.microsoft.com/office/drawing/2014/main" id="{D21DA912-CD73-45BD-9E8A-20602A9D7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744" y="4019550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r>
              <a:rPr kumimoji="0"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인턴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F407135-9CCA-48C0-AF57-902347844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902032"/>
              </p:ext>
            </p:extLst>
          </p:nvPr>
        </p:nvGraphicFramePr>
        <p:xfrm>
          <a:off x="1192982" y="5721350"/>
          <a:ext cx="2154236" cy="371475"/>
        </p:xfrm>
        <a:graphic>
          <a:graphicData uri="http://schemas.openxmlformats.org/drawingml/2006/table">
            <a:tbl>
              <a:tblPr firstRow="1" bandRow="1"/>
              <a:tblGrid>
                <a:gridCol w="419541">
                  <a:extLst>
                    <a:ext uri="{9D8B030D-6E8A-4147-A177-3AD203B41FA5}">
                      <a16:colId xmlns:a16="http://schemas.microsoft.com/office/drawing/2014/main" val="2915714315"/>
                    </a:ext>
                  </a:extLst>
                </a:gridCol>
                <a:gridCol w="1134126">
                  <a:extLst>
                    <a:ext uri="{9D8B030D-6E8A-4147-A177-3AD203B41FA5}">
                      <a16:colId xmlns:a16="http://schemas.microsoft.com/office/drawing/2014/main" val="2932925436"/>
                    </a:ext>
                  </a:extLst>
                </a:gridCol>
                <a:gridCol w="600569">
                  <a:extLst>
                    <a:ext uri="{9D8B030D-6E8A-4147-A177-3AD203B41FA5}">
                      <a16:colId xmlns:a16="http://schemas.microsoft.com/office/drawing/2014/main" val="131953870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7" marR="91467" marT="45798" marB="4579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프로젝트명</a:t>
                      </a:r>
                    </a:p>
                  </a:txBody>
                  <a:tcPr marL="91467" marR="91467" marT="45798" marB="4579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marL="91467" marR="91467" marT="45798" marB="4579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99624"/>
                  </a:ext>
                </a:extLst>
              </a:tr>
            </a:tbl>
          </a:graphicData>
        </a:graphic>
      </p:graphicFrame>
      <p:sp>
        <p:nvSpPr>
          <p:cNvPr id="11" name="TextBox 13">
            <a:extLst>
              <a:ext uri="{FF2B5EF4-FFF2-40B4-BE49-F238E27FC236}">
                <a16:creationId xmlns:a16="http://schemas.microsoft.com/office/drawing/2014/main" id="{8D9486B2-7BA9-4E1E-885E-2C50836B1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169" y="5291137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r>
              <a:rPr kumimoji="0"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E36E60B-2E62-4268-8EE8-8FABA85F7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805046"/>
              </p:ext>
            </p:extLst>
          </p:nvPr>
        </p:nvGraphicFramePr>
        <p:xfrm>
          <a:off x="4088582" y="5729287"/>
          <a:ext cx="2332038" cy="371475"/>
        </p:xfrm>
        <a:graphic>
          <a:graphicData uri="http://schemas.openxmlformats.org/drawingml/2006/table">
            <a:tbl>
              <a:tblPr firstRow="1" bandRow="1"/>
              <a:tblGrid>
                <a:gridCol w="419532">
                  <a:extLst>
                    <a:ext uri="{9D8B030D-6E8A-4147-A177-3AD203B41FA5}">
                      <a16:colId xmlns:a16="http://schemas.microsoft.com/office/drawing/2014/main" val="2915714315"/>
                    </a:ext>
                  </a:extLst>
                </a:gridCol>
                <a:gridCol w="956253">
                  <a:extLst>
                    <a:ext uri="{9D8B030D-6E8A-4147-A177-3AD203B41FA5}">
                      <a16:colId xmlns:a16="http://schemas.microsoft.com/office/drawing/2014/main" val="2932925436"/>
                    </a:ext>
                  </a:extLst>
                </a:gridCol>
                <a:gridCol w="956253">
                  <a:extLst>
                    <a:ext uri="{9D8B030D-6E8A-4147-A177-3AD203B41FA5}">
                      <a16:colId xmlns:a16="http://schemas.microsoft.com/office/drawing/2014/main" val="131953870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65" marR="91465" marT="45798" marB="4579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동아리명</a:t>
                      </a:r>
                    </a:p>
                  </a:txBody>
                  <a:tcPr marL="91465" marR="91465" marT="45798" marB="4579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활동내용</a:t>
                      </a:r>
                    </a:p>
                  </a:txBody>
                  <a:tcPr marL="91465" marR="91465" marT="45798" marB="4579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99624"/>
                  </a:ext>
                </a:extLst>
              </a:tr>
            </a:tbl>
          </a:graphicData>
        </a:graphic>
      </p:graphicFrame>
      <p:sp>
        <p:nvSpPr>
          <p:cNvPr id="13" name="TextBox 15">
            <a:extLst>
              <a:ext uri="{FF2B5EF4-FFF2-40B4-BE49-F238E27FC236}">
                <a16:creationId xmlns:a16="http://schemas.microsoft.com/office/drawing/2014/main" id="{AE465A25-0E2D-474A-953B-745943430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0957" y="5299075"/>
            <a:ext cx="722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r>
              <a:rPr kumimoji="0"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동아리</a:t>
            </a:r>
          </a:p>
        </p:txBody>
      </p:sp>
      <p:cxnSp>
        <p:nvCxnSpPr>
          <p:cNvPr id="14" name="직선 연결선 16">
            <a:extLst>
              <a:ext uri="{FF2B5EF4-FFF2-40B4-BE49-F238E27FC236}">
                <a16:creationId xmlns:a16="http://schemas.microsoft.com/office/drawing/2014/main" id="{D67F67AB-32EB-4DDA-B211-A6557D726C2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56819" y="3614737"/>
            <a:ext cx="661988" cy="827088"/>
          </a:xfrm>
          <a:prstGeom prst="line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직선 연결선 17">
            <a:extLst>
              <a:ext uri="{FF2B5EF4-FFF2-40B4-BE49-F238E27FC236}">
                <a16:creationId xmlns:a16="http://schemas.microsoft.com/office/drawing/2014/main" id="{9D57717B-6503-4826-BDD2-B6AC0F421CDE}"/>
              </a:ext>
            </a:extLst>
          </p:cNvPr>
          <p:cNvCxnSpPr>
            <a:cxnSpLocks/>
          </p:cNvCxnSpPr>
          <p:nvPr/>
        </p:nvCxnSpPr>
        <p:spPr bwMode="auto">
          <a:xfrm>
            <a:off x="5793557" y="3614737"/>
            <a:ext cx="1198562" cy="836613"/>
          </a:xfrm>
          <a:prstGeom prst="line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직선 연결선 18">
            <a:extLst>
              <a:ext uri="{FF2B5EF4-FFF2-40B4-BE49-F238E27FC236}">
                <a16:creationId xmlns:a16="http://schemas.microsoft.com/office/drawing/2014/main" id="{2D9307B4-1A92-4E0C-9583-1902BD35AC1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34407" y="4813300"/>
            <a:ext cx="1106487" cy="908050"/>
          </a:xfrm>
          <a:prstGeom prst="line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연결선 19">
            <a:extLst>
              <a:ext uri="{FF2B5EF4-FFF2-40B4-BE49-F238E27FC236}">
                <a16:creationId xmlns:a16="http://schemas.microsoft.com/office/drawing/2014/main" id="{AA603359-1921-487F-8137-C7A495776F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79069" y="4813300"/>
            <a:ext cx="1074738" cy="915987"/>
          </a:xfrm>
          <a:prstGeom prst="line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72333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E6F56-EA8C-4643-A1F1-35C43C1A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6D6F6-614B-4B1A-8A28-9C5877F00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 데이터 모델</a:t>
            </a:r>
            <a:r>
              <a:rPr lang="en-US" altLang="ko-KR" dirty="0"/>
              <a:t>(network data model)</a:t>
            </a:r>
            <a:endParaRPr lang="ko-KR" altLang="en-US" dirty="0"/>
          </a:p>
          <a:p>
            <a:pPr lvl="1"/>
            <a:r>
              <a:rPr lang="ko-KR" altLang="en-US" dirty="0"/>
              <a:t>계층형 모델의 단점을 보완한 모델</a:t>
            </a:r>
          </a:p>
          <a:p>
            <a:pPr lvl="1"/>
            <a:r>
              <a:rPr lang="ko-KR" altLang="en-US"/>
              <a:t>계층형 </a:t>
            </a:r>
            <a:r>
              <a:rPr lang="ko-KR" altLang="en-US" dirty="0"/>
              <a:t>모델에서는 하나의 하위정보는 반드시 하나의 상위 </a:t>
            </a:r>
            <a:r>
              <a:rPr lang="ko-KR" altLang="en-US" dirty="0" err="1"/>
              <a:t>정보와만</a:t>
            </a:r>
            <a:r>
              <a:rPr lang="ko-KR" altLang="en-US" dirty="0"/>
              <a:t> 연결이 되는 반면 네트워크 모델에서는 하나의 하위정보가 여러 개의 상위 정보와 연결이 될 수 있음</a:t>
            </a:r>
          </a:p>
          <a:p>
            <a:pPr lvl="1"/>
            <a:r>
              <a:rPr lang="ko-KR" altLang="en-US" dirty="0"/>
              <a:t>하위정보에 대한 접근 경로를 다양하게 만들어서 보다 유연한 정보 검색이 가능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730AAB1-7989-49DE-ABEF-D6C2FF647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73691"/>
              </p:ext>
            </p:extLst>
          </p:nvPr>
        </p:nvGraphicFramePr>
        <p:xfrm>
          <a:off x="1951409" y="3407792"/>
          <a:ext cx="2513012" cy="371475"/>
        </p:xfrm>
        <a:graphic>
          <a:graphicData uri="http://schemas.openxmlformats.org/drawingml/2006/table">
            <a:tbl>
              <a:tblPr firstRow="1" bandRow="1"/>
              <a:tblGrid>
                <a:gridCol w="956234">
                  <a:extLst>
                    <a:ext uri="{9D8B030D-6E8A-4147-A177-3AD203B41FA5}">
                      <a16:colId xmlns:a16="http://schemas.microsoft.com/office/drawing/2014/main" val="2915714315"/>
                    </a:ext>
                  </a:extLst>
                </a:gridCol>
                <a:gridCol w="778389">
                  <a:extLst>
                    <a:ext uri="{9D8B030D-6E8A-4147-A177-3AD203B41FA5}">
                      <a16:colId xmlns:a16="http://schemas.microsoft.com/office/drawing/2014/main" val="2932925436"/>
                    </a:ext>
                  </a:extLst>
                </a:gridCol>
                <a:gridCol w="778389">
                  <a:extLst>
                    <a:ext uri="{9D8B030D-6E8A-4147-A177-3AD203B41FA5}">
                      <a16:colId xmlns:a16="http://schemas.microsoft.com/office/drawing/2014/main" val="131953870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고객번호</a:t>
                      </a:r>
                    </a:p>
                  </a:txBody>
                  <a:tcPr marL="91463" marR="91463" marT="45798" marB="4579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고객명</a:t>
                      </a:r>
                    </a:p>
                  </a:txBody>
                  <a:tcPr marL="91463" marR="91463" marT="45798" marB="4579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 marL="91463" marR="91463" marT="45798" marB="4579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99624"/>
                  </a:ext>
                </a:extLst>
              </a:tr>
            </a:tbl>
          </a:graphicData>
        </a:graphic>
      </p:graphicFrame>
      <p:sp>
        <p:nvSpPr>
          <p:cNvPr id="6" name="TextBox 6">
            <a:extLst>
              <a:ext uri="{FF2B5EF4-FFF2-40B4-BE49-F238E27FC236}">
                <a16:creationId xmlns:a16="http://schemas.microsoft.com/office/drawing/2014/main" id="{78CF454E-255B-49D5-8FB4-62576CB32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409" y="3025205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r>
              <a:rPr kumimoji="0"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E28C47C-8509-4B7E-A3B4-61C5C0050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612770"/>
              </p:ext>
            </p:extLst>
          </p:nvPr>
        </p:nvGraphicFramePr>
        <p:xfrm>
          <a:off x="1984747" y="4607942"/>
          <a:ext cx="2511426" cy="369888"/>
        </p:xfrm>
        <a:graphic>
          <a:graphicData uri="http://schemas.openxmlformats.org/drawingml/2006/table">
            <a:tbl>
              <a:tblPr firstRow="1" bandRow="1"/>
              <a:tblGrid>
                <a:gridCol w="955630">
                  <a:extLst>
                    <a:ext uri="{9D8B030D-6E8A-4147-A177-3AD203B41FA5}">
                      <a16:colId xmlns:a16="http://schemas.microsoft.com/office/drawing/2014/main" val="2915714315"/>
                    </a:ext>
                  </a:extLst>
                </a:gridCol>
                <a:gridCol w="777898">
                  <a:extLst>
                    <a:ext uri="{9D8B030D-6E8A-4147-A177-3AD203B41FA5}">
                      <a16:colId xmlns:a16="http://schemas.microsoft.com/office/drawing/2014/main" val="2932925436"/>
                    </a:ext>
                  </a:extLst>
                </a:gridCol>
                <a:gridCol w="777898">
                  <a:extLst>
                    <a:ext uri="{9D8B030D-6E8A-4147-A177-3AD203B41FA5}">
                      <a16:colId xmlns:a16="http://schemas.microsoft.com/office/drawing/2014/main" val="1319538703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주문번호</a:t>
                      </a:r>
                    </a:p>
                  </a:txBody>
                  <a:tcPr marL="91405" marR="91405" marT="45603" marB="45603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주문일</a:t>
                      </a:r>
                    </a:p>
                  </a:txBody>
                  <a:tcPr marL="91405" marR="91405" marT="45603" marB="45603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담당자</a:t>
                      </a:r>
                    </a:p>
                  </a:txBody>
                  <a:tcPr marL="91405" marR="91405" marT="45603" marB="45603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99624"/>
                  </a:ext>
                </a:extLst>
              </a:tr>
            </a:tbl>
          </a:graphicData>
        </a:graphic>
      </p:graphicFrame>
      <p:sp>
        <p:nvSpPr>
          <p:cNvPr id="8" name="TextBox 8">
            <a:extLst>
              <a:ext uri="{FF2B5EF4-FFF2-40B4-BE49-F238E27FC236}">
                <a16:creationId xmlns:a16="http://schemas.microsoft.com/office/drawing/2014/main" id="{EE6C9BF7-5A44-485D-9266-7C788E6A4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934" y="4188842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r>
              <a:rPr kumimoji="0"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9049D60-6AFD-474B-9050-BF55F118D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68904"/>
              </p:ext>
            </p:extLst>
          </p:nvPr>
        </p:nvGraphicFramePr>
        <p:xfrm>
          <a:off x="1972047" y="5895405"/>
          <a:ext cx="2868612" cy="369887"/>
        </p:xfrm>
        <a:graphic>
          <a:graphicData uri="http://schemas.openxmlformats.org/drawingml/2006/table">
            <a:tbl>
              <a:tblPr firstRow="1" bandRow="1"/>
              <a:tblGrid>
                <a:gridCol w="956204">
                  <a:extLst>
                    <a:ext uri="{9D8B030D-6E8A-4147-A177-3AD203B41FA5}">
                      <a16:colId xmlns:a16="http://schemas.microsoft.com/office/drawing/2014/main" val="2915714315"/>
                    </a:ext>
                  </a:extLst>
                </a:gridCol>
                <a:gridCol w="956204">
                  <a:extLst>
                    <a:ext uri="{9D8B030D-6E8A-4147-A177-3AD203B41FA5}">
                      <a16:colId xmlns:a16="http://schemas.microsoft.com/office/drawing/2014/main" val="2932925436"/>
                    </a:ext>
                  </a:extLst>
                </a:gridCol>
                <a:gridCol w="956204">
                  <a:extLst>
                    <a:ext uri="{9D8B030D-6E8A-4147-A177-3AD203B41FA5}">
                      <a16:colId xmlns:a16="http://schemas.microsoft.com/office/drawing/2014/main" val="1319538703"/>
                    </a:ext>
                  </a:extLst>
                </a:gridCol>
              </a:tblGrid>
              <a:tr h="3698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일련번호</a:t>
                      </a:r>
                    </a:p>
                  </a:txBody>
                  <a:tcPr marL="91460" marR="91460" marT="45603" marB="45603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marL="91460" marR="91460" marT="45603" marB="45603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합계금액</a:t>
                      </a:r>
                    </a:p>
                  </a:txBody>
                  <a:tcPr marL="91460" marR="91460" marT="45603" marB="45603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99624"/>
                  </a:ext>
                </a:extLst>
              </a:tr>
            </a:tbl>
          </a:graphicData>
        </a:graphic>
      </p:graphicFrame>
      <p:sp>
        <p:nvSpPr>
          <p:cNvPr id="10" name="TextBox 10">
            <a:extLst>
              <a:ext uri="{FF2B5EF4-FFF2-40B4-BE49-F238E27FC236}">
                <a16:creationId xmlns:a16="http://schemas.microsoft.com/office/drawing/2014/main" id="{AC659EAB-665D-4DED-854C-3BC3EEDF3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422" y="5463605"/>
            <a:ext cx="901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r>
              <a:rPr kumimoji="0"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주문내역</a:t>
            </a:r>
          </a:p>
        </p:txBody>
      </p:sp>
      <p:cxnSp>
        <p:nvCxnSpPr>
          <p:cNvPr id="11" name="직선 연결선 11">
            <a:extLst>
              <a:ext uri="{FF2B5EF4-FFF2-40B4-BE49-F238E27FC236}">
                <a16:creationId xmlns:a16="http://schemas.microsoft.com/office/drawing/2014/main" id="{134C4C0C-648D-429A-B533-FBB9A2C2B6E2}"/>
              </a:ext>
            </a:extLst>
          </p:cNvPr>
          <p:cNvCxnSpPr>
            <a:cxnSpLocks/>
          </p:cNvCxnSpPr>
          <p:nvPr/>
        </p:nvCxnSpPr>
        <p:spPr bwMode="auto">
          <a:xfrm flipH="1">
            <a:off x="3240459" y="3784030"/>
            <a:ext cx="0" cy="823912"/>
          </a:xfrm>
          <a:prstGeom prst="line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직선 연결선 12">
            <a:extLst>
              <a:ext uri="{FF2B5EF4-FFF2-40B4-BE49-F238E27FC236}">
                <a16:creationId xmlns:a16="http://schemas.microsoft.com/office/drawing/2014/main" id="{24C8F218-8FDE-45CF-8716-C652E210AA27}"/>
              </a:ext>
            </a:extLst>
          </p:cNvPr>
          <p:cNvCxnSpPr>
            <a:cxnSpLocks/>
          </p:cNvCxnSpPr>
          <p:nvPr/>
        </p:nvCxnSpPr>
        <p:spPr bwMode="auto">
          <a:xfrm flipH="1">
            <a:off x="3732584" y="3726880"/>
            <a:ext cx="2744788" cy="2160587"/>
          </a:xfrm>
          <a:prstGeom prst="line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직선 연결선 13">
            <a:extLst>
              <a:ext uri="{FF2B5EF4-FFF2-40B4-BE49-F238E27FC236}">
                <a16:creationId xmlns:a16="http://schemas.microsoft.com/office/drawing/2014/main" id="{6A0F5A85-4EA2-43C5-8568-2B1958415D84}"/>
              </a:ext>
            </a:extLst>
          </p:cNvPr>
          <p:cNvCxnSpPr>
            <a:cxnSpLocks/>
          </p:cNvCxnSpPr>
          <p:nvPr/>
        </p:nvCxnSpPr>
        <p:spPr bwMode="auto">
          <a:xfrm>
            <a:off x="3257922" y="4977830"/>
            <a:ext cx="0" cy="917575"/>
          </a:xfrm>
          <a:prstGeom prst="line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D5D848C-3D7F-427C-8EC8-822C3D440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329018"/>
              </p:ext>
            </p:extLst>
          </p:nvPr>
        </p:nvGraphicFramePr>
        <p:xfrm>
          <a:off x="5220072" y="3356992"/>
          <a:ext cx="2513012" cy="369888"/>
        </p:xfrm>
        <a:graphic>
          <a:graphicData uri="http://schemas.openxmlformats.org/drawingml/2006/table">
            <a:tbl>
              <a:tblPr firstRow="1" bandRow="1"/>
              <a:tblGrid>
                <a:gridCol w="956234">
                  <a:extLst>
                    <a:ext uri="{9D8B030D-6E8A-4147-A177-3AD203B41FA5}">
                      <a16:colId xmlns:a16="http://schemas.microsoft.com/office/drawing/2014/main" val="2915714315"/>
                    </a:ext>
                  </a:extLst>
                </a:gridCol>
                <a:gridCol w="778389">
                  <a:extLst>
                    <a:ext uri="{9D8B030D-6E8A-4147-A177-3AD203B41FA5}">
                      <a16:colId xmlns:a16="http://schemas.microsoft.com/office/drawing/2014/main" val="2932925436"/>
                    </a:ext>
                  </a:extLst>
                </a:gridCol>
                <a:gridCol w="778389">
                  <a:extLst>
                    <a:ext uri="{9D8B030D-6E8A-4147-A177-3AD203B41FA5}">
                      <a16:colId xmlns:a16="http://schemas.microsoft.com/office/drawing/2014/main" val="1319538703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제품번호</a:t>
                      </a:r>
                    </a:p>
                  </a:txBody>
                  <a:tcPr marL="91463" marR="91463" marT="45603" marB="45603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제품명</a:t>
                      </a:r>
                    </a:p>
                  </a:txBody>
                  <a:tcPr marL="91463" marR="91463" marT="45603" marB="45603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단가</a:t>
                      </a:r>
                    </a:p>
                  </a:txBody>
                  <a:tcPr marL="91463" marR="91463" marT="45603" marB="45603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99624"/>
                  </a:ext>
                </a:extLst>
              </a:tr>
            </a:tbl>
          </a:graphicData>
        </a:graphic>
      </p:graphicFrame>
      <p:sp>
        <p:nvSpPr>
          <p:cNvPr id="15" name="TextBox 15">
            <a:extLst>
              <a:ext uri="{FF2B5EF4-FFF2-40B4-BE49-F238E27FC236}">
                <a16:creationId xmlns:a16="http://schemas.microsoft.com/office/drawing/2014/main" id="{B688CD92-949F-454B-B5A6-7DFE11408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2972817"/>
            <a:ext cx="54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r>
              <a:rPr kumimoji="0"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</a:p>
        </p:txBody>
      </p:sp>
    </p:spTree>
    <p:extLst>
      <p:ext uri="{BB962C8B-B14F-4D97-AF65-F5344CB8AC3E}">
        <p14:creationId xmlns:p14="http://schemas.microsoft.com/office/powerpoint/2010/main" val="676014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580CB-B62E-4CE8-BCD5-D6F82DC9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31BD9-E703-4BB7-9C70-CDEDE0093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관계형 데이터 모델 </a:t>
            </a:r>
            <a:r>
              <a:rPr lang="en-US" altLang="ko-KR" dirty="0"/>
              <a:t>(relational data model)</a:t>
            </a:r>
          </a:p>
          <a:p>
            <a:pPr lvl="1"/>
            <a:r>
              <a:rPr lang="en-US" altLang="ko-KR" dirty="0"/>
              <a:t>relation = table</a:t>
            </a:r>
          </a:p>
          <a:p>
            <a:pPr lvl="1"/>
            <a:r>
              <a:rPr lang="en-US" altLang="ko-KR" dirty="0"/>
              <a:t>E.F. </a:t>
            </a:r>
            <a:r>
              <a:rPr lang="ko-KR" altLang="en-US" dirty="0" err="1"/>
              <a:t>커드</a:t>
            </a:r>
            <a:r>
              <a:rPr lang="en-US" altLang="ko-KR" dirty="0"/>
              <a:t>(Codd)</a:t>
            </a:r>
            <a:r>
              <a:rPr lang="ko-KR" altLang="en-US" dirty="0"/>
              <a:t>에 의해서 제안됨</a:t>
            </a:r>
            <a:endParaRPr lang="en-US" altLang="ko-KR" dirty="0"/>
          </a:p>
          <a:p>
            <a:pPr lvl="1"/>
            <a:r>
              <a:rPr lang="ko-KR" altLang="en-US" dirty="0"/>
              <a:t>정보 또는 데이터간 상하 개념이 존재하지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정보</a:t>
            </a:r>
            <a:r>
              <a:rPr lang="en-US" altLang="ko-KR" dirty="0"/>
              <a:t>/</a:t>
            </a:r>
            <a:r>
              <a:rPr lang="ko-KR" altLang="en-US" dirty="0"/>
              <a:t>데이터간 상하 관계가 없고 정보</a:t>
            </a:r>
            <a:r>
              <a:rPr lang="en-US" altLang="ko-KR" dirty="0"/>
              <a:t>/</a:t>
            </a:r>
            <a:r>
              <a:rPr lang="ko-KR" altLang="en-US" dirty="0"/>
              <a:t>데이터 간에 명시적인 연결 통로도 존재하지 않음</a:t>
            </a:r>
          </a:p>
          <a:p>
            <a:pPr lvl="1"/>
            <a:r>
              <a:rPr lang="ko-KR" altLang="en-US" dirty="0"/>
              <a:t>유연한 정보 검색이 가능한 대신 검색 속도는 계층형</a:t>
            </a:r>
            <a:r>
              <a:rPr lang="en-US" altLang="ko-KR" dirty="0"/>
              <a:t>/</a:t>
            </a:r>
            <a:r>
              <a:rPr lang="ko-KR" altLang="en-US" dirty="0"/>
              <a:t>네트워크 모델에 비해 떨어질 수 있음</a:t>
            </a:r>
            <a:endParaRPr lang="en-US" altLang="ko-KR" dirty="0"/>
          </a:p>
          <a:p>
            <a:pPr lvl="1"/>
            <a:r>
              <a:rPr lang="ko-KR" altLang="en-US" dirty="0"/>
              <a:t>우리가 알고 있는 대부분의 </a:t>
            </a:r>
            <a:r>
              <a:rPr lang="en-US" altLang="ko-KR" dirty="0"/>
              <a:t>DBMS </a:t>
            </a:r>
            <a:r>
              <a:rPr lang="ko-KR" altLang="en-US" dirty="0"/>
              <a:t>제품들</a:t>
            </a:r>
            <a:r>
              <a:rPr lang="en-US" altLang="ko-KR" dirty="0"/>
              <a:t>(</a:t>
            </a:r>
            <a:r>
              <a:rPr lang="ko-KR" altLang="en-US" dirty="0"/>
              <a:t>오라클</a:t>
            </a:r>
            <a:r>
              <a:rPr lang="en-US" altLang="ko-KR" dirty="0"/>
              <a:t>, MS SQL SERVER, MySQL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은 관계형 모델을 채택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4" name="직선 연결선 5">
            <a:extLst>
              <a:ext uri="{FF2B5EF4-FFF2-40B4-BE49-F238E27FC236}">
                <a16:creationId xmlns:a16="http://schemas.microsoft.com/office/drawing/2014/main" id="{651C5282-BFA2-4487-8D5E-0C845AE9770D}"/>
              </a:ext>
            </a:extLst>
          </p:cNvPr>
          <p:cNvCxnSpPr>
            <a:cxnSpLocks/>
          </p:cNvCxnSpPr>
          <p:nvPr/>
        </p:nvCxnSpPr>
        <p:spPr bwMode="auto">
          <a:xfrm flipV="1">
            <a:off x="2843312" y="4766866"/>
            <a:ext cx="506412" cy="7937"/>
          </a:xfrm>
          <a:prstGeom prst="line">
            <a:avLst/>
          </a:prstGeom>
          <a:noFill/>
          <a:ln w="19050" algn="ctr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6">
            <a:extLst>
              <a:ext uri="{FF2B5EF4-FFF2-40B4-BE49-F238E27FC236}">
                <a16:creationId xmlns:a16="http://schemas.microsoft.com/office/drawing/2014/main" id="{329A379B-785B-4203-81A7-BCD5B8D8F6F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189762" y="4766866"/>
            <a:ext cx="954087" cy="7937"/>
          </a:xfrm>
          <a:prstGeom prst="line">
            <a:avLst/>
          </a:prstGeom>
          <a:noFill/>
          <a:ln w="19050" algn="ctr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079A76F-8E72-432F-95DF-B00B82137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602669"/>
              </p:ext>
            </p:extLst>
          </p:nvPr>
        </p:nvGraphicFramePr>
        <p:xfrm>
          <a:off x="6588224" y="4581128"/>
          <a:ext cx="2230438" cy="369888"/>
        </p:xfrm>
        <a:graphic>
          <a:graphicData uri="http://schemas.openxmlformats.org/drawingml/2006/table">
            <a:tbl>
              <a:tblPr firstRow="1" bandRow="1"/>
              <a:tblGrid>
                <a:gridCol w="846260">
                  <a:extLst>
                    <a:ext uri="{9D8B030D-6E8A-4147-A177-3AD203B41FA5}">
                      <a16:colId xmlns:a16="http://schemas.microsoft.com/office/drawing/2014/main" val="2915714315"/>
                    </a:ext>
                  </a:extLst>
                </a:gridCol>
                <a:gridCol w="778014">
                  <a:extLst>
                    <a:ext uri="{9D8B030D-6E8A-4147-A177-3AD203B41FA5}">
                      <a16:colId xmlns:a16="http://schemas.microsoft.com/office/drawing/2014/main" val="2932925436"/>
                    </a:ext>
                  </a:extLst>
                </a:gridCol>
                <a:gridCol w="606164">
                  <a:extLst>
                    <a:ext uri="{9D8B030D-6E8A-4147-A177-3AD203B41FA5}">
                      <a16:colId xmlns:a16="http://schemas.microsoft.com/office/drawing/2014/main" val="1319538703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부서번호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19" marR="91419" marT="45603" marB="45603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부서명</a:t>
                      </a:r>
                    </a:p>
                  </a:txBody>
                  <a:tcPr marL="91419" marR="91419" marT="45603" marB="45603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위치</a:t>
                      </a:r>
                    </a:p>
                  </a:txBody>
                  <a:tcPr marL="91419" marR="91419" marT="45603" marB="45603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99624"/>
                  </a:ext>
                </a:extLst>
              </a:tr>
            </a:tbl>
          </a:graphicData>
        </a:graphic>
      </p:graphicFrame>
      <p:sp>
        <p:nvSpPr>
          <p:cNvPr id="7" name="TextBox 8">
            <a:extLst>
              <a:ext uri="{FF2B5EF4-FFF2-40B4-BE49-F238E27FC236}">
                <a16:creationId xmlns:a16="http://schemas.microsoft.com/office/drawing/2014/main" id="{FBD453A2-C539-462A-AF04-20ECFDF9D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4201716"/>
            <a:ext cx="54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r>
              <a:rPr kumimoji="0"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95B1485-BD16-42D9-8837-48DCD47C7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676941"/>
              </p:ext>
            </p:extLst>
          </p:nvPr>
        </p:nvGraphicFramePr>
        <p:xfrm>
          <a:off x="3349724" y="4581128"/>
          <a:ext cx="2840037" cy="369888"/>
        </p:xfrm>
        <a:graphic>
          <a:graphicData uri="http://schemas.openxmlformats.org/drawingml/2006/table">
            <a:tbl>
              <a:tblPr firstRow="1" bandRow="1"/>
              <a:tblGrid>
                <a:gridCol w="825101">
                  <a:extLst>
                    <a:ext uri="{9D8B030D-6E8A-4147-A177-3AD203B41FA5}">
                      <a16:colId xmlns:a16="http://schemas.microsoft.com/office/drawing/2014/main" val="2915714315"/>
                    </a:ext>
                  </a:extLst>
                </a:gridCol>
                <a:gridCol w="671646">
                  <a:extLst>
                    <a:ext uri="{9D8B030D-6E8A-4147-A177-3AD203B41FA5}">
                      <a16:colId xmlns:a16="http://schemas.microsoft.com/office/drawing/2014/main" val="2932925436"/>
                    </a:ext>
                  </a:extLst>
                </a:gridCol>
                <a:gridCol w="518189">
                  <a:extLst>
                    <a:ext uri="{9D8B030D-6E8A-4147-A177-3AD203B41FA5}">
                      <a16:colId xmlns:a16="http://schemas.microsoft.com/office/drawing/2014/main" val="1319538703"/>
                    </a:ext>
                  </a:extLst>
                </a:gridCol>
                <a:gridCol w="825101">
                  <a:extLst>
                    <a:ext uri="{9D8B030D-6E8A-4147-A177-3AD203B41FA5}">
                      <a16:colId xmlns:a16="http://schemas.microsoft.com/office/drawing/2014/main" val="1272302003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사원번호</a:t>
                      </a:r>
                    </a:p>
                  </a:txBody>
                  <a:tcPr marL="91469" marR="91469" marT="45603" marB="45603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사원명</a:t>
                      </a:r>
                    </a:p>
                  </a:txBody>
                  <a:tcPr marL="91469" marR="91469" marT="45603" marB="45603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직책</a:t>
                      </a:r>
                    </a:p>
                  </a:txBody>
                  <a:tcPr marL="91469" marR="91469" marT="45603" marB="45603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소속부서</a:t>
                      </a:r>
                    </a:p>
                  </a:txBody>
                  <a:tcPr marL="91469" marR="91469" marT="45603" marB="45603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99624"/>
                  </a:ext>
                </a:extLst>
              </a:tr>
            </a:tbl>
          </a:graphicData>
        </a:graphic>
      </p:graphicFrame>
      <p:sp>
        <p:nvSpPr>
          <p:cNvPr id="9" name="TextBox 10">
            <a:extLst>
              <a:ext uri="{FF2B5EF4-FFF2-40B4-BE49-F238E27FC236}">
                <a16:creationId xmlns:a16="http://schemas.microsoft.com/office/drawing/2014/main" id="{6B0C006B-901C-4C08-BFFD-B8A05C629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5912" y="4162028"/>
            <a:ext cx="54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r>
              <a:rPr kumimoji="0"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BF49BAD-04FE-4353-A4E8-C27648BEB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429313"/>
              </p:ext>
            </p:extLst>
          </p:nvPr>
        </p:nvGraphicFramePr>
        <p:xfrm>
          <a:off x="274737" y="4581128"/>
          <a:ext cx="2608261" cy="369888"/>
        </p:xfrm>
        <a:graphic>
          <a:graphicData uri="http://schemas.openxmlformats.org/drawingml/2006/table">
            <a:tbl>
              <a:tblPr firstRow="1" bandRow="1"/>
              <a:tblGrid>
                <a:gridCol w="351798">
                  <a:extLst>
                    <a:ext uri="{9D8B030D-6E8A-4147-A177-3AD203B41FA5}">
                      <a16:colId xmlns:a16="http://schemas.microsoft.com/office/drawing/2014/main" val="2915714315"/>
                    </a:ext>
                  </a:extLst>
                </a:gridCol>
                <a:gridCol w="951001">
                  <a:extLst>
                    <a:ext uri="{9D8B030D-6E8A-4147-A177-3AD203B41FA5}">
                      <a16:colId xmlns:a16="http://schemas.microsoft.com/office/drawing/2014/main" val="2932925436"/>
                    </a:ext>
                  </a:extLst>
                </a:gridCol>
                <a:gridCol w="503596">
                  <a:extLst>
                    <a:ext uri="{9D8B030D-6E8A-4147-A177-3AD203B41FA5}">
                      <a16:colId xmlns:a16="http://schemas.microsoft.com/office/drawing/2014/main" val="29866276"/>
                    </a:ext>
                  </a:extLst>
                </a:gridCol>
                <a:gridCol w="801866">
                  <a:extLst>
                    <a:ext uri="{9D8B030D-6E8A-4147-A177-3AD203B41FA5}">
                      <a16:colId xmlns:a16="http://schemas.microsoft.com/office/drawing/2014/main" val="1319538703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603" marB="45603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프로젝트명</a:t>
                      </a:r>
                    </a:p>
                  </a:txBody>
                  <a:tcPr marL="91472" marR="91472" marT="45603" marB="45603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marL="91472" marR="91472" marT="45603" marB="45603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참여사원</a:t>
                      </a:r>
                    </a:p>
                  </a:txBody>
                  <a:tcPr marL="91472" marR="91472" marT="45603" marB="45603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899624"/>
                  </a:ext>
                </a:extLst>
              </a:tr>
            </a:tbl>
          </a:graphicData>
        </a:graphic>
      </p:graphicFrame>
      <p:sp>
        <p:nvSpPr>
          <p:cNvPr id="11" name="TextBox 12">
            <a:extLst>
              <a:ext uri="{FF2B5EF4-FFF2-40B4-BE49-F238E27FC236}">
                <a16:creationId xmlns:a16="http://schemas.microsoft.com/office/drawing/2014/main" id="{EDD2C584-82CA-4D0D-AB0E-9D7982343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924" y="4154091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r>
              <a:rPr kumimoji="0"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2D62C8-8F29-4221-BE34-E753796C3DF8}"/>
              </a:ext>
            </a:extLst>
          </p:cNvPr>
          <p:cNvSpPr txBox="1"/>
          <p:nvPr/>
        </p:nvSpPr>
        <p:spPr>
          <a:xfrm>
            <a:off x="750987" y="5247878"/>
            <a:ext cx="7654925" cy="5857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관계형 데이터베이스에서 테이블 간의 연결은 공유 속성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조인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(join)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연산으로 가능하다</a:t>
            </a:r>
          </a:p>
        </p:txBody>
      </p:sp>
    </p:spTree>
    <p:extLst>
      <p:ext uri="{BB962C8B-B14F-4D97-AF65-F5344CB8AC3E}">
        <p14:creationId xmlns:p14="http://schemas.microsoft.com/office/powerpoint/2010/main" val="3851958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659D6-4303-4D09-B646-65A73A7F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05039-B4DA-4000-BFE0-597B4150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데이터 모델 구분 기준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데이터 </a:t>
            </a:r>
            <a:r>
              <a:rPr lang="ko-KR" altLang="en-US" dirty="0"/>
              <a:t>모델을 구분하는 가장 큰 기준 </a:t>
            </a:r>
            <a:r>
              <a:rPr lang="en-US" altLang="ko-KR" dirty="0"/>
              <a:t>-&gt; </a:t>
            </a:r>
            <a:r>
              <a:rPr lang="ko-KR" altLang="en-US" dirty="0"/>
              <a:t>데이터들 간에 관계를 표현하는 방법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학생정보를 저장하는 테이블과 강좌 정보를 저장하는 테이블이 있는 경우</a:t>
            </a:r>
            <a:r>
              <a:rPr lang="en-US" altLang="ko-KR" dirty="0"/>
              <a:t>, </a:t>
            </a:r>
            <a:r>
              <a:rPr lang="ko-KR" altLang="en-US" dirty="0"/>
              <a:t>박지성 학생이 자료구조를</a:t>
            </a:r>
            <a:r>
              <a:rPr lang="en-US" altLang="ko-KR" dirty="0"/>
              <a:t>, </a:t>
            </a:r>
            <a:r>
              <a:rPr lang="ko-KR" altLang="en-US" dirty="0"/>
              <a:t>김연아 학생이 데이터베이스를 수강한다는 학생</a:t>
            </a:r>
            <a:r>
              <a:rPr lang="en-US" altLang="ko-KR" dirty="0"/>
              <a:t>-</a:t>
            </a:r>
            <a:r>
              <a:rPr lang="ko-KR" altLang="en-US" dirty="0"/>
              <a:t>강좌 관계</a:t>
            </a:r>
            <a:r>
              <a:rPr lang="en-US" altLang="ko-KR" dirty="0"/>
              <a:t>(relationship)</a:t>
            </a:r>
            <a:r>
              <a:rPr lang="ko-KR" altLang="en-US" dirty="0"/>
              <a:t>를 표현해야 한다고 가정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이를 표현하는 방법은 다음과 같이 세 가지가 있음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그림 7">
            <a:extLst>
              <a:ext uri="{FF2B5EF4-FFF2-40B4-BE49-F238E27FC236}">
                <a16:creationId xmlns:a16="http://schemas.microsoft.com/office/drawing/2014/main" id="{45C6646A-585C-4BAA-9E8E-D0A720C58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156" y="4293096"/>
            <a:ext cx="5373688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905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8C8BF-5878-4476-8802-A8C08936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7799A-0B25-4198-8624-8F88665B6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 사용 </a:t>
            </a:r>
            <a:r>
              <a:rPr lang="en-US" altLang="ko-KR" dirty="0"/>
              <a:t>: </a:t>
            </a:r>
            <a:r>
              <a:rPr lang="ko-KR" altLang="en-US" dirty="0"/>
              <a:t>계층 데이터 모델</a:t>
            </a:r>
            <a:r>
              <a:rPr lang="en-US" altLang="ko-KR" dirty="0"/>
              <a:t>, </a:t>
            </a:r>
            <a:r>
              <a:rPr lang="ko-KR" altLang="en-US" dirty="0"/>
              <a:t>네트워크 데이터 모델</a:t>
            </a:r>
          </a:p>
          <a:p>
            <a:pPr lvl="1"/>
            <a:r>
              <a:rPr lang="ko-KR" altLang="en-US" dirty="0"/>
              <a:t>프로그래밍 언어의 포인터 타입을 이용하여 강좌 데이터 </a:t>
            </a:r>
            <a:r>
              <a:rPr lang="en-US" altLang="ko-KR" dirty="0"/>
              <a:t>y</a:t>
            </a:r>
            <a:r>
              <a:rPr lang="ko-KR" altLang="en-US" dirty="0"/>
              <a:t>가 저장된 포인터 값 </a:t>
            </a:r>
            <a:r>
              <a:rPr lang="en-US" altLang="ko-KR" dirty="0"/>
              <a:t>p</a:t>
            </a:r>
            <a:r>
              <a:rPr lang="ko-KR" altLang="en-US" dirty="0"/>
              <a:t>를 학생 데이터 </a:t>
            </a:r>
            <a:r>
              <a:rPr lang="en-US" altLang="ko-KR" dirty="0"/>
              <a:t>x</a:t>
            </a:r>
            <a:r>
              <a:rPr lang="ko-KR" altLang="en-US" dirty="0"/>
              <a:t>에 저장하는 방법</a:t>
            </a:r>
          </a:p>
          <a:p>
            <a:pPr lvl="1"/>
            <a:r>
              <a:rPr lang="ko-KR" altLang="en-US" dirty="0"/>
              <a:t>데이터를 직접 찾아갈 수 있어서 프로그램 속도 빠름</a:t>
            </a:r>
          </a:p>
          <a:p>
            <a:pPr lvl="1"/>
            <a:r>
              <a:rPr lang="ko-KR" altLang="en-US" dirty="0"/>
              <a:t>포인터를 다루는 프로그래밍을 해야 하기 때문에 응용 프로그램 개발 속도 면에서 느림</a:t>
            </a:r>
          </a:p>
          <a:p>
            <a:endParaRPr lang="ko-KR" altLang="en-US" dirty="0"/>
          </a:p>
        </p:txBody>
      </p:sp>
      <p:pic>
        <p:nvPicPr>
          <p:cNvPr id="4" name="그림 10">
            <a:extLst>
              <a:ext uri="{FF2B5EF4-FFF2-40B4-BE49-F238E27FC236}">
                <a16:creationId xmlns:a16="http://schemas.microsoft.com/office/drawing/2014/main" id="{F588C72C-FBA4-4F61-8A37-53224E3D1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10694"/>
            <a:ext cx="7200900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18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C235-6DE2-4983-87BE-0D6313D6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6B978-464B-4A4F-A0F9-D6BA3EBB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속성값 사용 </a:t>
            </a:r>
            <a:r>
              <a:rPr lang="en-US" altLang="ko-KR" dirty="0"/>
              <a:t>: </a:t>
            </a:r>
            <a:r>
              <a:rPr lang="ko-KR" altLang="en-US" dirty="0"/>
              <a:t>관계 데이터 모델</a:t>
            </a:r>
          </a:p>
          <a:p>
            <a:pPr lvl="1"/>
            <a:r>
              <a:rPr lang="ko-KR" altLang="en-US" dirty="0"/>
              <a:t>강좌 데이터 </a:t>
            </a:r>
            <a:r>
              <a:rPr lang="en-US" altLang="ko-KR" dirty="0"/>
              <a:t>y</a:t>
            </a:r>
            <a:r>
              <a:rPr lang="ko-KR" altLang="en-US" dirty="0"/>
              <a:t>의 속성인 강좌번호 값 </a:t>
            </a:r>
            <a:r>
              <a:rPr lang="en-US" altLang="ko-KR" dirty="0"/>
              <a:t>v</a:t>
            </a:r>
            <a:r>
              <a:rPr lang="ko-KR" altLang="en-US" dirty="0"/>
              <a:t>를 학생 데이터 </a:t>
            </a:r>
            <a:r>
              <a:rPr lang="en-US" altLang="ko-KR" dirty="0"/>
              <a:t>x</a:t>
            </a:r>
            <a:r>
              <a:rPr lang="ko-KR" altLang="en-US" dirty="0"/>
              <a:t>에 직접 저장하는 방법</a:t>
            </a:r>
            <a:r>
              <a:rPr lang="en-US" altLang="ko-KR" dirty="0"/>
              <a:t>. </a:t>
            </a:r>
            <a:r>
              <a:rPr lang="ko-KR" altLang="en-US" dirty="0"/>
              <a:t>데이터를 찾을 때는 강좌번호 값을 이용하여 어떤 강좌를 신청했는지 알아냄</a:t>
            </a:r>
          </a:p>
          <a:p>
            <a:pPr lvl="1"/>
            <a:r>
              <a:rPr lang="ko-KR" altLang="en-US" dirty="0"/>
              <a:t>포인터를 사용하는 방법보다 속도는 조금 느리지만</a:t>
            </a:r>
            <a:r>
              <a:rPr lang="en-US" altLang="ko-KR" dirty="0"/>
              <a:t>, </a:t>
            </a:r>
            <a:r>
              <a:rPr lang="ko-KR" altLang="en-US" dirty="0"/>
              <a:t>개념이 쉽고 프로그램 개발이 빠름</a:t>
            </a:r>
          </a:p>
          <a:p>
            <a:pPr lvl="1"/>
            <a:r>
              <a:rPr lang="ko-KR" altLang="en-US" dirty="0"/>
              <a:t>관계 데이터 모델을 비롯한 많은 데이터베이스 시스템에서 이 방법을 사용함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8">
            <a:extLst>
              <a:ext uri="{FF2B5EF4-FFF2-40B4-BE49-F238E27FC236}">
                <a16:creationId xmlns:a16="http://schemas.microsoft.com/office/drawing/2014/main" id="{F0E7F563-7235-45C3-8D0A-CDA69FF93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17032"/>
            <a:ext cx="7199312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46EF215-45D8-4FD3-850E-405409AE1C09}"/>
              </a:ext>
            </a:extLst>
          </p:cNvPr>
          <p:cNvSpPr/>
          <p:nvPr/>
        </p:nvSpPr>
        <p:spPr>
          <a:xfrm>
            <a:off x="2815704" y="4315519"/>
            <a:ext cx="431800" cy="2873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A3825-7514-40AC-BC5E-92B134530485}"/>
              </a:ext>
            </a:extLst>
          </p:cNvPr>
          <p:cNvSpPr/>
          <p:nvPr/>
        </p:nvSpPr>
        <p:spPr>
          <a:xfrm>
            <a:off x="3428479" y="4793357"/>
            <a:ext cx="504825" cy="3603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28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F61C1-F9F1-4EE0-9CB7-2D60FC10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시스템의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8BE0E-982E-4C4C-863C-4CB638117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857250"/>
            <a:ext cx="8786813" cy="771550"/>
          </a:xfrm>
        </p:spPr>
        <p:txBody>
          <a:bodyPr/>
          <a:lstStyle/>
          <a:p>
            <a:r>
              <a:rPr lang="ko-KR" altLang="en-US" dirty="0"/>
              <a:t>데이터베이스 시스템</a:t>
            </a:r>
            <a:endParaRPr lang="en-US" altLang="ko-KR" dirty="0"/>
          </a:p>
          <a:p>
            <a:pPr lvl="1"/>
            <a:r>
              <a:rPr lang="ko-KR" altLang="en-US" dirty="0"/>
              <a:t>데이터베이스를 이용하여 데이터를 저장하고 처리하는 시스템</a:t>
            </a:r>
          </a:p>
          <a:p>
            <a:pPr lvl="1"/>
            <a:endParaRPr lang="ko-KR" altLang="en-US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0ECAD8E-DBFB-4386-8223-239FC83D8120}"/>
              </a:ext>
            </a:extLst>
          </p:cNvPr>
          <p:cNvGrpSpPr/>
          <p:nvPr/>
        </p:nvGrpSpPr>
        <p:grpSpPr>
          <a:xfrm>
            <a:off x="2699792" y="1831276"/>
            <a:ext cx="3975248" cy="4672679"/>
            <a:chOff x="3231508" y="168591"/>
            <a:chExt cx="5319607" cy="6433089"/>
          </a:xfrm>
        </p:grpSpPr>
        <p:sp>
          <p:nvSpPr>
            <p:cNvPr id="76" name="Rectangle 4">
              <a:extLst>
                <a:ext uri="{FF2B5EF4-FFF2-40B4-BE49-F238E27FC236}">
                  <a16:creationId xmlns:a16="http://schemas.microsoft.com/office/drawing/2014/main" id="{FA4CEE17-8511-4E28-AAF3-02A6D9F31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914" y="2683045"/>
              <a:ext cx="12954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100">
                  <a:latin typeface="Times New Roman" panose="02020603050405020304" pitchFamily="18" charset="0"/>
                  <a:ea typeface="굴림" panose="020B0600000101010101" pitchFamily="50" charset="-127"/>
                </a:rPr>
                <a:t>응용 프로그램</a:t>
              </a:r>
            </a:p>
          </p:txBody>
        </p:sp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016EF02C-6433-4761-8E66-1135D477B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4451" y="2165681"/>
              <a:ext cx="12954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1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질의 도구</a:t>
              </a:r>
            </a:p>
          </p:txBody>
        </p:sp>
        <p:sp>
          <p:nvSpPr>
            <p:cNvPr id="78" name="AutoShape 7">
              <a:extLst>
                <a:ext uri="{FF2B5EF4-FFF2-40B4-BE49-F238E27FC236}">
                  <a16:creationId xmlns:a16="http://schemas.microsoft.com/office/drawing/2014/main" id="{4FC8A1B9-8C10-4619-A291-72D8FD0A9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2" y="4203032"/>
              <a:ext cx="1600200" cy="304800"/>
            </a:xfrm>
            <a:prstGeom prst="flowChartPredefined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100">
                  <a:latin typeface="Times New Roman" panose="02020603050405020304" pitchFamily="18" charset="0"/>
                  <a:ea typeface="굴림" panose="020B0600000101010101" pitchFamily="50" charset="-127"/>
                </a:rPr>
                <a:t>DBMS</a:t>
              </a:r>
            </a:p>
          </p:txBody>
        </p:sp>
        <p:sp>
          <p:nvSpPr>
            <p:cNvPr id="79" name="AutoShape 8">
              <a:extLst>
                <a:ext uri="{FF2B5EF4-FFF2-40B4-BE49-F238E27FC236}">
                  <a16:creationId xmlns:a16="http://schemas.microsoft.com/office/drawing/2014/main" id="{5283F22D-1A9D-4F3B-AA23-2D747117A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2" y="4888832"/>
              <a:ext cx="2286000" cy="1227438"/>
            </a:xfrm>
            <a:prstGeom prst="flowChartMagneticDisk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80" name="Line 10">
              <a:extLst>
                <a:ext uri="{FF2B5EF4-FFF2-40B4-BE49-F238E27FC236}">
                  <a16:creationId xmlns:a16="http://schemas.microsoft.com/office/drawing/2014/main" id="{ABEEE06D-2D6A-4D39-9E58-73CC096C2F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2" y="4507832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2000"/>
            </a:p>
          </p:txBody>
        </p:sp>
        <p:sp>
          <p:nvSpPr>
            <p:cNvPr id="81" name="Line 11">
              <a:extLst>
                <a:ext uri="{FF2B5EF4-FFF2-40B4-BE49-F238E27FC236}">
                  <a16:creationId xmlns:a16="http://schemas.microsoft.com/office/drawing/2014/main" id="{CE07DA9F-4C69-42AB-B939-F0D5B22E1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9630" y="2454226"/>
              <a:ext cx="189528" cy="7815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200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5B7D960-5155-4545-B9A4-2914A356B0C0}"/>
                </a:ext>
              </a:extLst>
            </p:cNvPr>
            <p:cNvSpPr txBox="1"/>
            <p:nvPr/>
          </p:nvSpPr>
          <p:spPr>
            <a:xfrm>
              <a:off x="5181602" y="4948553"/>
              <a:ext cx="1295399" cy="381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Database</a:t>
              </a:r>
            </a:p>
          </p:txBody>
        </p:sp>
        <p:sp>
          <p:nvSpPr>
            <p:cNvPr id="83" name="순서도: 문서 82">
              <a:extLst>
                <a:ext uri="{FF2B5EF4-FFF2-40B4-BE49-F238E27FC236}">
                  <a16:creationId xmlns:a16="http://schemas.microsoft.com/office/drawing/2014/main" id="{2CF16422-C62F-47A9-8DC1-97FA95E16BC0}"/>
                </a:ext>
              </a:extLst>
            </p:cNvPr>
            <p:cNvSpPr/>
            <p:nvPr/>
          </p:nvSpPr>
          <p:spPr>
            <a:xfrm>
              <a:off x="4787215" y="5418107"/>
              <a:ext cx="636373" cy="457200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File</a:t>
              </a:r>
            </a:p>
          </p:txBody>
        </p:sp>
        <p:sp>
          <p:nvSpPr>
            <p:cNvPr id="84" name="순서도: 문서 83">
              <a:extLst>
                <a:ext uri="{FF2B5EF4-FFF2-40B4-BE49-F238E27FC236}">
                  <a16:creationId xmlns:a16="http://schemas.microsoft.com/office/drawing/2014/main" id="{4E7B7E96-08D6-4C83-AA58-360FC62B3AE0}"/>
                </a:ext>
              </a:extLst>
            </p:cNvPr>
            <p:cNvSpPr/>
            <p:nvPr/>
          </p:nvSpPr>
          <p:spPr>
            <a:xfrm>
              <a:off x="5508027" y="5418107"/>
              <a:ext cx="636373" cy="457200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File</a:t>
              </a:r>
            </a:p>
          </p:txBody>
        </p:sp>
        <p:sp>
          <p:nvSpPr>
            <p:cNvPr id="85" name="순서도: 문서 84">
              <a:extLst>
                <a:ext uri="{FF2B5EF4-FFF2-40B4-BE49-F238E27FC236}">
                  <a16:creationId xmlns:a16="http://schemas.microsoft.com/office/drawing/2014/main" id="{D5FB1F2B-E432-4E09-8574-649C30C5FC5D}"/>
                </a:ext>
              </a:extLst>
            </p:cNvPr>
            <p:cNvSpPr/>
            <p:nvPr/>
          </p:nvSpPr>
          <p:spPr>
            <a:xfrm>
              <a:off x="6228839" y="5418107"/>
              <a:ext cx="636373" cy="457200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File</a:t>
              </a:r>
            </a:p>
          </p:txBody>
        </p:sp>
        <p:sp>
          <p:nvSpPr>
            <p:cNvPr id="86" name="Line 11">
              <a:extLst>
                <a:ext uri="{FF2B5EF4-FFF2-40B4-BE49-F238E27FC236}">
                  <a16:creationId xmlns:a16="http://schemas.microsoft.com/office/drawing/2014/main" id="{1A530BD5-2DE8-4CF3-9959-EC68A2F5E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5589" y="2978792"/>
              <a:ext cx="391412" cy="450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20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E6AA31E-217B-4445-8A9B-8265D07DCCD5}"/>
                </a:ext>
              </a:extLst>
            </p:cNvPr>
            <p:cNvSpPr/>
            <p:nvPr/>
          </p:nvSpPr>
          <p:spPr>
            <a:xfrm>
              <a:off x="4235118" y="4018548"/>
              <a:ext cx="3055977" cy="25386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45C5C80-5C0B-4E55-B098-06A0A0F72905}"/>
                </a:ext>
              </a:extLst>
            </p:cNvPr>
            <p:cNvSpPr txBox="1"/>
            <p:nvPr/>
          </p:nvSpPr>
          <p:spPr>
            <a:xfrm>
              <a:off x="4896859" y="6220323"/>
              <a:ext cx="1911722" cy="381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데이터베이스 서버</a:t>
              </a:r>
            </a:p>
          </p:txBody>
        </p:sp>
        <p:sp>
          <p:nvSpPr>
            <p:cNvPr id="89" name="생각 풍선: 구름 모양 88">
              <a:extLst>
                <a:ext uri="{FF2B5EF4-FFF2-40B4-BE49-F238E27FC236}">
                  <a16:creationId xmlns:a16="http://schemas.microsoft.com/office/drawing/2014/main" id="{D8BA2AAE-68C0-45E9-9F44-D073C7F822DB}"/>
                </a:ext>
              </a:extLst>
            </p:cNvPr>
            <p:cNvSpPr/>
            <p:nvPr/>
          </p:nvSpPr>
          <p:spPr>
            <a:xfrm>
              <a:off x="4807001" y="3292640"/>
              <a:ext cx="1912210" cy="513348"/>
            </a:xfrm>
            <a:prstGeom prst="cloudCallout">
              <a:avLst>
                <a:gd name="adj1" fmla="val 44603"/>
                <a:gd name="adj2" fmla="val -1015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C1059EF-4392-4329-8C30-9C0EE7ABB0DB}"/>
                </a:ext>
              </a:extLst>
            </p:cNvPr>
            <p:cNvSpPr txBox="1"/>
            <p:nvPr/>
          </p:nvSpPr>
          <p:spPr>
            <a:xfrm>
              <a:off x="5386144" y="3412949"/>
              <a:ext cx="852038" cy="381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인터넷</a:t>
              </a: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61EA33D5-C30C-4174-A4AB-6AB72D905BCE}"/>
                </a:ext>
              </a:extLst>
            </p:cNvPr>
            <p:cNvCxnSpPr>
              <a:cxnSpLocks/>
            </p:cNvCxnSpPr>
            <p:nvPr/>
          </p:nvCxnSpPr>
          <p:spPr>
            <a:xfrm>
              <a:off x="5787188" y="3789944"/>
              <a:ext cx="2008" cy="398293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05AEFB1-DDF2-4D0C-9C5B-8511A2F5798F}"/>
                </a:ext>
              </a:extLst>
            </p:cNvPr>
            <p:cNvSpPr txBox="1"/>
            <p:nvPr/>
          </p:nvSpPr>
          <p:spPr>
            <a:xfrm>
              <a:off x="3922294" y="2358200"/>
              <a:ext cx="1085856" cy="381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Java, C++</a:t>
              </a:r>
              <a:endParaRPr lang="ko-KR" altLang="en-US" sz="1200" dirty="0"/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652626A9-9497-453E-BBF5-E3F151C72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1508" y="185762"/>
              <a:ext cx="1298761" cy="1168885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0799CF-F7AA-4562-9856-3DFCB5CBC338}"/>
                </a:ext>
              </a:extLst>
            </p:cNvPr>
            <p:cNvSpPr txBox="1"/>
            <p:nvPr/>
          </p:nvSpPr>
          <p:spPr>
            <a:xfrm>
              <a:off x="3340771" y="1427732"/>
              <a:ext cx="1306801" cy="381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최종 사용자</a:t>
              </a: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B6272E42-1735-4493-AFCA-D586E13AE57D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>
              <a:off x="3994172" y="1809089"/>
              <a:ext cx="233279" cy="49309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1AFAEA3-337D-4A87-8DA5-CD5040541CB7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>
              <a:off x="4425614" y="1696114"/>
              <a:ext cx="966537" cy="46956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6EFC84C3-32EB-407D-A2FF-5D19B03A1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162" y="169280"/>
              <a:ext cx="1545123" cy="1100900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19C2433-EF86-49D6-8655-EE6B8B8C8062}"/>
                </a:ext>
              </a:extLst>
            </p:cNvPr>
            <p:cNvSpPr txBox="1"/>
            <p:nvPr/>
          </p:nvSpPr>
          <p:spPr>
            <a:xfrm>
              <a:off x="7162800" y="1315443"/>
              <a:ext cx="1388315" cy="381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관리자</a:t>
              </a:r>
              <a:r>
                <a:rPr lang="en-US" altLang="ko-KR" sz="1200" b="1" dirty="0"/>
                <a:t>, DBA</a:t>
              </a:r>
              <a:endParaRPr lang="ko-KR" altLang="en-US" sz="1200" b="1" dirty="0"/>
            </a:p>
          </p:txBody>
        </p:sp>
        <p:sp>
          <p:nvSpPr>
            <p:cNvPr id="99" name="Rectangle 5">
              <a:extLst>
                <a:ext uri="{FF2B5EF4-FFF2-40B4-BE49-F238E27FC236}">
                  <a16:creationId xmlns:a16="http://schemas.microsoft.com/office/drawing/2014/main" id="{C4EDD111-797B-4986-ADFA-EBE42A2D0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447" y="2113553"/>
              <a:ext cx="12954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1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ko-KR" altLang="en-US" sz="11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관리 </a:t>
              </a:r>
              <a:r>
                <a:rPr lang="en-US" altLang="ko-KR" sz="11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Tool</a:t>
              </a:r>
              <a:endParaRPr lang="ko-KR" altLang="en-US" sz="1100" dirty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00" name="Rectangle 5">
              <a:extLst>
                <a:ext uri="{FF2B5EF4-FFF2-40B4-BE49-F238E27FC236}">
                  <a16:creationId xmlns:a16="http://schemas.microsoft.com/office/drawing/2014/main" id="{2FCA3BF6-BC76-4EBE-AB41-951A58067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9744" y="2554702"/>
              <a:ext cx="12954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1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ko-KR" altLang="en-US" sz="11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프로그램 코드</a:t>
              </a:r>
            </a:p>
          </p:txBody>
        </p:sp>
        <p:sp>
          <p:nvSpPr>
            <p:cNvPr id="101" name="Line 11">
              <a:extLst>
                <a:ext uri="{FF2B5EF4-FFF2-40B4-BE49-F238E27FC236}">
                  <a16:creationId xmlns:a16="http://schemas.microsoft.com/office/drawing/2014/main" id="{437CC5AD-490C-4B64-B48C-C77247C676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10706" y="2883561"/>
              <a:ext cx="188489" cy="425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2000"/>
            </a:p>
          </p:txBody>
        </p:sp>
        <p:sp>
          <p:nvSpPr>
            <p:cNvPr id="102" name="Line 11">
              <a:extLst>
                <a:ext uri="{FF2B5EF4-FFF2-40B4-BE49-F238E27FC236}">
                  <a16:creationId xmlns:a16="http://schemas.microsoft.com/office/drawing/2014/main" id="{FD836B56-8EE8-418C-AEA2-5A7D94438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99200" y="2445380"/>
              <a:ext cx="1113923" cy="10159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sz="2000"/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615C2FAF-9FE3-4155-81DB-5786D88777AF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 flipH="1">
              <a:off x="7674147" y="1619922"/>
              <a:ext cx="236620" cy="49363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DDBA503D-B96C-4E31-84F3-ACE4233380F2}"/>
                </a:ext>
              </a:extLst>
            </p:cNvPr>
            <p:cNvCxnSpPr>
              <a:cxnSpLocks/>
            </p:cNvCxnSpPr>
            <p:nvPr/>
          </p:nvCxnSpPr>
          <p:spPr>
            <a:xfrm>
              <a:off x="6064278" y="1691396"/>
              <a:ext cx="595203" cy="83924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B252EDCE-1609-4835-AC3D-9DE5DA452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417" y="168591"/>
              <a:ext cx="1337982" cy="1177006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7EB1E0C-003C-420E-B26B-D33B6D4C37C5}"/>
                </a:ext>
              </a:extLst>
            </p:cNvPr>
            <p:cNvSpPr txBox="1"/>
            <p:nvPr/>
          </p:nvSpPr>
          <p:spPr>
            <a:xfrm>
              <a:off x="5257795" y="1383618"/>
              <a:ext cx="1710082" cy="381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응용 프로그래머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897DC8E-DF6F-475D-90CD-F9A7708FF754}"/>
                </a:ext>
              </a:extLst>
            </p:cNvPr>
            <p:cNvSpPr txBox="1"/>
            <p:nvPr/>
          </p:nvSpPr>
          <p:spPr>
            <a:xfrm>
              <a:off x="4114801" y="3092324"/>
              <a:ext cx="635382" cy="381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SQL</a:t>
              </a:r>
              <a:endParaRPr lang="ko-KR" altLang="en-US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7C3BC05-1A53-477C-8277-5B7BADECB182}"/>
                </a:ext>
              </a:extLst>
            </p:cNvPr>
            <p:cNvSpPr txBox="1"/>
            <p:nvPr/>
          </p:nvSpPr>
          <p:spPr>
            <a:xfrm>
              <a:off x="5121444" y="2787520"/>
              <a:ext cx="635382" cy="381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SQL</a:t>
              </a:r>
              <a:endParaRPr lang="ko-KR" altLang="en-US" sz="12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4F30243-6420-47EA-A27F-590CE455B629}"/>
                </a:ext>
              </a:extLst>
            </p:cNvPr>
            <p:cNvSpPr txBox="1"/>
            <p:nvPr/>
          </p:nvSpPr>
          <p:spPr>
            <a:xfrm>
              <a:off x="6116053" y="2939920"/>
              <a:ext cx="635382" cy="381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SQL</a:t>
              </a:r>
              <a:endParaRPr lang="ko-KR" altLang="en-US" sz="12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854FE65-C479-46BE-8739-2504F3298C40}"/>
                </a:ext>
              </a:extLst>
            </p:cNvPr>
            <p:cNvSpPr txBox="1"/>
            <p:nvPr/>
          </p:nvSpPr>
          <p:spPr>
            <a:xfrm>
              <a:off x="7134723" y="2947937"/>
              <a:ext cx="635382" cy="381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SQL</a:t>
              </a:r>
              <a:endParaRPr lang="ko-KR" altLang="en-US" sz="1200" dirty="0"/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7F47087A-76CE-42F4-AD4A-F31B09986C03}"/>
                </a:ext>
              </a:extLst>
            </p:cNvPr>
            <p:cNvCxnSpPr>
              <a:cxnSpLocks/>
              <a:endCxn id="106" idx="2"/>
            </p:cNvCxnSpPr>
            <p:nvPr/>
          </p:nvCxnSpPr>
          <p:spPr>
            <a:xfrm flipV="1">
              <a:off x="5478746" y="1764975"/>
              <a:ext cx="634090" cy="38361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F928A415-96B2-4971-9899-066A8D536398}"/>
              </a:ext>
            </a:extLst>
          </p:cNvPr>
          <p:cNvSpPr txBox="1"/>
          <p:nvPr/>
        </p:nvSpPr>
        <p:spPr>
          <a:xfrm>
            <a:off x="3092857" y="6568639"/>
            <a:ext cx="3892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2-1&gt;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시스템과 사용 환경</a:t>
            </a:r>
          </a:p>
        </p:txBody>
      </p:sp>
    </p:spTree>
    <p:extLst>
      <p:ext uri="{BB962C8B-B14F-4D97-AF65-F5344CB8AC3E}">
        <p14:creationId xmlns:p14="http://schemas.microsoft.com/office/powerpoint/2010/main" val="3327537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4C217-1515-4A58-9774-B6A06ACA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13C6FB-7FB4-4D8D-A1F9-5B72CAA7F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객체식별자 사용 </a:t>
            </a:r>
            <a:r>
              <a:rPr lang="en-US" altLang="ko-KR" dirty="0"/>
              <a:t>: </a:t>
            </a:r>
            <a:r>
              <a:rPr lang="ko-KR" altLang="en-US" dirty="0"/>
              <a:t>객체 데이터 모델</a:t>
            </a:r>
          </a:p>
          <a:p>
            <a:pPr lvl="1"/>
            <a:r>
              <a:rPr lang="ko-KR" altLang="en-US" dirty="0"/>
              <a:t>강좌를 객체 개념으로 보고 강좌 객체의 고유 식별자인 </a:t>
            </a:r>
            <a:r>
              <a:rPr lang="en-US" altLang="ko-KR" dirty="0" err="1"/>
              <a:t>oid</a:t>
            </a:r>
            <a:r>
              <a:rPr lang="ko-KR" altLang="en-US" dirty="0"/>
              <a:t>를 학생 테이블에 저장하는 방법</a:t>
            </a:r>
          </a:p>
          <a:p>
            <a:pPr lvl="1"/>
            <a:r>
              <a:rPr lang="ko-KR" altLang="en-US" dirty="0"/>
              <a:t>객체 데이터 모델에서 사용하며 객체지향 언어의 상속</a:t>
            </a:r>
            <a:r>
              <a:rPr lang="en-US" altLang="ko-KR" dirty="0"/>
              <a:t>, </a:t>
            </a:r>
            <a:r>
              <a:rPr lang="ko-KR" altLang="en-US" dirty="0"/>
              <a:t>캡슐화 등의 개념에 도입</a:t>
            </a:r>
          </a:p>
          <a:p>
            <a:endParaRPr lang="ko-KR" altLang="en-US" dirty="0"/>
          </a:p>
        </p:txBody>
      </p:sp>
      <p:pic>
        <p:nvPicPr>
          <p:cNvPr id="4" name="그림 5">
            <a:extLst>
              <a:ext uri="{FF2B5EF4-FFF2-40B4-BE49-F238E27FC236}">
                <a16:creationId xmlns:a16="http://schemas.microsoft.com/office/drawing/2014/main" id="{674ED4FE-A697-4C89-A562-DECCBAA25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4984"/>
            <a:ext cx="7200900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551E250-2ABE-4919-B252-A306431C1F64}"/>
              </a:ext>
            </a:extLst>
          </p:cNvPr>
          <p:cNvSpPr/>
          <p:nvPr/>
        </p:nvSpPr>
        <p:spPr>
          <a:xfrm>
            <a:off x="2761159" y="3897759"/>
            <a:ext cx="431800" cy="2873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82EA86-24F4-476F-A525-BBF14E801518}"/>
              </a:ext>
            </a:extLst>
          </p:cNvPr>
          <p:cNvSpPr/>
          <p:nvPr/>
        </p:nvSpPr>
        <p:spPr>
          <a:xfrm>
            <a:off x="3408859" y="4366071"/>
            <a:ext cx="431800" cy="3238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49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2120E-AF06-4FCE-9006-8BAECE63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44ABF6-28D8-4AFC-9BAB-83CA4C9FB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Submit a report that includes your answer to the quiz (3 point)</a:t>
            </a:r>
          </a:p>
          <a:p>
            <a:pPr lvl="1"/>
            <a:r>
              <a:rPr lang="en-US" altLang="ko-KR" dirty="0"/>
              <a:t>Quiz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Describe your understanding of database systems.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What do you think where it is not recommended to use the database?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Given the following relation, indicate database schema and instances.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Deadline</a:t>
            </a:r>
          </a:p>
          <a:p>
            <a:pPr lvl="1"/>
            <a:r>
              <a:rPr lang="en-US" altLang="ko-KR" dirty="0"/>
              <a:t>September 19, 2023</a:t>
            </a:r>
          </a:p>
          <a:p>
            <a:pPr marL="0" indent="0">
              <a:buNone/>
            </a:pPr>
            <a:endParaRPr lang="en-US" altLang="ko-KR" dirty="0">
              <a:latin typeface="Arial" charset="0"/>
            </a:endParaRPr>
          </a:p>
          <a:p>
            <a:endParaRPr lang="en-US" altLang="ko-KR" dirty="0">
              <a:latin typeface="Arial" charset="0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CFCA263-F595-42F1-8BFB-AF273A584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63091"/>
              </p:ext>
            </p:extLst>
          </p:nvPr>
        </p:nvGraphicFramePr>
        <p:xfrm>
          <a:off x="1115616" y="2840011"/>
          <a:ext cx="7128792" cy="165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99">
                  <a:extLst>
                    <a:ext uri="{9D8B030D-6E8A-4147-A177-3AD203B41FA5}">
                      <a16:colId xmlns:a16="http://schemas.microsoft.com/office/drawing/2014/main" val="3298359059"/>
                    </a:ext>
                  </a:extLst>
                </a:gridCol>
                <a:gridCol w="1331752">
                  <a:extLst>
                    <a:ext uri="{9D8B030D-6E8A-4147-A177-3AD203B41FA5}">
                      <a16:colId xmlns:a16="http://schemas.microsoft.com/office/drawing/2014/main" val="4165174770"/>
                    </a:ext>
                  </a:extLst>
                </a:gridCol>
                <a:gridCol w="1096737">
                  <a:extLst>
                    <a:ext uri="{9D8B030D-6E8A-4147-A177-3AD203B41FA5}">
                      <a16:colId xmlns:a16="http://schemas.microsoft.com/office/drawing/2014/main" val="772635998"/>
                    </a:ext>
                  </a:extLst>
                </a:gridCol>
                <a:gridCol w="1253413">
                  <a:extLst>
                    <a:ext uri="{9D8B030D-6E8A-4147-A177-3AD203B41FA5}">
                      <a16:colId xmlns:a16="http://schemas.microsoft.com/office/drawing/2014/main" val="329647395"/>
                    </a:ext>
                  </a:extLst>
                </a:gridCol>
                <a:gridCol w="2428491">
                  <a:extLst>
                    <a:ext uri="{9D8B030D-6E8A-4147-A177-3AD203B41FA5}">
                      <a16:colId xmlns:a16="http://schemas.microsoft.com/office/drawing/2014/main" val="1334043665"/>
                    </a:ext>
                  </a:extLst>
                </a:gridCol>
              </a:tblGrid>
              <a:tr h="40725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u="sng" dirty="0"/>
                        <a:t>ID</a:t>
                      </a:r>
                      <a:endParaRPr lang="en-US" sz="1600" b="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/>
                        <a:t>Name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/>
                        <a:t>Major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/>
                        <a:t>Grade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/>
                        <a:t>Email</a:t>
                      </a:r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151222"/>
                  </a:ext>
                </a:extLst>
              </a:tr>
              <a:tr h="31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1000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Tim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Computer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Male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tim@gmail.com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929666"/>
                  </a:ext>
                </a:extLst>
              </a:tr>
              <a:tr h="31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1001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Sonya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Art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Female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sonya@naver.com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4246923"/>
                  </a:ext>
                </a:extLst>
              </a:tr>
              <a:tr h="31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1002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Brain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Social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Male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brain@yahoo.com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835006"/>
                  </a:ext>
                </a:extLst>
              </a:tr>
              <a:tr h="31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1003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Natasha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Math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Female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natasha@outlook.com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9711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82630B-B3A0-4C3B-A52B-C0076333EE3F}"/>
              </a:ext>
            </a:extLst>
          </p:cNvPr>
          <p:cNvSpPr txBox="1"/>
          <p:nvPr/>
        </p:nvSpPr>
        <p:spPr>
          <a:xfrm>
            <a:off x="3131840" y="4581128"/>
            <a:ext cx="230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altLang="ko-KR" i="1" dirty="0"/>
              <a:t>student</a:t>
            </a:r>
            <a:r>
              <a:rPr lang="en-US" dirty="0"/>
              <a:t> </a:t>
            </a:r>
            <a:r>
              <a:rPr lang="en-US" altLang="ko-KR" dirty="0"/>
              <a:t>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FC3B3-DFC5-49D6-95AA-F57C20D5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C972B-08BB-48D3-AB30-529DC43BD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시스템</a:t>
            </a:r>
            <a:endParaRPr lang="en-US" altLang="ko-KR" dirty="0"/>
          </a:p>
          <a:p>
            <a:pPr lvl="1"/>
            <a:r>
              <a:rPr lang="ko-KR" altLang="en-US" dirty="0"/>
              <a:t>데이터베이스 시스템의 핵심 요소는 데이터베이스와 데이터베이스 관리시스템</a:t>
            </a:r>
            <a:r>
              <a:rPr lang="en-US" altLang="ko-KR" dirty="0"/>
              <a:t>(DBMS)</a:t>
            </a:r>
            <a:endParaRPr lang="ko-KR" altLang="en-US" dirty="0"/>
          </a:p>
          <a:p>
            <a:pPr lvl="1"/>
            <a:r>
              <a:rPr lang="ko-KR" altLang="en-US" dirty="0">
                <a:solidFill>
                  <a:srgbClr val="0070C0"/>
                </a:solidFill>
              </a:rPr>
              <a:t>데이터베이스</a:t>
            </a:r>
            <a:r>
              <a:rPr lang="en-US" altLang="ko-KR" dirty="0"/>
              <a:t>:</a:t>
            </a:r>
            <a:r>
              <a:rPr lang="ko-KR" altLang="en-US" dirty="0"/>
              <a:t> 조직이 관리하는 데이터를 한곳에 체계적으로 모아 놓은 것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DBMS</a:t>
            </a:r>
            <a:r>
              <a:rPr lang="en-US" altLang="ko-KR" dirty="0"/>
              <a:t>:</a:t>
            </a:r>
            <a:r>
              <a:rPr lang="ko-KR" altLang="en-US" dirty="0"/>
              <a:t> 모아 놓은 데이터를 관리하고 사용자의 요구를 처리해주는 소프트웨어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70C0"/>
                </a:solidFill>
              </a:rPr>
              <a:t>데이터베이스 서버</a:t>
            </a:r>
            <a:r>
              <a:rPr lang="en-US" altLang="ko-KR" dirty="0"/>
              <a:t>: </a:t>
            </a:r>
            <a:r>
              <a:rPr lang="ko-KR" altLang="en-US" dirty="0"/>
              <a:t>데이터베이스</a:t>
            </a:r>
            <a:r>
              <a:rPr lang="en-US" altLang="ko-KR" dirty="0"/>
              <a:t>/DBMS</a:t>
            </a:r>
            <a:r>
              <a:rPr lang="ko-KR" altLang="en-US" dirty="0"/>
              <a:t>가 설치된 컴퓨터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다수 사용자가 공동 이용을 하려는 목적이 크기 때문에 성능이 좋은 컴퓨터에 설치하여 운영</a:t>
            </a:r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1E2E96D0-9788-4CD2-98F0-41A052E7C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692" y="4151630"/>
            <a:ext cx="1600200" cy="304800"/>
          </a:xfrm>
          <a:prstGeom prst="flowChartPredefined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200">
                <a:latin typeface="Times New Roman" panose="02020603050405020304" pitchFamily="18" charset="0"/>
                <a:ea typeface="굴림" panose="020B0600000101010101" pitchFamily="50" charset="-127"/>
              </a:rPr>
              <a:t>DBMS</a:t>
            </a: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196F6701-66B1-48CD-B99D-538BC2BC7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892" y="4837430"/>
            <a:ext cx="2286000" cy="1227438"/>
          </a:xfrm>
          <a:prstGeom prst="flowChartMagneticDisk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14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F9D18C9F-8CAE-4C90-9818-543D627AD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9892" y="445643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EF1BE-790D-4747-952C-5B2EF67B72C7}"/>
              </a:ext>
            </a:extLst>
          </p:cNvPr>
          <p:cNvSpPr txBox="1"/>
          <p:nvPr/>
        </p:nvSpPr>
        <p:spPr>
          <a:xfrm>
            <a:off x="3790292" y="4897151"/>
            <a:ext cx="12954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00" dirty="0">
                <a:latin typeface="Times New Roman" panose="02020603050405020304" pitchFamily="18" charset="0"/>
                <a:ea typeface="굴림" panose="020B0600000101010101" pitchFamily="50" charset="-127"/>
              </a:rPr>
              <a:t>Database</a:t>
            </a: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F41180FC-14C6-444E-B15F-760DDE641785}"/>
              </a:ext>
            </a:extLst>
          </p:cNvPr>
          <p:cNvSpPr/>
          <p:nvPr/>
        </p:nvSpPr>
        <p:spPr>
          <a:xfrm>
            <a:off x="3395905" y="5366705"/>
            <a:ext cx="636373" cy="45720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File</a:t>
            </a: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36762439-046B-4B31-8152-06C1AADFB73E}"/>
              </a:ext>
            </a:extLst>
          </p:cNvPr>
          <p:cNvSpPr/>
          <p:nvPr/>
        </p:nvSpPr>
        <p:spPr>
          <a:xfrm>
            <a:off x="4116717" y="5366705"/>
            <a:ext cx="636373" cy="45720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File</a:t>
            </a:r>
          </a:p>
        </p:txBody>
      </p: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3E7B2280-68A0-4171-9B5E-8599AF5600F1}"/>
              </a:ext>
            </a:extLst>
          </p:cNvPr>
          <p:cNvSpPr/>
          <p:nvPr/>
        </p:nvSpPr>
        <p:spPr>
          <a:xfrm>
            <a:off x="4837529" y="5366705"/>
            <a:ext cx="636373" cy="45720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File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BB79EA-6107-4EEC-8062-034A072C1F6D}"/>
              </a:ext>
            </a:extLst>
          </p:cNvPr>
          <p:cNvSpPr/>
          <p:nvPr/>
        </p:nvSpPr>
        <p:spPr>
          <a:xfrm>
            <a:off x="2843808" y="3967146"/>
            <a:ext cx="3055977" cy="2538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DE0A5E-4D50-47A0-BAAF-8CFBA0F6628B}"/>
              </a:ext>
            </a:extLst>
          </p:cNvPr>
          <p:cNvSpPr txBox="1"/>
          <p:nvPr/>
        </p:nvSpPr>
        <p:spPr>
          <a:xfrm>
            <a:off x="3505548" y="6168921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데이터베이스 서버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866C11-B4F7-49A1-97E8-4B34E1D5900A}"/>
              </a:ext>
            </a:extLst>
          </p:cNvPr>
          <p:cNvSpPr txBox="1"/>
          <p:nvPr/>
        </p:nvSpPr>
        <p:spPr>
          <a:xfrm>
            <a:off x="5955976" y="5880161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데이터베이스에 저장된 파일들을</a:t>
            </a:r>
            <a:endParaRPr lang="en-US" altLang="ko-KR" sz="16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이라고 한다</a:t>
            </a:r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431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93ADE-B52F-4758-8F0F-14E09DB7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EB674-7B9E-4B08-8ADF-056C35DAF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857250"/>
            <a:ext cx="8786813" cy="2887719"/>
          </a:xfrm>
        </p:spPr>
        <p:txBody>
          <a:bodyPr/>
          <a:lstStyle/>
          <a:p>
            <a:r>
              <a:rPr lang="ko-KR" altLang="en-US" dirty="0"/>
              <a:t>데이터베이스 시스템</a:t>
            </a:r>
            <a:endParaRPr lang="en-US" altLang="ko-KR" dirty="0"/>
          </a:p>
          <a:p>
            <a:pPr lvl="1"/>
            <a:r>
              <a:rPr lang="ko-KR" altLang="en-US" dirty="0"/>
              <a:t>데이터베이스 서버는 인터넷과 같은 네트워크에 연결 되어있고</a:t>
            </a:r>
            <a:r>
              <a:rPr lang="en-US" altLang="ko-KR" dirty="0"/>
              <a:t>, </a:t>
            </a:r>
            <a:r>
              <a:rPr lang="ko-KR" altLang="en-US" dirty="0"/>
              <a:t>네트워크를 통해 들어오는 수많은 사용자들의 요구를 처리</a:t>
            </a:r>
          </a:p>
          <a:p>
            <a:pPr lvl="1"/>
            <a:r>
              <a:rPr lang="ko-KR" altLang="en-US" dirty="0">
                <a:solidFill>
                  <a:srgbClr val="0070C0"/>
                </a:solidFill>
              </a:rPr>
              <a:t>사용자</a:t>
            </a:r>
            <a:r>
              <a:rPr lang="ko-KR" altLang="en-US" dirty="0"/>
              <a:t>들은 응용프로그램 또는 질의도구</a:t>
            </a:r>
            <a:r>
              <a:rPr lang="en-US" altLang="ko-KR" dirty="0"/>
              <a:t>, DB</a:t>
            </a:r>
            <a:r>
              <a:rPr lang="ko-KR" altLang="en-US" dirty="0"/>
              <a:t>관리 툴과 같은 </a:t>
            </a:r>
            <a:r>
              <a:rPr lang="en-US" altLang="ko-KR" dirty="0"/>
              <a:t>SW</a:t>
            </a:r>
            <a:r>
              <a:rPr lang="ko-KR" altLang="en-US" dirty="0"/>
              <a:t>를 통해서 </a:t>
            </a:r>
            <a:r>
              <a:rPr lang="en-US" altLang="ko-KR" dirty="0"/>
              <a:t>DBMS</a:t>
            </a:r>
            <a:r>
              <a:rPr lang="ko-KR" altLang="en-US" dirty="0"/>
              <a:t>와 의사소통</a:t>
            </a:r>
            <a:endParaRPr lang="en-US" altLang="ko-KR" dirty="0"/>
          </a:p>
          <a:p>
            <a:pPr lvl="1"/>
            <a:r>
              <a:rPr lang="ko-KR" altLang="en-US" dirty="0"/>
              <a:t>응용 프로그램</a:t>
            </a:r>
            <a:r>
              <a:rPr lang="en-US" altLang="ko-KR" dirty="0"/>
              <a:t>(</a:t>
            </a:r>
            <a:r>
              <a:rPr lang="ko-KR" altLang="en-US" dirty="0"/>
              <a:t>또는 관리도구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DBMS</a:t>
            </a:r>
            <a:r>
              <a:rPr lang="ko-KR" altLang="en-US" dirty="0"/>
              <a:t>에게 요구사항을 전달하는 방식은 </a:t>
            </a:r>
            <a:r>
              <a:rPr lang="en-US" altLang="ko-KR" b="1" dirty="0">
                <a:solidFill>
                  <a:srgbClr val="0070C0"/>
                </a:solidFill>
              </a:rPr>
              <a:t>SQL</a:t>
            </a:r>
            <a:r>
              <a:rPr lang="ko-KR" altLang="en-US" dirty="0"/>
              <a:t>이라고 하는 표준화된 언어를 통해 이루어지며</a:t>
            </a:r>
            <a:r>
              <a:rPr lang="en-US" altLang="ko-KR" dirty="0"/>
              <a:t>, DBMS</a:t>
            </a:r>
            <a:r>
              <a:rPr lang="ko-KR" altLang="en-US" dirty="0"/>
              <a:t>는 응용 프로그램</a:t>
            </a:r>
            <a:r>
              <a:rPr lang="en-US" altLang="ko-KR" dirty="0"/>
              <a:t>(</a:t>
            </a:r>
            <a:r>
              <a:rPr lang="ko-KR" altLang="en-US" dirty="0"/>
              <a:t>또는 관리도구</a:t>
            </a:r>
            <a:r>
              <a:rPr lang="en-US" altLang="ko-KR" dirty="0"/>
              <a:t>)</a:t>
            </a:r>
            <a:r>
              <a:rPr lang="ko-KR" altLang="en-US" dirty="0"/>
              <a:t>의 요청 사항을 접수하고</a:t>
            </a:r>
            <a:r>
              <a:rPr lang="en-US" altLang="ko-KR" dirty="0"/>
              <a:t>, </a:t>
            </a:r>
            <a:r>
              <a:rPr lang="ko-KR" altLang="en-US" dirty="0"/>
              <a:t>이를 실행한 결과를 다시 응용 프로그램</a:t>
            </a:r>
            <a:r>
              <a:rPr lang="en-US" altLang="ko-KR" dirty="0"/>
              <a:t>(</a:t>
            </a:r>
            <a:r>
              <a:rPr lang="ko-KR" altLang="en-US" dirty="0"/>
              <a:t>또는 관리도구</a:t>
            </a:r>
            <a:r>
              <a:rPr lang="en-US" altLang="ko-KR" dirty="0"/>
              <a:t>)</a:t>
            </a:r>
            <a:r>
              <a:rPr lang="ko-KR" altLang="en-US" dirty="0"/>
              <a:t>에게 전달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03350A-1F5B-4329-BCD7-3477F7608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112" y="5245750"/>
            <a:ext cx="968029" cy="2213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100">
                <a:latin typeface="Times New Roman" panose="02020603050405020304" pitchFamily="18" charset="0"/>
                <a:ea typeface="굴림" panose="020B0600000101010101" pitchFamily="50" charset="-127"/>
              </a:rPr>
              <a:t>응용 프로그램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E77DF8-A8F5-4ADA-BBE5-6C0A894C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387" y="4869962"/>
            <a:ext cx="968029" cy="2213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100" dirty="0">
                <a:latin typeface="Times New Roman" panose="02020603050405020304" pitchFamily="18" charset="0"/>
                <a:ea typeface="굴림" panose="020B0600000101010101" pitchFamily="50" charset="-127"/>
              </a:rPr>
              <a:t>질의 도구</a:t>
            </a:r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B043E6BB-D01C-490A-9E0E-179E876FB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9882" y="5079547"/>
            <a:ext cx="141631" cy="5676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2000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6999130E-01CD-454F-A09E-F28285074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4635" y="5460566"/>
            <a:ext cx="292495" cy="3270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20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88675F-3BDD-49EA-A34E-987CE50CF517}"/>
              </a:ext>
            </a:extLst>
          </p:cNvPr>
          <p:cNvSpPr/>
          <p:nvPr/>
        </p:nvSpPr>
        <p:spPr>
          <a:xfrm>
            <a:off x="3449772" y="6374065"/>
            <a:ext cx="2283677" cy="3673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4B3B68-2599-4CD6-9C40-5C5483F4C946}"/>
              </a:ext>
            </a:extLst>
          </p:cNvPr>
          <p:cNvSpPr txBox="1"/>
          <p:nvPr/>
        </p:nvSpPr>
        <p:spPr>
          <a:xfrm>
            <a:off x="3883119" y="6423212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데이터베이스 서버</a:t>
            </a:r>
          </a:p>
        </p:txBody>
      </p:sp>
      <p:sp>
        <p:nvSpPr>
          <p:cNvPr id="18" name="생각 풍선: 구름 모양 17">
            <a:extLst>
              <a:ext uri="{FF2B5EF4-FFF2-40B4-BE49-F238E27FC236}">
                <a16:creationId xmlns:a16="http://schemas.microsoft.com/office/drawing/2014/main" id="{2B9BCD26-5FBB-4CD8-B5F2-5544A056E8E4}"/>
              </a:ext>
            </a:extLst>
          </p:cNvPr>
          <p:cNvSpPr/>
          <p:nvPr/>
        </p:nvSpPr>
        <p:spPr>
          <a:xfrm>
            <a:off x="3877130" y="5688529"/>
            <a:ext cx="1428961" cy="372871"/>
          </a:xfrm>
          <a:prstGeom prst="cloudCallout">
            <a:avLst>
              <a:gd name="adj1" fmla="val 44603"/>
              <a:gd name="adj2" fmla="val -1015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9C81ED-36D6-4A36-A3E6-0485A1333ED8}"/>
              </a:ext>
            </a:extLst>
          </p:cNvPr>
          <p:cNvSpPr txBox="1"/>
          <p:nvPr/>
        </p:nvSpPr>
        <p:spPr>
          <a:xfrm>
            <a:off x="4309913" y="5775916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인터넷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9CF3A1-8551-47B6-B95D-31A14F4EDF06}"/>
              </a:ext>
            </a:extLst>
          </p:cNvPr>
          <p:cNvCxnSpPr>
            <a:cxnSpLocks/>
          </p:cNvCxnSpPr>
          <p:nvPr/>
        </p:nvCxnSpPr>
        <p:spPr>
          <a:xfrm>
            <a:off x="4609606" y="6049746"/>
            <a:ext cx="1501" cy="28930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405539-D781-4CA3-8B21-11B54FF2A6DD}"/>
              </a:ext>
            </a:extLst>
          </p:cNvPr>
          <p:cNvSpPr txBox="1"/>
          <p:nvPr/>
        </p:nvSpPr>
        <p:spPr>
          <a:xfrm>
            <a:off x="3216004" y="5009798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Java, C++</a:t>
            </a:r>
            <a:endParaRPr lang="ko-KR" altLang="en-US" sz="12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D831429-A50B-414A-8C2F-F8A050D532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12" y="3789040"/>
            <a:ext cx="562221" cy="4918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5C78DC0-96B5-4313-9ACA-EE3D2DA27E29}"/>
              </a:ext>
            </a:extLst>
          </p:cNvPr>
          <p:cNvSpPr txBox="1"/>
          <p:nvPr/>
        </p:nvSpPr>
        <p:spPr>
          <a:xfrm>
            <a:off x="2781442" y="4333952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최종 사용자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2510C9E-7CAE-44F4-BC81-CD9DAAE07A3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269717" y="4610951"/>
            <a:ext cx="174325" cy="35815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4D11518-DC34-49AD-8A0B-14B20A10C3A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592126" y="4528891"/>
            <a:ext cx="722276" cy="34107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5C5C7B41-79B2-4181-8EE1-0B38EC6780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143" y="3816730"/>
            <a:ext cx="620330" cy="4296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8F4B911-2138-4786-8FDA-0B9785C7D6D7}"/>
              </a:ext>
            </a:extLst>
          </p:cNvPr>
          <p:cNvSpPr txBox="1"/>
          <p:nvPr/>
        </p:nvSpPr>
        <p:spPr>
          <a:xfrm>
            <a:off x="5637577" y="4252391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관리자</a:t>
            </a:r>
            <a:r>
              <a:rPr lang="en-US" altLang="ko-KR" sz="1200" b="1" dirty="0"/>
              <a:t>, DBA</a:t>
            </a:r>
            <a:endParaRPr lang="ko-KR" altLang="en-US" sz="1200" b="1" dirty="0"/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27436230-196B-4DE4-A560-466464F24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5683" y="4832099"/>
            <a:ext cx="968029" cy="2213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z="1100" dirty="0">
                <a:latin typeface="Times New Roman" panose="02020603050405020304" pitchFamily="18" charset="0"/>
                <a:ea typeface="굴림" panose="020B0600000101010101" pitchFamily="50" charset="-127"/>
              </a:rPr>
              <a:t>관리 </a:t>
            </a:r>
            <a:r>
              <a:rPr lang="en-US" altLang="ko-KR" sz="1100" dirty="0">
                <a:latin typeface="Times New Roman" panose="02020603050405020304" pitchFamily="18" charset="0"/>
                <a:ea typeface="굴림" panose="020B0600000101010101" pitchFamily="50" charset="-127"/>
              </a:rPr>
              <a:t>Tool</a:t>
            </a:r>
            <a:endParaRPr lang="ko-KR" altLang="en-US" sz="11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AEA4C591-AC88-4CE6-87B7-4BB507D6D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446" y="5152528"/>
            <a:ext cx="968029" cy="2213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z="1100" dirty="0">
                <a:latin typeface="Times New Roman" panose="02020603050405020304" pitchFamily="18" charset="0"/>
                <a:ea typeface="굴림" panose="020B0600000101010101" pitchFamily="50" charset="-127"/>
              </a:rPr>
              <a:t>프로그램 코드</a:t>
            </a:r>
          </a:p>
        </p:txBody>
      </p:sp>
      <p:sp>
        <p:nvSpPr>
          <p:cNvPr id="30" name="Line 11">
            <a:extLst>
              <a:ext uri="{FF2B5EF4-FFF2-40B4-BE49-F238E27FC236}">
                <a16:creationId xmlns:a16="http://schemas.microsoft.com/office/drawing/2014/main" id="{6900CD0C-D461-4EBE-BD91-C64C6EAABA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0279" y="5391394"/>
            <a:ext cx="140854" cy="3089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2000"/>
          </a:p>
        </p:txBody>
      </p:sp>
      <p:sp>
        <p:nvSpPr>
          <p:cNvPr id="31" name="Line 11">
            <a:extLst>
              <a:ext uri="{FF2B5EF4-FFF2-40B4-BE49-F238E27FC236}">
                <a16:creationId xmlns:a16="http://schemas.microsoft.com/office/drawing/2014/main" id="{9C515ED0-E026-42F7-A597-CBADEC7D73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91137" y="5073121"/>
            <a:ext cx="832415" cy="7379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200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2BAE178-6BF6-496C-A9E0-0BE04E00E56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6019697" y="4473549"/>
            <a:ext cx="176822" cy="35854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65A69AE-7838-49FF-BDFF-F50E10D312A7}"/>
              </a:ext>
            </a:extLst>
          </p:cNvPr>
          <p:cNvCxnSpPr>
            <a:cxnSpLocks/>
          </p:cNvCxnSpPr>
          <p:nvPr/>
        </p:nvCxnSpPr>
        <p:spPr>
          <a:xfrm>
            <a:off x="4816671" y="4525465"/>
            <a:ext cx="444785" cy="609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03E14337-A317-461D-862A-BBFDAF75CC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177" y="3793567"/>
            <a:ext cx="562221" cy="48072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2B3FF7E-507D-459C-9A5C-A69F849E7E6A}"/>
              </a:ext>
            </a:extLst>
          </p:cNvPr>
          <p:cNvSpPr txBox="1"/>
          <p:nvPr/>
        </p:nvSpPr>
        <p:spPr>
          <a:xfrm>
            <a:off x="4214000" y="4301910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응용 프로그래머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582558-018B-44A1-9AFA-AC62508FAF10}"/>
              </a:ext>
            </a:extLst>
          </p:cNvPr>
          <p:cNvSpPr txBox="1"/>
          <p:nvPr/>
        </p:nvSpPr>
        <p:spPr>
          <a:xfrm>
            <a:off x="3359861" y="554303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SQL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C36A1C-2A64-4256-B673-78E7C21B0236}"/>
              </a:ext>
            </a:extLst>
          </p:cNvPr>
          <p:cNvSpPr txBox="1"/>
          <p:nvPr/>
        </p:nvSpPr>
        <p:spPr>
          <a:xfrm>
            <a:off x="4112108" y="5321635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SQL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6C762F-4E31-431B-8F8F-F1694F17333B}"/>
              </a:ext>
            </a:extLst>
          </p:cNvPr>
          <p:cNvSpPr txBox="1"/>
          <p:nvPr/>
        </p:nvSpPr>
        <p:spPr>
          <a:xfrm>
            <a:off x="4855361" y="5432331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SQL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3D27B3-AA2C-43A2-A13A-C6AD3F86D554}"/>
              </a:ext>
            </a:extLst>
          </p:cNvPr>
          <p:cNvSpPr txBox="1"/>
          <p:nvPr/>
        </p:nvSpPr>
        <p:spPr>
          <a:xfrm>
            <a:off x="5616595" y="5438154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SQL</a:t>
            </a:r>
            <a:endParaRPr lang="ko-KR" altLang="en-US" sz="12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53E7681-3A0F-4A2E-A659-98CC2DF310C7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4379113" y="4578909"/>
            <a:ext cx="473844" cy="278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ECD1E-40F6-4E29-9BA4-1168C302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데이터베이스와 데이터베이스 관리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71232-8C0B-41E1-9069-651FE595C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시스템</a:t>
            </a:r>
            <a:endParaRPr lang="en-US" altLang="ko-KR" dirty="0"/>
          </a:p>
          <a:p>
            <a:pPr lvl="1"/>
            <a:r>
              <a:rPr lang="ko-KR" altLang="en-US" dirty="0"/>
              <a:t>데이터베이스는 여러 사람이 공유할 목적으로 연관된 데이터를 체계적으로 모아 놓은 저장소</a:t>
            </a:r>
            <a:r>
              <a:rPr lang="en-US" altLang="ko-KR" dirty="0"/>
              <a:t>(</a:t>
            </a:r>
            <a:r>
              <a:rPr lang="ko-KR" altLang="en-US" dirty="0"/>
              <a:t>모아 놓은 데이터의 덩어리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쇼핑몰 관리를 위한 데이터베이스</a:t>
            </a:r>
          </a:p>
          <a:p>
            <a:pPr lvl="3"/>
            <a:r>
              <a:rPr lang="ko-KR" altLang="en-US" dirty="0"/>
              <a:t>고객</a:t>
            </a:r>
            <a:r>
              <a:rPr lang="en-US" altLang="ko-KR" dirty="0"/>
              <a:t>, </a:t>
            </a:r>
            <a:r>
              <a:rPr lang="ko-KR" altLang="en-US" dirty="0"/>
              <a:t>상품</a:t>
            </a:r>
            <a:r>
              <a:rPr lang="en-US" altLang="ko-KR" dirty="0"/>
              <a:t>, </a:t>
            </a:r>
            <a:r>
              <a:rPr lang="ko-KR" altLang="en-US" dirty="0"/>
              <a:t>주문 등의 데이터 저장</a:t>
            </a:r>
          </a:p>
          <a:p>
            <a:pPr lvl="2"/>
            <a:r>
              <a:rPr lang="ko-KR" altLang="en-US" dirty="0"/>
              <a:t>도서관 관리를 위한 데이터베이스</a:t>
            </a:r>
            <a:endParaRPr lang="en-US" altLang="ko-KR" dirty="0"/>
          </a:p>
          <a:p>
            <a:pPr lvl="3"/>
            <a:r>
              <a:rPr lang="ko-KR" altLang="en-US" dirty="0"/>
              <a:t>회원정보</a:t>
            </a:r>
            <a:r>
              <a:rPr lang="en-US" altLang="ko-KR" dirty="0"/>
              <a:t>, </a:t>
            </a:r>
            <a:r>
              <a:rPr lang="ko-KR" altLang="en-US" dirty="0"/>
              <a:t>도서정보</a:t>
            </a:r>
            <a:r>
              <a:rPr lang="en-US" altLang="ko-KR" dirty="0"/>
              <a:t>, </a:t>
            </a:r>
            <a:r>
              <a:rPr lang="ko-KR" altLang="en-US" dirty="0"/>
              <a:t>대여 정보 등이 저장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데이터베이스에 정보를 저장하는 기본 단위는 </a:t>
            </a:r>
            <a:r>
              <a:rPr lang="ko-KR" altLang="en-US" b="1" dirty="0">
                <a:solidFill>
                  <a:srgbClr val="0070C0"/>
                </a:solidFill>
              </a:rPr>
              <a:t>테이블</a:t>
            </a:r>
            <a:r>
              <a:rPr lang="en-US" altLang="ko-KR" b="1" dirty="0">
                <a:solidFill>
                  <a:srgbClr val="0070C0"/>
                </a:solidFill>
              </a:rPr>
              <a:t>(table)</a:t>
            </a:r>
          </a:p>
          <a:p>
            <a:pPr lvl="2"/>
            <a:r>
              <a:rPr lang="ko-KR" altLang="en-US" dirty="0"/>
              <a:t>데이터베이스는 테이블 들의 집합</a:t>
            </a:r>
          </a:p>
          <a:p>
            <a:pPr lvl="2"/>
            <a:endParaRPr lang="ko-KR" altLang="en-US" dirty="0">
              <a:solidFill>
                <a:srgbClr val="0070C0"/>
              </a:solidFill>
            </a:endParaRPr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28" name="AutoShape 8">
            <a:extLst>
              <a:ext uri="{FF2B5EF4-FFF2-40B4-BE49-F238E27FC236}">
                <a16:creationId xmlns:a16="http://schemas.microsoft.com/office/drawing/2014/main" id="{497512FA-8410-4334-80D7-695EA3A2F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" y="4545743"/>
            <a:ext cx="2286000" cy="1227438"/>
          </a:xfrm>
          <a:prstGeom prst="flowChartMagneticDisk">
            <a:avLst/>
          </a:prstGeom>
          <a:solidFill>
            <a:srgbClr val="EAEAEA"/>
          </a:solidFill>
          <a:ln w="9525">
            <a:solidFill>
              <a:sysClr val="windowText" lastClr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D5B30E-C210-4CB3-8571-74FB98329A9E}"/>
              </a:ext>
            </a:extLst>
          </p:cNvPr>
          <p:cNvSpPr txBox="1"/>
          <p:nvPr/>
        </p:nvSpPr>
        <p:spPr>
          <a:xfrm>
            <a:off x="1406293" y="4521679"/>
            <a:ext cx="12954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쇼핑몰</a:t>
            </a:r>
            <a:endParaRPr kumimoji="0" lang="en-US" altLang="ko-KR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  <a:endParaRPr kumimoji="0" lang="en-US" altLang="ko-KR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문서 29">
            <a:extLst>
              <a:ext uri="{FF2B5EF4-FFF2-40B4-BE49-F238E27FC236}">
                <a16:creationId xmlns:a16="http://schemas.microsoft.com/office/drawing/2014/main" id="{C926CAA9-75B3-4CB6-A56C-EFD3BF1F8DE7}"/>
              </a:ext>
            </a:extLst>
          </p:cNvPr>
          <p:cNvSpPr/>
          <p:nvPr/>
        </p:nvSpPr>
        <p:spPr>
          <a:xfrm>
            <a:off x="1014995" y="5075018"/>
            <a:ext cx="636373" cy="457200"/>
          </a:xfrm>
          <a:prstGeom prst="flowChartDocumen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순서도: 문서 30">
            <a:extLst>
              <a:ext uri="{FF2B5EF4-FFF2-40B4-BE49-F238E27FC236}">
                <a16:creationId xmlns:a16="http://schemas.microsoft.com/office/drawing/2014/main" id="{B04A76F1-2309-4814-A230-0F197278A9D6}"/>
              </a:ext>
            </a:extLst>
          </p:cNvPr>
          <p:cNvSpPr/>
          <p:nvPr/>
        </p:nvSpPr>
        <p:spPr>
          <a:xfrm>
            <a:off x="1735807" y="5075018"/>
            <a:ext cx="636373" cy="457200"/>
          </a:xfrm>
          <a:prstGeom prst="flowChartDocumen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00DCBFF7-662E-420F-B851-E566CD95E486}"/>
              </a:ext>
            </a:extLst>
          </p:cNvPr>
          <p:cNvSpPr/>
          <p:nvPr/>
        </p:nvSpPr>
        <p:spPr>
          <a:xfrm>
            <a:off x="2456619" y="5075018"/>
            <a:ext cx="636373" cy="457200"/>
          </a:xfrm>
          <a:prstGeom prst="flowChartDocumen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AE6A27-ED5D-48C3-BE75-0068E64BA235}"/>
              </a:ext>
            </a:extLst>
          </p:cNvPr>
          <p:cNvSpPr txBox="1"/>
          <p:nvPr/>
        </p:nvSpPr>
        <p:spPr>
          <a:xfrm>
            <a:off x="1014995" y="5125335"/>
            <a:ext cx="60065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endParaRPr kumimoji="0" lang="en-US" altLang="ko-KR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3CA5DD-9D80-4F2D-87D7-FF9215B59D01}"/>
              </a:ext>
            </a:extLst>
          </p:cNvPr>
          <p:cNvSpPr txBox="1"/>
          <p:nvPr/>
        </p:nvSpPr>
        <p:spPr>
          <a:xfrm>
            <a:off x="1732886" y="5125335"/>
            <a:ext cx="60065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endParaRPr kumimoji="0" lang="en-US" altLang="ko-KR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354FAE-73EC-4E2B-AF5B-A455412A1835}"/>
              </a:ext>
            </a:extLst>
          </p:cNvPr>
          <p:cNvSpPr txBox="1"/>
          <p:nvPr/>
        </p:nvSpPr>
        <p:spPr>
          <a:xfrm>
            <a:off x="2462798" y="5125335"/>
            <a:ext cx="60065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endParaRPr kumimoji="0" lang="en-US" altLang="ko-KR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AutoShape 8">
            <a:extLst>
              <a:ext uri="{FF2B5EF4-FFF2-40B4-BE49-F238E27FC236}">
                <a16:creationId xmlns:a16="http://schemas.microsoft.com/office/drawing/2014/main" id="{41A86A36-30C9-4191-BBB3-07A468E5D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1109" y="4577826"/>
            <a:ext cx="2286000" cy="1227438"/>
          </a:xfrm>
          <a:prstGeom prst="flowChartMagneticDisk">
            <a:avLst/>
          </a:prstGeom>
          <a:solidFill>
            <a:srgbClr val="EAEAEA"/>
          </a:solidFill>
          <a:ln w="9525">
            <a:solidFill>
              <a:sysClr val="windowText" lastClr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801F25-C520-4BF4-B01C-24767D2A6AE3}"/>
              </a:ext>
            </a:extLst>
          </p:cNvPr>
          <p:cNvSpPr txBox="1"/>
          <p:nvPr/>
        </p:nvSpPr>
        <p:spPr>
          <a:xfrm>
            <a:off x="4121420" y="4553762"/>
            <a:ext cx="12954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도서관</a:t>
            </a:r>
            <a:endParaRPr kumimoji="0" lang="en-US" altLang="ko-KR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  <a:endParaRPr kumimoji="0" lang="en-US" altLang="ko-KR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문서 37">
            <a:extLst>
              <a:ext uri="{FF2B5EF4-FFF2-40B4-BE49-F238E27FC236}">
                <a16:creationId xmlns:a16="http://schemas.microsoft.com/office/drawing/2014/main" id="{6943694B-0771-4481-8103-60B4283A7344}"/>
              </a:ext>
            </a:extLst>
          </p:cNvPr>
          <p:cNvSpPr/>
          <p:nvPr/>
        </p:nvSpPr>
        <p:spPr>
          <a:xfrm>
            <a:off x="3730122" y="5107101"/>
            <a:ext cx="636373" cy="457200"/>
          </a:xfrm>
          <a:prstGeom prst="flowChartDocumen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5CF1BFCB-031E-442D-8D3D-620F63677433}"/>
              </a:ext>
            </a:extLst>
          </p:cNvPr>
          <p:cNvSpPr/>
          <p:nvPr/>
        </p:nvSpPr>
        <p:spPr>
          <a:xfrm>
            <a:off x="4450934" y="5107101"/>
            <a:ext cx="636373" cy="457200"/>
          </a:xfrm>
          <a:prstGeom prst="flowChartDocumen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순서도: 문서 39">
            <a:extLst>
              <a:ext uri="{FF2B5EF4-FFF2-40B4-BE49-F238E27FC236}">
                <a16:creationId xmlns:a16="http://schemas.microsoft.com/office/drawing/2014/main" id="{3AC63CC6-E45D-4F8B-BCF8-03B5B8CEE740}"/>
              </a:ext>
            </a:extLst>
          </p:cNvPr>
          <p:cNvSpPr/>
          <p:nvPr/>
        </p:nvSpPr>
        <p:spPr>
          <a:xfrm>
            <a:off x="5171746" y="5107101"/>
            <a:ext cx="636373" cy="457200"/>
          </a:xfrm>
          <a:prstGeom prst="flowChartDocumen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6822D3-3FA5-44CB-8BAB-1106BA92F934}"/>
              </a:ext>
            </a:extLst>
          </p:cNvPr>
          <p:cNvSpPr txBox="1"/>
          <p:nvPr/>
        </p:nvSpPr>
        <p:spPr>
          <a:xfrm>
            <a:off x="3730122" y="5157418"/>
            <a:ext cx="60065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endParaRPr kumimoji="0" lang="en-US" altLang="ko-KR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B35FA6-3980-4308-BDF0-904B731B54EF}"/>
              </a:ext>
            </a:extLst>
          </p:cNvPr>
          <p:cNvSpPr txBox="1"/>
          <p:nvPr/>
        </p:nvSpPr>
        <p:spPr>
          <a:xfrm>
            <a:off x="4460045" y="5157418"/>
            <a:ext cx="60065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</a:t>
            </a:r>
            <a:endParaRPr kumimoji="0" lang="en-US" altLang="ko-KR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1007C9-4FF5-46F8-A60E-6D9516807FF2}"/>
              </a:ext>
            </a:extLst>
          </p:cNvPr>
          <p:cNvSpPr txBox="1"/>
          <p:nvPr/>
        </p:nvSpPr>
        <p:spPr>
          <a:xfrm>
            <a:off x="5177925" y="5157418"/>
            <a:ext cx="60065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대여</a:t>
            </a:r>
            <a:endParaRPr kumimoji="0" lang="en-US" altLang="ko-KR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AutoShape 8">
            <a:extLst>
              <a:ext uri="{FF2B5EF4-FFF2-40B4-BE49-F238E27FC236}">
                <a16:creationId xmlns:a16="http://schemas.microsoft.com/office/drawing/2014/main" id="{9C357AF1-39E6-406A-93E0-F0EE93E9F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456" y="4561783"/>
            <a:ext cx="2286000" cy="1227438"/>
          </a:xfrm>
          <a:prstGeom prst="flowChartMagneticDisk">
            <a:avLst/>
          </a:prstGeom>
          <a:solidFill>
            <a:srgbClr val="EAEAEA"/>
          </a:solidFill>
          <a:ln w="9525">
            <a:solidFill>
              <a:sysClr val="windowText" lastClr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E99A68-759B-4169-B58D-E4E3560480CB}"/>
              </a:ext>
            </a:extLst>
          </p:cNvPr>
          <p:cNvSpPr txBox="1"/>
          <p:nvPr/>
        </p:nvSpPr>
        <p:spPr>
          <a:xfrm>
            <a:off x="6920767" y="4537719"/>
            <a:ext cx="12954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항공편</a:t>
            </a:r>
            <a:endParaRPr kumimoji="0" lang="en-US" altLang="ko-KR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  <a:endParaRPr kumimoji="0" lang="en-US" altLang="ko-KR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문서 45">
            <a:extLst>
              <a:ext uri="{FF2B5EF4-FFF2-40B4-BE49-F238E27FC236}">
                <a16:creationId xmlns:a16="http://schemas.microsoft.com/office/drawing/2014/main" id="{67C5B1B9-5CB0-454F-BC11-61031D984E86}"/>
              </a:ext>
            </a:extLst>
          </p:cNvPr>
          <p:cNvSpPr/>
          <p:nvPr/>
        </p:nvSpPr>
        <p:spPr>
          <a:xfrm>
            <a:off x="6529469" y="5091058"/>
            <a:ext cx="636373" cy="457200"/>
          </a:xfrm>
          <a:prstGeom prst="flowChartDocumen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순서도: 문서 46">
            <a:extLst>
              <a:ext uri="{FF2B5EF4-FFF2-40B4-BE49-F238E27FC236}">
                <a16:creationId xmlns:a16="http://schemas.microsoft.com/office/drawing/2014/main" id="{6477564D-6A49-42F5-BD75-BC58E930052D}"/>
              </a:ext>
            </a:extLst>
          </p:cNvPr>
          <p:cNvSpPr/>
          <p:nvPr/>
        </p:nvSpPr>
        <p:spPr>
          <a:xfrm>
            <a:off x="7250281" y="5091058"/>
            <a:ext cx="636373" cy="457200"/>
          </a:xfrm>
          <a:prstGeom prst="flowChartDocumen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순서도: 문서 47">
            <a:extLst>
              <a:ext uri="{FF2B5EF4-FFF2-40B4-BE49-F238E27FC236}">
                <a16:creationId xmlns:a16="http://schemas.microsoft.com/office/drawing/2014/main" id="{485F8126-CA85-4126-89DD-FCA2EABC6015}"/>
              </a:ext>
            </a:extLst>
          </p:cNvPr>
          <p:cNvSpPr/>
          <p:nvPr/>
        </p:nvSpPr>
        <p:spPr>
          <a:xfrm>
            <a:off x="7971093" y="5091058"/>
            <a:ext cx="636373" cy="457200"/>
          </a:xfrm>
          <a:prstGeom prst="flowChartDocumen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9637EE-7E50-49E7-A014-8E3294B04FE9}"/>
              </a:ext>
            </a:extLst>
          </p:cNvPr>
          <p:cNvSpPr txBox="1"/>
          <p:nvPr/>
        </p:nvSpPr>
        <p:spPr>
          <a:xfrm>
            <a:off x="6529469" y="5141375"/>
            <a:ext cx="60065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endParaRPr kumimoji="0" lang="en-US" altLang="ko-KR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A8AB20-EA09-409A-9B9E-68C2BAE28BC0}"/>
              </a:ext>
            </a:extLst>
          </p:cNvPr>
          <p:cNvSpPr txBox="1"/>
          <p:nvPr/>
        </p:nvSpPr>
        <p:spPr>
          <a:xfrm>
            <a:off x="7211263" y="5105279"/>
            <a:ext cx="71170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운항</a:t>
            </a:r>
            <a:endParaRPr kumimoji="0" lang="en-US" altLang="ko-KR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스케줄</a:t>
            </a:r>
            <a:endParaRPr kumimoji="0" lang="en-US" altLang="ko-KR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507959-1906-4927-A5C0-11A8D66CF43F}"/>
              </a:ext>
            </a:extLst>
          </p:cNvPr>
          <p:cNvSpPr txBox="1"/>
          <p:nvPr/>
        </p:nvSpPr>
        <p:spPr>
          <a:xfrm>
            <a:off x="7977272" y="5141375"/>
            <a:ext cx="60065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endParaRPr kumimoji="0" lang="en-US" altLang="ko-KR" sz="13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2CFC0F-0CCD-4B13-9701-512DA5ECD112}"/>
              </a:ext>
            </a:extLst>
          </p:cNvPr>
          <p:cNvSpPr txBox="1"/>
          <p:nvPr/>
        </p:nvSpPr>
        <p:spPr>
          <a:xfrm>
            <a:off x="3063454" y="6080609"/>
            <a:ext cx="3291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2-2&gt;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종류의 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248919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7476D-D712-4CE1-B763-E35A03D3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데이터베이스와 데이터베이스 관리시스템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B5E31-61FE-4B1D-A9BB-532AFBAEC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데이터베이스의 구현</a:t>
            </a:r>
            <a:endParaRPr lang="en-US" altLang="ko-KR" dirty="0"/>
          </a:p>
          <a:p>
            <a:pPr lvl="1"/>
            <a:r>
              <a:rPr lang="ko-KR" altLang="en-US" dirty="0"/>
              <a:t>보통 물리적인 저장장치인 하드 디스크상에 구현</a:t>
            </a:r>
          </a:p>
          <a:p>
            <a:pPr lvl="1"/>
            <a:r>
              <a:rPr lang="ko-KR" altLang="en-US" dirty="0"/>
              <a:t>데이터베이스의 물리적 구현 방식은 </a:t>
            </a:r>
            <a:r>
              <a:rPr lang="en-US" altLang="ko-KR" dirty="0"/>
              <a:t>DBMS </a:t>
            </a:r>
            <a:r>
              <a:rPr lang="ko-KR" altLang="en-US" dirty="0"/>
              <a:t>제품마다 다름</a:t>
            </a:r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특정 폴더에 데이터를 모아 놓을 수도 있고</a:t>
            </a:r>
            <a:r>
              <a:rPr lang="en-US" altLang="ko-KR" dirty="0"/>
              <a:t>, </a:t>
            </a:r>
            <a:r>
              <a:rPr lang="ko-KR" altLang="en-US" dirty="0"/>
              <a:t>하나의 커다란 파일에 작은 파일들을 모아서 저장 할 수도 있음</a:t>
            </a:r>
            <a:endParaRPr lang="en-US" altLang="ko-KR" dirty="0"/>
          </a:p>
          <a:p>
            <a:pPr lvl="1"/>
            <a:r>
              <a:rPr lang="ko-KR" altLang="en-US" dirty="0"/>
              <a:t>오라클의 경우는 여러 개의 파일들이 모여서 하나의 데이터베이스로서 역할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DB62AD1-F50C-4F3F-A29C-60529F09F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240" y="4057327"/>
            <a:ext cx="4886188" cy="14539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A3CF756-F74E-4687-8392-AB1827B2164D}"/>
              </a:ext>
            </a:extLst>
          </p:cNvPr>
          <p:cNvSpPr/>
          <p:nvPr/>
        </p:nvSpPr>
        <p:spPr>
          <a:xfrm>
            <a:off x="3933341" y="4397643"/>
            <a:ext cx="963257" cy="991994"/>
          </a:xfrm>
          <a:prstGeom prst="roundRect">
            <a:avLst>
              <a:gd name="adj" fmla="val 6224"/>
            </a:avLst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AutoShape 8">
            <a:extLst>
              <a:ext uri="{FF2B5EF4-FFF2-40B4-BE49-F238E27FC236}">
                <a16:creationId xmlns:a16="http://schemas.microsoft.com/office/drawing/2014/main" id="{E7067A97-7BC1-426B-8F69-D2B3A4E2A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72" y="4491819"/>
            <a:ext cx="1776796" cy="960817"/>
          </a:xfrm>
          <a:prstGeom prst="flowChartMagneticDisk">
            <a:avLst/>
          </a:prstGeom>
          <a:solidFill>
            <a:srgbClr val="EAEAEA"/>
          </a:solidFill>
          <a:ln w="9525">
            <a:solidFill>
              <a:sysClr val="windowText" lastClr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3B66A4-29D5-46B3-BEF9-158DBE1FAA6F}"/>
              </a:ext>
            </a:extLst>
          </p:cNvPr>
          <p:cNvSpPr txBox="1"/>
          <p:nvPr/>
        </p:nvSpPr>
        <p:spPr>
          <a:xfrm>
            <a:off x="1134158" y="4504033"/>
            <a:ext cx="10068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database</a:t>
            </a:r>
          </a:p>
        </p:txBody>
      </p:sp>
      <p:sp>
        <p:nvSpPr>
          <p:cNvPr id="19" name="순서도: 문서 18">
            <a:extLst>
              <a:ext uri="{FF2B5EF4-FFF2-40B4-BE49-F238E27FC236}">
                <a16:creationId xmlns:a16="http://schemas.microsoft.com/office/drawing/2014/main" id="{3784F788-F7FC-4C6C-84EB-ACD8DE16B906}"/>
              </a:ext>
            </a:extLst>
          </p:cNvPr>
          <p:cNvSpPr/>
          <p:nvPr/>
        </p:nvSpPr>
        <p:spPr>
          <a:xfrm>
            <a:off x="827620" y="4906126"/>
            <a:ext cx="494622" cy="357888"/>
          </a:xfrm>
          <a:prstGeom prst="flowChartDocumen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1BFAA094-C979-4B69-8BB4-BEB9474E1BEC}"/>
              </a:ext>
            </a:extLst>
          </p:cNvPr>
          <p:cNvSpPr/>
          <p:nvPr/>
        </p:nvSpPr>
        <p:spPr>
          <a:xfrm>
            <a:off x="1387872" y="4906126"/>
            <a:ext cx="494622" cy="357888"/>
          </a:xfrm>
          <a:prstGeom prst="flowChartDocumen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순서도: 문서 20">
            <a:extLst>
              <a:ext uri="{FF2B5EF4-FFF2-40B4-BE49-F238E27FC236}">
                <a16:creationId xmlns:a16="http://schemas.microsoft.com/office/drawing/2014/main" id="{235F8581-CADC-4B49-93AB-8269E701AEBA}"/>
              </a:ext>
            </a:extLst>
          </p:cNvPr>
          <p:cNvSpPr/>
          <p:nvPr/>
        </p:nvSpPr>
        <p:spPr>
          <a:xfrm>
            <a:off x="1948124" y="4906126"/>
            <a:ext cx="494622" cy="357888"/>
          </a:xfrm>
          <a:prstGeom prst="flowChartDocumen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F1FE1C-AB1F-4C45-A273-530927D8089D}"/>
              </a:ext>
            </a:extLst>
          </p:cNvPr>
          <p:cNvSpPr txBox="1"/>
          <p:nvPr/>
        </p:nvSpPr>
        <p:spPr>
          <a:xfrm>
            <a:off x="719572" y="5632859"/>
            <a:ext cx="1444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논리적 데이터베이스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4227E5-D601-4EB6-B7E5-057D97F551A8}"/>
              </a:ext>
            </a:extLst>
          </p:cNvPr>
          <p:cNvSpPr txBox="1"/>
          <p:nvPr/>
        </p:nvSpPr>
        <p:spPr>
          <a:xfrm>
            <a:off x="4119139" y="5632859"/>
            <a:ext cx="1444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물리적 데이터베이스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4617316-A265-4678-8079-30CC12679E2E}"/>
              </a:ext>
            </a:extLst>
          </p:cNvPr>
          <p:cNvCxnSpPr>
            <a:cxnSpLocks/>
          </p:cNvCxnSpPr>
          <p:nvPr/>
        </p:nvCxnSpPr>
        <p:spPr>
          <a:xfrm flipV="1">
            <a:off x="2496368" y="4397643"/>
            <a:ext cx="1436974" cy="216616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ysDot"/>
            <a:miter lim="800000"/>
          </a:ln>
          <a:effectLst/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794D48F-DA21-4A33-B81E-BEA18626789A}"/>
              </a:ext>
            </a:extLst>
          </p:cNvPr>
          <p:cNvCxnSpPr>
            <a:cxnSpLocks/>
          </p:cNvCxnSpPr>
          <p:nvPr/>
        </p:nvCxnSpPr>
        <p:spPr>
          <a:xfrm>
            <a:off x="2508375" y="5356142"/>
            <a:ext cx="1424966" cy="33494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ysDot"/>
            <a:miter lim="800000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43A5186-BCE6-4C2A-86F2-357DFF7566F0}"/>
              </a:ext>
            </a:extLst>
          </p:cNvPr>
          <p:cNvSpPr txBox="1"/>
          <p:nvPr/>
        </p:nvSpPr>
        <p:spPr>
          <a:xfrm>
            <a:off x="2301219" y="6073551"/>
            <a:ext cx="4431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2-3&gt;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오라클에서 물리적 데이터베이스의 구현</a:t>
            </a:r>
          </a:p>
        </p:txBody>
      </p:sp>
    </p:spTree>
    <p:extLst>
      <p:ext uri="{BB962C8B-B14F-4D97-AF65-F5344CB8AC3E}">
        <p14:creationId xmlns:p14="http://schemas.microsoft.com/office/powerpoint/2010/main" val="60159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8F10C-FFCF-4D28-B7C7-933C2DD8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데이터베이스와 데이터베이스 관리시스템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0210F-D020-4A50-A851-09027D7DF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 카탈로그 </a:t>
            </a:r>
            <a:r>
              <a:rPr lang="en-US" altLang="ko-KR" dirty="0"/>
              <a:t>(</a:t>
            </a:r>
            <a:r>
              <a:rPr lang="ko-KR" altLang="en-US" dirty="0"/>
              <a:t>데이터 사전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데이터베이스 안에는 사용자가 만든 테이블도 있지만 존재하는 데이터베이스들을 관리하기 위한 정보를 담고 있는 테이블도 있음</a:t>
            </a:r>
            <a:endParaRPr lang="en-US" altLang="ko-KR" dirty="0"/>
          </a:p>
          <a:p>
            <a:pPr lvl="2"/>
            <a:r>
              <a:rPr lang="ko-KR" altLang="en-US" dirty="0"/>
              <a:t>어떤 파일</a:t>
            </a:r>
            <a:r>
              <a:rPr lang="en-US" altLang="ko-KR" dirty="0"/>
              <a:t>(</a:t>
            </a:r>
            <a:r>
              <a:rPr lang="ko-KR" altLang="en-US" dirty="0"/>
              <a:t>테이블</a:t>
            </a:r>
            <a:r>
              <a:rPr lang="en-US" altLang="ko-KR" dirty="0"/>
              <a:t>)</a:t>
            </a:r>
            <a:r>
              <a:rPr lang="ko-KR" altLang="en-US" dirty="0"/>
              <a:t>들이 있는지</a:t>
            </a:r>
            <a:r>
              <a:rPr lang="en-US" altLang="ko-KR" dirty="0"/>
              <a:t>, </a:t>
            </a:r>
            <a:r>
              <a:rPr lang="ko-KR" altLang="en-US" dirty="0"/>
              <a:t>각 파일의 구조는 </a:t>
            </a:r>
            <a:r>
              <a:rPr lang="ko-KR" altLang="en-US" dirty="0" err="1"/>
              <a:t>어떠한지</a:t>
            </a:r>
            <a:r>
              <a:rPr lang="en-US" altLang="ko-KR" dirty="0"/>
              <a:t>, </a:t>
            </a:r>
            <a:r>
              <a:rPr lang="ko-KR" altLang="en-US" dirty="0"/>
              <a:t>사용자는 누가 있는지</a:t>
            </a:r>
            <a:r>
              <a:rPr lang="en-US" altLang="ko-KR" dirty="0"/>
              <a:t>, </a:t>
            </a:r>
            <a:r>
              <a:rPr lang="ko-KR" altLang="en-US" dirty="0"/>
              <a:t>각 사용자의 권한은 무엇인지 등</a:t>
            </a:r>
          </a:p>
          <a:p>
            <a:pPr lvl="1"/>
            <a:r>
              <a:rPr lang="ko-KR" altLang="en-US" dirty="0"/>
              <a:t>이러한 정보를 관리하기 위해 만들어진 테이블들을 특별히 </a:t>
            </a:r>
            <a:r>
              <a:rPr lang="ko-KR" altLang="en-US" dirty="0">
                <a:solidFill>
                  <a:srgbClr val="0070C0"/>
                </a:solidFill>
              </a:rPr>
              <a:t>시스템 카탈로그 </a:t>
            </a:r>
            <a:r>
              <a:rPr lang="en-US" altLang="ko-KR" dirty="0"/>
              <a:t>(System catalog) </a:t>
            </a:r>
            <a:r>
              <a:rPr lang="ko-KR" altLang="en-US" dirty="0"/>
              <a:t>또는 </a:t>
            </a:r>
            <a:r>
              <a:rPr lang="ko-KR" altLang="en-US" dirty="0">
                <a:solidFill>
                  <a:srgbClr val="0070C0"/>
                </a:solidFill>
              </a:rPr>
              <a:t>데이터 사전</a:t>
            </a:r>
            <a:r>
              <a:rPr lang="en-US" altLang="ko-KR" dirty="0"/>
              <a:t>(Data dictionary)</a:t>
            </a:r>
            <a:r>
              <a:rPr lang="ko-KR" altLang="en-US" dirty="0"/>
              <a:t>이라고 한다</a:t>
            </a:r>
            <a:endParaRPr lang="en-US" altLang="ko-KR" dirty="0"/>
          </a:p>
          <a:p>
            <a:pPr lvl="1"/>
            <a:r>
              <a:rPr lang="ko-KR" altLang="en-US" dirty="0"/>
              <a:t>시스템 카탈로그는 </a:t>
            </a:r>
            <a:r>
              <a:rPr lang="en-US" altLang="ko-KR" dirty="0"/>
              <a:t>DBMS</a:t>
            </a:r>
            <a:r>
              <a:rPr lang="ko-KR" altLang="en-US" dirty="0"/>
              <a:t>가 이용하는 정보로서 데이터베이스를 생성하면 시스템 카탈로그도 함께 생성</a:t>
            </a:r>
            <a:endParaRPr lang="en-US" altLang="ko-KR" dirty="0"/>
          </a:p>
          <a:p>
            <a:pPr lvl="1"/>
            <a:r>
              <a:rPr lang="ko-KR" altLang="en-US" dirty="0"/>
              <a:t>시스템 카탈로그 </a:t>
            </a:r>
            <a:r>
              <a:rPr lang="en-US" altLang="ko-KR" dirty="0"/>
              <a:t>= </a:t>
            </a:r>
            <a:r>
              <a:rPr lang="ko-KR" altLang="en-US" dirty="0"/>
              <a:t>메타데이터 </a:t>
            </a:r>
            <a:r>
              <a:rPr lang="en-US" altLang="ko-KR" dirty="0"/>
              <a:t>= </a:t>
            </a:r>
            <a:r>
              <a:rPr lang="ko-KR" altLang="en-US" dirty="0"/>
              <a:t>데이터베이스 스키마 </a:t>
            </a:r>
            <a:r>
              <a:rPr lang="en-US" altLang="ko-KR" dirty="0"/>
              <a:t>= </a:t>
            </a:r>
            <a:r>
              <a:rPr lang="ko-KR" altLang="en-US" dirty="0"/>
              <a:t>데이터 사전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A944830-C948-4DD5-847C-CD13474AD913}"/>
              </a:ext>
            </a:extLst>
          </p:cNvPr>
          <p:cNvGrpSpPr/>
          <p:nvPr/>
        </p:nvGrpSpPr>
        <p:grpSpPr>
          <a:xfrm>
            <a:off x="2884745" y="4113490"/>
            <a:ext cx="3719373" cy="1872208"/>
            <a:chOff x="2796843" y="4005064"/>
            <a:chExt cx="4309970" cy="2160240"/>
          </a:xfrm>
        </p:grpSpPr>
        <p:sp>
          <p:nvSpPr>
            <p:cNvPr id="20" name="AutoShape 8">
              <a:extLst>
                <a:ext uri="{FF2B5EF4-FFF2-40B4-BE49-F238E27FC236}">
                  <a16:creationId xmlns:a16="http://schemas.microsoft.com/office/drawing/2014/main" id="{263EF906-5361-49C4-9E37-8CC6B0113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434" y="4005064"/>
              <a:ext cx="2198638" cy="2160240"/>
            </a:xfrm>
            <a:prstGeom prst="flowChartMagneticDisk">
              <a:avLst/>
            </a:prstGeom>
            <a:solidFill>
              <a:srgbClr val="EAEAEA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31C1F6-D5B5-4179-916E-6E122B4EAAB7}"/>
                </a:ext>
              </a:extLst>
            </p:cNvPr>
            <p:cNvSpPr txBox="1"/>
            <p:nvPr/>
          </p:nvSpPr>
          <p:spPr>
            <a:xfrm>
              <a:off x="3551744" y="4053903"/>
              <a:ext cx="1245894" cy="4971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쇼핑몰</a:t>
              </a:r>
              <a:endParaRPr kumimoji="0"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데이터베이스</a:t>
              </a:r>
              <a:endParaRPr kumimoji="0"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순서도: 문서 21">
              <a:extLst>
                <a:ext uri="{FF2B5EF4-FFF2-40B4-BE49-F238E27FC236}">
                  <a16:creationId xmlns:a16="http://schemas.microsoft.com/office/drawing/2014/main" id="{E22D8A0E-ED99-4195-AD0B-DC39A90A59C8}"/>
                </a:ext>
              </a:extLst>
            </p:cNvPr>
            <p:cNvSpPr/>
            <p:nvPr/>
          </p:nvSpPr>
          <p:spPr>
            <a:xfrm>
              <a:off x="3136383" y="4847145"/>
              <a:ext cx="612053" cy="447757"/>
            </a:xfrm>
            <a:prstGeom prst="flowChartDocumen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순서도: 문서 22">
              <a:extLst>
                <a:ext uri="{FF2B5EF4-FFF2-40B4-BE49-F238E27FC236}">
                  <a16:creationId xmlns:a16="http://schemas.microsoft.com/office/drawing/2014/main" id="{8877C050-DB5E-4729-B572-7251F19C3074}"/>
                </a:ext>
              </a:extLst>
            </p:cNvPr>
            <p:cNvSpPr/>
            <p:nvPr/>
          </p:nvSpPr>
          <p:spPr>
            <a:xfrm>
              <a:off x="3857195" y="4847145"/>
              <a:ext cx="612053" cy="447757"/>
            </a:xfrm>
            <a:prstGeom prst="flowChartDocumen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순서도: 문서 23">
              <a:extLst>
                <a:ext uri="{FF2B5EF4-FFF2-40B4-BE49-F238E27FC236}">
                  <a16:creationId xmlns:a16="http://schemas.microsoft.com/office/drawing/2014/main" id="{E7A3879B-B412-48EF-B06D-96E365888C90}"/>
                </a:ext>
              </a:extLst>
            </p:cNvPr>
            <p:cNvSpPr/>
            <p:nvPr/>
          </p:nvSpPr>
          <p:spPr>
            <a:xfrm>
              <a:off x="4578007" y="4847145"/>
              <a:ext cx="612053" cy="447757"/>
            </a:xfrm>
            <a:prstGeom prst="flowChartDocumen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7767C6-7617-4DD8-8611-83CE8C063CC0}"/>
                </a:ext>
              </a:extLst>
            </p:cNvPr>
            <p:cNvSpPr txBox="1"/>
            <p:nvPr/>
          </p:nvSpPr>
          <p:spPr>
            <a:xfrm>
              <a:off x="3136383" y="4894057"/>
              <a:ext cx="577701" cy="3018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</a:t>
              </a:r>
              <a:endParaRPr kumimoji="0"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6E2087-5AA9-4143-89DD-A4BC66FDE619}"/>
                </a:ext>
              </a:extLst>
            </p:cNvPr>
            <p:cNvSpPr txBox="1"/>
            <p:nvPr/>
          </p:nvSpPr>
          <p:spPr>
            <a:xfrm>
              <a:off x="3854274" y="4894057"/>
              <a:ext cx="577701" cy="3018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</a:t>
              </a:r>
              <a:endParaRPr kumimoji="0"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C757E4-B67E-40FB-8161-CBAD4EBA1D21}"/>
                </a:ext>
              </a:extLst>
            </p:cNvPr>
            <p:cNvSpPr txBox="1"/>
            <p:nvPr/>
          </p:nvSpPr>
          <p:spPr>
            <a:xfrm>
              <a:off x="4584186" y="4894057"/>
              <a:ext cx="577701" cy="3018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주문</a:t>
              </a:r>
              <a:endParaRPr kumimoji="0" lang="en-US" altLang="ko-KR" sz="1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순서도: 문서 27">
              <a:extLst>
                <a:ext uri="{FF2B5EF4-FFF2-40B4-BE49-F238E27FC236}">
                  <a16:creationId xmlns:a16="http://schemas.microsoft.com/office/drawing/2014/main" id="{52C7B95B-8274-4A77-893A-8792ECCE63F1}"/>
                </a:ext>
              </a:extLst>
            </p:cNvPr>
            <p:cNvSpPr/>
            <p:nvPr/>
          </p:nvSpPr>
          <p:spPr>
            <a:xfrm>
              <a:off x="3481289" y="5565031"/>
              <a:ext cx="612053" cy="447757"/>
            </a:xfrm>
            <a:prstGeom prst="flowChartDocumen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14D9B4-E604-45D5-B130-A4E6D959225D}"/>
                </a:ext>
              </a:extLst>
            </p:cNvPr>
            <p:cNvSpPr txBox="1"/>
            <p:nvPr/>
          </p:nvSpPr>
          <p:spPr>
            <a:xfrm>
              <a:off x="3481289" y="5611944"/>
              <a:ext cx="577701" cy="3018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user</a:t>
              </a:r>
            </a:p>
          </p:txBody>
        </p:sp>
        <p:sp>
          <p:nvSpPr>
            <p:cNvPr id="30" name="순서도: 문서 29">
              <a:extLst>
                <a:ext uri="{FF2B5EF4-FFF2-40B4-BE49-F238E27FC236}">
                  <a16:creationId xmlns:a16="http://schemas.microsoft.com/office/drawing/2014/main" id="{3A0F638E-FBC5-4378-9594-BD82BB4C7ECA}"/>
                </a:ext>
              </a:extLst>
            </p:cNvPr>
            <p:cNvSpPr/>
            <p:nvPr/>
          </p:nvSpPr>
          <p:spPr>
            <a:xfrm>
              <a:off x="4235271" y="5573048"/>
              <a:ext cx="612053" cy="447757"/>
            </a:xfrm>
            <a:prstGeom prst="flowChartDocumen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9813AB1-5CBA-4148-9C31-7C6C2899ECF9}"/>
                </a:ext>
              </a:extLst>
            </p:cNvPr>
            <p:cNvSpPr txBox="1"/>
            <p:nvPr/>
          </p:nvSpPr>
          <p:spPr>
            <a:xfrm>
              <a:off x="4078858" y="5607929"/>
              <a:ext cx="941691" cy="3018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privilege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07528D2-DFE1-4C62-BB73-30A4051A75D9}"/>
                </a:ext>
              </a:extLst>
            </p:cNvPr>
            <p:cNvSpPr/>
            <p:nvPr/>
          </p:nvSpPr>
          <p:spPr>
            <a:xfrm>
              <a:off x="2800855" y="4770196"/>
              <a:ext cx="2603650" cy="596766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9B162C-4C9E-4B16-B05C-8124377CD8AF}"/>
                </a:ext>
              </a:extLst>
            </p:cNvPr>
            <p:cNvSpPr/>
            <p:nvPr/>
          </p:nvSpPr>
          <p:spPr>
            <a:xfrm>
              <a:off x="2796843" y="5488079"/>
              <a:ext cx="2603650" cy="596766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D301D7-751C-4568-AFFE-2BC55CA3A7D0}"/>
                </a:ext>
              </a:extLst>
            </p:cNvPr>
            <p:cNvSpPr txBox="1"/>
            <p:nvPr/>
          </p:nvSpPr>
          <p:spPr>
            <a:xfrm>
              <a:off x="5652334" y="4894377"/>
              <a:ext cx="1273789" cy="30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10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사용자</a:t>
              </a:r>
              <a:r>
                <a:rPr kumimoji="0" lang="en-US" altLang="ko-KR" sz="11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</a:t>
              </a:r>
              <a:r>
                <a:rPr kumimoji="0" lang="ko-KR" altLang="en-US" sz="11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385F39A-4D40-4BED-9217-C2975BF0EE4A}"/>
                </a:ext>
              </a:extLst>
            </p:cNvPr>
            <p:cNvSpPr txBox="1"/>
            <p:nvPr/>
          </p:nvSpPr>
          <p:spPr>
            <a:xfrm>
              <a:off x="5660349" y="5576169"/>
              <a:ext cx="1446464" cy="30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1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시스템 카탈로그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3BD6E95-080F-4EF2-812C-B82113ED161D}"/>
              </a:ext>
            </a:extLst>
          </p:cNvPr>
          <p:cNvSpPr txBox="1"/>
          <p:nvPr/>
        </p:nvSpPr>
        <p:spPr>
          <a:xfrm>
            <a:off x="2555776" y="6145559"/>
            <a:ext cx="3892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2-4&gt;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테이블과 시스템 카탈로그</a:t>
            </a:r>
          </a:p>
        </p:txBody>
      </p:sp>
    </p:spTree>
    <p:extLst>
      <p:ext uri="{BB962C8B-B14F-4D97-AF65-F5344CB8AC3E}">
        <p14:creationId xmlns:p14="http://schemas.microsoft.com/office/powerpoint/2010/main" val="242096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28C24-ED75-4BDD-9C18-A608365F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데이터베이스와 데이터베이스 관리시스템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93166-65C9-463A-8753-0039AB24F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상태</a:t>
            </a:r>
            <a:r>
              <a:rPr lang="en-US" altLang="ko-KR" dirty="0"/>
              <a:t>(Database Instance)</a:t>
            </a:r>
          </a:p>
          <a:p>
            <a:pPr lvl="1"/>
            <a:r>
              <a:rPr lang="ko-KR" altLang="en-US" dirty="0"/>
              <a:t>특정 시점의 데이터베이스의 </a:t>
            </a:r>
            <a:r>
              <a:rPr lang="ko-KR" altLang="en-US"/>
              <a:t>내용을 의미하며</a:t>
            </a:r>
            <a:r>
              <a:rPr lang="en-US" altLang="ko-KR" dirty="0"/>
              <a:t>, </a:t>
            </a:r>
            <a:r>
              <a:rPr lang="ko-KR" altLang="en-US" dirty="0"/>
              <a:t>시간이 지남에 따라 계속해서 바뀜</a:t>
            </a:r>
          </a:p>
          <a:p>
            <a:pPr lvl="1"/>
            <a:endParaRPr lang="ko-KR" alt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31247E97-9010-48BF-B3F0-65A98CCF6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2144118"/>
            <a:ext cx="6192838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SzTx/>
              <a:buFontTx/>
              <a:buNone/>
            </a:pPr>
            <a:r>
              <a:rPr lang="ko-KR" altLang="en-US" sz="1400" b="1" dirty="0">
                <a:latin typeface="신명조" charset="-127"/>
                <a:ea typeface="신명조" charset="-127"/>
              </a:rPr>
              <a:t>데이터베이스 스키마</a:t>
            </a:r>
          </a:p>
          <a:p>
            <a:pPr algn="just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  <a:ea typeface="신명조" charset="-127"/>
              </a:rPr>
              <a:t>DEPARTMENT(DEPTNO, DEPTNAME, FLOOR)</a:t>
            </a:r>
          </a:p>
          <a:p>
            <a:pPr algn="just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  <a:ea typeface="신명조" charset="-127"/>
              </a:rPr>
              <a:t>EMPLOYEE(EMPNO, EMPNAME, TITLE, DNO, SALARY)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2E05D85-25FF-44E8-A494-9CE70833C9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470717"/>
              </p:ext>
            </p:extLst>
          </p:nvPr>
        </p:nvGraphicFramePr>
        <p:xfrm>
          <a:off x="1475507" y="3171230"/>
          <a:ext cx="6604074" cy="3372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9790476" imgH="6323810" progId="Photoshop.Image.7">
                  <p:embed/>
                </p:oleObj>
              </mc:Choice>
              <mc:Fallback>
                <p:oleObj name="Image" r:id="rId2" imgW="9790476" imgH="6323810" progId="Photoshop.Image.7">
                  <p:embed/>
                  <p:pic>
                    <p:nvPicPr>
                      <p:cNvPr id="17414" name="Object 4">
                        <a:extLst>
                          <a:ext uri="{FF2B5EF4-FFF2-40B4-BE49-F238E27FC236}">
                            <a16:creationId xmlns:a16="http://schemas.microsoft.com/office/drawing/2014/main" id="{CE68F79F-E0D7-4F30-BC37-CED258F1C2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507" y="3171230"/>
                        <a:ext cx="6604074" cy="3372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821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 3">
      <a:dk1>
        <a:srgbClr val="000000"/>
      </a:dk1>
      <a:lt1>
        <a:srgbClr val="FFFFFF"/>
      </a:lt1>
      <a:dk2>
        <a:srgbClr val="B7D5E5"/>
      </a:dk2>
      <a:lt2>
        <a:srgbClr val="B2B2B2"/>
      </a:lt2>
      <a:accent1>
        <a:srgbClr val="47B5C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1D7E4"/>
      </a:accent5>
      <a:accent6>
        <a:srgbClr val="8AB9E7"/>
      </a:accent6>
      <a:hlink>
        <a:srgbClr val="CCCCFF"/>
      </a:hlink>
      <a:folHlink>
        <a:srgbClr val="C68DFF"/>
      </a:folHlink>
    </a:clrScheme>
    <a:fontScheme name="Office 테마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9FD589"/>
        </a:dk2>
        <a:lt2>
          <a:srgbClr val="B2B2B2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B7D5E5"/>
        </a:dk2>
        <a:lt2>
          <a:srgbClr val="B2B2B2"/>
        </a:lt2>
        <a:accent1>
          <a:srgbClr val="47B5C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1D7E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9CC5DC"/>
        </a:dk2>
        <a:lt2>
          <a:srgbClr val="4D4D4D"/>
        </a:lt2>
        <a:accent1>
          <a:srgbClr val="7B93D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FC8EC"/>
        </a:accent5>
        <a:accent6>
          <a:srgbClr val="8AB9E7"/>
        </a:accent6>
        <a:hlink>
          <a:srgbClr val="51DFCB"/>
        </a:hlink>
        <a:folHlink>
          <a:srgbClr val="ECAF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19050</TotalTime>
  <Words>2329</Words>
  <Application>Microsoft Office PowerPoint</Application>
  <PresentationFormat>화면 슬라이드 쇼(4:3)</PresentationFormat>
  <Paragraphs>453</Paragraphs>
  <Slides>31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5" baseType="lpstr">
      <vt:lpstr>HY헤드라인M</vt:lpstr>
      <vt:lpstr>noto</vt:lpstr>
      <vt:lpstr>굴림</vt:lpstr>
      <vt:lpstr>맑은 고딕</vt:lpstr>
      <vt:lpstr>신명조</vt:lpstr>
      <vt:lpstr>함초롬바탕</vt:lpstr>
      <vt:lpstr>Arial</vt:lpstr>
      <vt:lpstr>Arial Black</vt:lpstr>
      <vt:lpstr>Consolas</vt:lpstr>
      <vt:lpstr>Courier New</vt:lpstr>
      <vt:lpstr>Times New Roman</vt:lpstr>
      <vt:lpstr>Wingdings</vt:lpstr>
      <vt:lpstr>Office 테마</vt:lpstr>
      <vt:lpstr>Image</vt:lpstr>
      <vt:lpstr>데이터베이스 시스템</vt:lpstr>
      <vt:lpstr>목차</vt:lpstr>
      <vt:lpstr>1. 데이터베이스 시스템의 개념</vt:lpstr>
      <vt:lpstr>1. 데이터베이스 시스템</vt:lpstr>
      <vt:lpstr>1. 데이터베이스 시스템</vt:lpstr>
      <vt:lpstr>2. 데이터베이스와 데이터베이스 관리 시스템</vt:lpstr>
      <vt:lpstr>2. 데이터베이스와 데이터베이스 관리시스템</vt:lpstr>
      <vt:lpstr>2. 데이터베이스와 데이터베이스 관리시스템</vt:lpstr>
      <vt:lpstr>2. 데이터베이스와 데이터베이스 관리시스템</vt:lpstr>
      <vt:lpstr>2. 데이터베이스와 데이터베이스 관리시스템</vt:lpstr>
      <vt:lpstr>2. 데이터베이스와 데이터베이스 관리시스템</vt:lpstr>
      <vt:lpstr>3. 데이터베이스 사용자</vt:lpstr>
      <vt:lpstr>3. 데이터베이스 사용자</vt:lpstr>
      <vt:lpstr>3. 데이터베이스 사용자</vt:lpstr>
      <vt:lpstr>3. 데이터베이스 사용자</vt:lpstr>
      <vt:lpstr>3. 데이터베이스 사용자</vt:lpstr>
      <vt:lpstr>4. 데이터베이스 언어</vt:lpstr>
      <vt:lpstr>4. 데이터베이스 언어</vt:lpstr>
      <vt:lpstr>4. 데이터베이스 언어</vt:lpstr>
      <vt:lpstr>SQL Server</vt:lpstr>
      <vt:lpstr>SQL Server</vt:lpstr>
      <vt:lpstr>SQL Server</vt:lpstr>
      <vt:lpstr>데이터 모델</vt:lpstr>
      <vt:lpstr>데이터 모델</vt:lpstr>
      <vt:lpstr>데이터 모델</vt:lpstr>
      <vt:lpstr>데이터 모델</vt:lpstr>
      <vt:lpstr>데이터 모델</vt:lpstr>
      <vt:lpstr>데이터 모델</vt:lpstr>
      <vt:lpstr>데이터 모델</vt:lpstr>
      <vt:lpstr>데이터 모델</vt:lpstr>
      <vt:lpstr>Homework</vt:lpstr>
    </vt:vector>
  </TitlesOfParts>
  <Company>SSS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jk shin</cp:lastModifiedBy>
  <cp:revision>1287</cp:revision>
  <cp:lastPrinted>1601-01-01T00:00:00Z</cp:lastPrinted>
  <dcterms:created xsi:type="dcterms:W3CDTF">2001-04-24T07:20:06Z</dcterms:created>
  <dcterms:modified xsi:type="dcterms:W3CDTF">2023-09-13T05:00:42Z</dcterms:modified>
</cp:coreProperties>
</file>