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sldIdLst>
    <p:sldId id="259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8" r:id="rId28"/>
    <p:sldId id="333" r:id="rId29"/>
    <p:sldId id="334" r:id="rId30"/>
    <p:sldId id="335" r:id="rId31"/>
    <p:sldId id="336" r:id="rId32"/>
    <p:sldId id="337" r:id="rId33"/>
    <p:sldId id="339" r:id="rId34"/>
    <p:sldId id="340" r:id="rId35"/>
    <p:sldId id="341" r:id="rId36"/>
    <p:sldId id="357" r:id="rId37"/>
    <p:sldId id="342" r:id="rId38"/>
    <p:sldId id="343" r:id="rId39"/>
    <p:sldId id="344" r:id="rId40"/>
    <p:sldId id="345" r:id="rId41"/>
    <p:sldId id="346" r:id="rId42"/>
    <p:sldId id="349" r:id="rId43"/>
    <p:sldId id="347" r:id="rId44"/>
    <p:sldId id="348" r:id="rId45"/>
    <p:sldId id="350" r:id="rId46"/>
    <p:sldId id="353" r:id="rId47"/>
    <p:sldId id="351" r:id="rId48"/>
    <p:sldId id="355" r:id="rId49"/>
    <p:sldId id="356" r:id="rId50"/>
    <p:sldId id="354" r:id="rId51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11" autoAdjust="0"/>
    <p:restoredTop sz="91447" autoAdjust="0"/>
  </p:normalViewPr>
  <p:slideViewPr>
    <p:cSldViewPr>
      <p:cViewPr varScale="1">
        <p:scale>
          <a:sx n="97" d="100"/>
          <a:sy n="97" d="100"/>
        </p:scale>
        <p:origin x="42" y="1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635"/>
    </p:cViewPr>
  </p:sorterViewPr>
  <p:notesViewPr>
    <p:cSldViewPr>
      <p:cViewPr varScale="1">
        <p:scale>
          <a:sx n="82" d="100"/>
          <a:sy n="82" d="100"/>
        </p:scale>
        <p:origin x="-151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C63B01F-9D80-4AB7-8501-E2785682E95B}" type="datetimeFigureOut">
              <a:rPr lang="ko-KR" altLang="en-US"/>
              <a:pPr>
                <a:defRPr/>
              </a:pPr>
              <a:t>2023-09-18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8DB9404-9FD9-45BC-90D9-0EE325C6119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4B5E326-0CC6-4F26-8B9E-F05FA1FEF17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altLang="ko-KR" dirty="0" err="1"/>
              <a:t>A÷B는</a:t>
            </a:r>
            <a:r>
              <a:rPr lang="en-US" altLang="ko-KR" dirty="0"/>
              <a:t> </a:t>
            </a:r>
            <a:r>
              <a:rPr lang="en-US" altLang="ko-KR" dirty="0" err="1"/>
              <a:t>릴레이션</a:t>
            </a:r>
            <a:r>
              <a:rPr lang="en-US" altLang="ko-KR" dirty="0"/>
              <a:t> </a:t>
            </a:r>
            <a:r>
              <a:rPr lang="en-US" altLang="ko-KR" dirty="0" err="1"/>
              <a:t>B의</a:t>
            </a:r>
            <a:r>
              <a:rPr lang="en-US" altLang="ko-KR" dirty="0"/>
              <a:t> </a:t>
            </a:r>
            <a:r>
              <a:rPr lang="en-US" altLang="ko-KR" dirty="0" err="1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튜플과</a:t>
            </a:r>
            <a:r>
              <a:rPr lang="en-US" altLang="ko-KR" dirty="0"/>
              <a:t> </a:t>
            </a:r>
            <a:r>
              <a:rPr lang="en-US" altLang="ko-KR" dirty="0" err="1"/>
              <a:t>관련이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/>
              <a:t>릴레이션</a:t>
            </a:r>
            <a:r>
              <a:rPr lang="en-US" altLang="ko-KR" dirty="0"/>
              <a:t> </a:t>
            </a:r>
            <a:r>
              <a:rPr lang="en-US" altLang="ko-KR" dirty="0" err="1"/>
              <a:t>A의</a:t>
            </a:r>
            <a:r>
              <a:rPr lang="en-US" altLang="ko-KR" dirty="0"/>
              <a:t> </a:t>
            </a:r>
            <a:r>
              <a:rPr lang="en-US" altLang="ko-KR" dirty="0" err="1"/>
              <a:t>튜플들을</a:t>
            </a:r>
            <a:r>
              <a:rPr lang="en-US" altLang="ko-KR" dirty="0"/>
              <a:t> </a:t>
            </a:r>
            <a:r>
              <a:rPr lang="en-US" altLang="ko-KR" dirty="0" err="1"/>
              <a:t>추출</a:t>
            </a:r>
            <a:endParaRPr lang="en-US" altLang="ko-KR" dirty="0"/>
          </a:p>
          <a:p>
            <a:pPr lvl="0"/>
            <a:endParaRPr lang="en-US" altLang="ko-KR" dirty="0"/>
          </a:p>
          <a:p>
            <a:pPr lvl="0"/>
            <a:r>
              <a:rPr lang="ko-KR" altLang="en-US" dirty="0"/>
              <a:t>대출</a:t>
            </a:r>
            <a:r>
              <a:rPr lang="en-US" altLang="ko-KR" dirty="0"/>
              <a:t>/</a:t>
            </a:r>
            <a:r>
              <a:rPr lang="ko-KR" altLang="en-US" dirty="0"/>
              <a:t>도서</a:t>
            </a:r>
            <a:r>
              <a:rPr lang="en-US" altLang="ko-KR" dirty="0"/>
              <a:t>1 -&gt; </a:t>
            </a:r>
            <a:r>
              <a:rPr lang="ko-KR" altLang="en-US" dirty="0"/>
              <a:t>도서</a:t>
            </a:r>
            <a:r>
              <a:rPr lang="en-US" altLang="ko-KR" dirty="0"/>
              <a:t>1</a:t>
            </a:r>
            <a:r>
              <a:rPr lang="ko-KR" altLang="en-US" dirty="0"/>
              <a:t>의 모든 </a:t>
            </a:r>
            <a:r>
              <a:rPr lang="ko-KR" altLang="en-US" dirty="0" err="1"/>
              <a:t>튜플과</a:t>
            </a:r>
            <a:r>
              <a:rPr lang="ko-KR" altLang="en-US" dirty="0"/>
              <a:t> 관련이 있는 대출의 </a:t>
            </a:r>
            <a:r>
              <a:rPr lang="ko-KR" altLang="en-US" dirty="0" err="1"/>
              <a:t>튜플들을</a:t>
            </a:r>
            <a:r>
              <a:rPr lang="ko-KR" altLang="en-US" dirty="0"/>
              <a:t> 추출 </a:t>
            </a:r>
            <a:r>
              <a:rPr lang="en-US" altLang="ko-KR" dirty="0"/>
              <a:t>(</a:t>
            </a:r>
            <a:r>
              <a:rPr lang="ko-KR" altLang="en-US" dirty="0"/>
              <a:t>홍길동전과 </a:t>
            </a:r>
            <a:r>
              <a:rPr lang="ko-KR" altLang="en-US" dirty="0" err="1"/>
              <a:t>어린왕자와</a:t>
            </a:r>
            <a:r>
              <a:rPr lang="ko-KR" altLang="en-US" dirty="0"/>
              <a:t> 관련 있는 </a:t>
            </a:r>
            <a:r>
              <a:rPr lang="ko-KR" altLang="en-US" dirty="0" err="1"/>
              <a:t>튜플인</a:t>
            </a:r>
            <a:r>
              <a:rPr lang="ko-KR" altLang="en-US" dirty="0"/>
              <a:t> 문예</a:t>
            </a:r>
            <a:r>
              <a:rPr lang="en-US" altLang="ko-KR" dirty="0"/>
              <a:t>, 103</a:t>
            </a:r>
            <a:r>
              <a:rPr lang="ko-KR" altLang="en-US" dirty="0"/>
              <a:t>이 추출됨</a:t>
            </a:r>
            <a:r>
              <a:rPr lang="en-US" altLang="ko-KR" dirty="0"/>
              <a:t>)</a:t>
            </a:r>
          </a:p>
          <a:p>
            <a:pPr lvl="0"/>
            <a:r>
              <a:rPr lang="ko-KR" altLang="en-US" dirty="0"/>
              <a:t>대출</a:t>
            </a:r>
            <a:r>
              <a:rPr lang="en-US" altLang="ko-KR" dirty="0"/>
              <a:t>/</a:t>
            </a:r>
            <a:r>
              <a:rPr lang="ko-KR" altLang="en-US" dirty="0"/>
              <a:t>도서</a:t>
            </a:r>
            <a:r>
              <a:rPr lang="en-US" altLang="ko-KR" dirty="0"/>
              <a:t>2 -&gt; </a:t>
            </a:r>
            <a:r>
              <a:rPr lang="ko-KR" altLang="en-US" dirty="0"/>
              <a:t>도서</a:t>
            </a:r>
            <a:r>
              <a:rPr lang="en-US" altLang="ko-KR" dirty="0"/>
              <a:t>2</a:t>
            </a:r>
            <a:r>
              <a:rPr lang="ko-KR" altLang="en-US" dirty="0"/>
              <a:t>의 모든 </a:t>
            </a:r>
            <a:r>
              <a:rPr lang="ko-KR" altLang="en-US" dirty="0" err="1"/>
              <a:t>튜플과</a:t>
            </a:r>
            <a:r>
              <a:rPr lang="ko-KR" altLang="en-US" dirty="0"/>
              <a:t> 관련이 있는 대출의 </a:t>
            </a:r>
            <a:r>
              <a:rPr lang="ko-KR" altLang="en-US" dirty="0" err="1"/>
              <a:t>튜플들을</a:t>
            </a:r>
            <a:r>
              <a:rPr lang="ko-KR" altLang="en-US" dirty="0"/>
              <a:t> 추출 </a:t>
            </a:r>
            <a:r>
              <a:rPr lang="en-US" altLang="ko-KR" dirty="0"/>
              <a:t>(</a:t>
            </a:r>
            <a:r>
              <a:rPr lang="ko-KR" altLang="en-US" dirty="0"/>
              <a:t>대출회원 </a:t>
            </a:r>
            <a:r>
              <a:rPr lang="en-US" altLang="ko-KR" dirty="0"/>
              <a:t>103</a:t>
            </a:r>
            <a:r>
              <a:rPr lang="ko-KR" altLang="en-US" dirty="0"/>
              <a:t>이 대출한 대출도서인 홍길동전</a:t>
            </a:r>
            <a:r>
              <a:rPr lang="en-US" altLang="ko-KR" dirty="0"/>
              <a:t>, </a:t>
            </a:r>
            <a:r>
              <a:rPr lang="ko-KR" altLang="en-US" dirty="0" err="1"/>
              <a:t>어린왕자와</a:t>
            </a:r>
            <a:r>
              <a:rPr lang="ko-KR" altLang="en-US" dirty="0"/>
              <a:t> 관련 있는 </a:t>
            </a:r>
            <a:r>
              <a:rPr lang="ko-KR" altLang="en-US" dirty="0" err="1"/>
              <a:t>튜플인</a:t>
            </a:r>
            <a:r>
              <a:rPr lang="ko-KR" altLang="en-US" dirty="0"/>
              <a:t> 문예가 추출됨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588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93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42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18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49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3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6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9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l-GR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+mn-ea"/>
              </a:rPr>
              <a:t>σ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+mn-ea"/>
              </a:rPr>
              <a:t>: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+mn-ea"/>
              </a:rPr>
              <a:t>시그마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+mn-ea"/>
              </a:rPr>
              <a:t>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+mn-ea"/>
              </a:rPr>
              <a:t>그리스 문자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+mn-ea"/>
              </a:rPr>
              <a:t>.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+mn-ea"/>
              </a:rPr>
              <a:t>합을 표현하기 위해 만들어진 수학적 기호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+mn-ea"/>
              </a:rPr>
              <a:t>)</a:t>
            </a:r>
            <a:endParaRPr lang="el-GR" altLang="ko-KR" sz="12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+mn-e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l-GR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+mn-ea"/>
              </a:rPr>
              <a:t>π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+mn-ea"/>
              </a:rPr>
              <a:t>:</a:t>
            </a:r>
            <a:r>
              <a:rPr lang="ko-KR" altLang="en-US" dirty="0"/>
              <a:t>파이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9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619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비교 연산자 </a:t>
            </a:r>
            <a:r>
              <a:rPr lang="en-US" altLang="ko-KR" dirty="0"/>
              <a:t>: </a:t>
            </a:r>
            <a:r>
              <a:rPr lang="ko-KR" altLang="en-US" dirty="0"/>
              <a:t>두 개의 값을 비교하여 그 결과를 논리적으로 평가</a:t>
            </a:r>
            <a:endParaRPr lang="en-US" altLang="ko-KR" dirty="0"/>
          </a:p>
          <a:p>
            <a:r>
              <a:rPr lang="ko-KR" altLang="en-US" dirty="0"/>
              <a:t>논리 연산자 </a:t>
            </a:r>
            <a:r>
              <a:rPr lang="en-US" altLang="ko-KR" dirty="0"/>
              <a:t>:</a:t>
            </a:r>
            <a:r>
              <a:rPr lang="ko-KR" altLang="en-US" dirty="0"/>
              <a:t> 논리 연산자는 논리적인 조건을 평가하는 데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DB9404-9FD9-45BC-90D9-0EE325C61197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6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1"/>
          <p:cNvSpPr>
            <a:spLocks noChangeArrowheads="1"/>
          </p:cNvSpPr>
          <p:nvPr/>
        </p:nvSpPr>
        <p:spPr bwMode="auto">
          <a:xfrm>
            <a:off x="241300" y="4216400"/>
            <a:ext cx="5702300" cy="381000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5" name="Rectangle 277"/>
          <p:cNvSpPr>
            <a:spLocks noChangeArrowheads="1"/>
          </p:cNvSpPr>
          <p:nvPr/>
        </p:nvSpPr>
        <p:spPr bwMode="auto">
          <a:xfrm>
            <a:off x="5102225" y="1676400"/>
            <a:ext cx="838200" cy="9144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6" name="Rectangle 278"/>
          <p:cNvSpPr>
            <a:spLocks noChangeArrowheads="1"/>
          </p:cNvSpPr>
          <p:nvPr/>
        </p:nvSpPr>
        <p:spPr bwMode="auto">
          <a:xfrm>
            <a:off x="6788150" y="1676400"/>
            <a:ext cx="831850" cy="9144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7" name="Rectangle 91"/>
          <p:cNvSpPr>
            <a:spLocks noChangeArrowheads="1"/>
          </p:cNvSpPr>
          <p:nvPr/>
        </p:nvSpPr>
        <p:spPr bwMode="auto">
          <a:xfrm flipV="1">
            <a:off x="6705600" y="6553200"/>
            <a:ext cx="24384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8" name="Rectangle 95"/>
          <p:cNvSpPr>
            <a:spLocks noChangeArrowheads="1"/>
          </p:cNvSpPr>
          <p:nvPr/>
        </p:nvSpPr>
        <p:spPr bwMode="auto">
          <a:xfrm>
            <a:off x="0" y="2590800"/>
            <a:ext cx="6794500" cy="1371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 flipH="1" flipV="1">
            <a:off x="0" y="3886200"/>
            <a:ext cx="6400800" cy="4572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0" name="Rectangle 253"/>
          <p:cNvSpPr>
            <a:spLocks noChangeArrowheads="1"/>
          </p:cNvSpPr>
          <p:nvPr/>
        </p:nvSpPr>
        <p:spPr bwMode="auto">
          <a:xfrm>
            <a:off x="0" y="0"/>
            <a:ext cx="228600" cy="6858000"/>
          </a:xfrm>
          <a:prstGeom prst="rect">
            <a:avLst/>
          </a:prstGeom>
          <a:gradFill rotWithShape="0">
            <a:gsLst>
              <a:gs pos="0">
                <a:schemeClr val="tx1">
                  <a:gamma/>
                  <a:tint val="23529"/>
                  <a:invGamma/>
                </a:schemeClr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" name="Rectangle 272"/>
          <p:cNvSpPr>
            <a:spLocks noChangeArrowheads="1"/>
          </p:cNvSpPr>
          <p:nvPr/>
        </p:nvSpPr>
        <p:spPr bwMode="auto">
          <a:xfrm>
            <a:off x="5946775" y="2590800"/>
            <a:ext cx="841375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2" name="Oval 262"/>
          <p:cNvSpPr>
            <a:spLocks noChangeArrowheads="1"/>
          </p:cNvSpPr>
          <p:nvPr/>
        </p:nvSpPr>
        <p:spPr bwMode="auto">
          <a:xfrm flipH="1">
            <a:off x="5946775" y="3505200"/>
            <a:ext cx="838200" cy="83820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grpSp>
        <p:nvGrpSpPr>
          <p:cNvPr id="13" name="Group 282"/>
          <p:cNvGrpSpPr>
            <a:grpSpLocks/>
          </p:cNvGrpSpPr>
          <p:nvPr/>
        </p:nvGrpSpPr>
        <p:grpSpPr bwMode="auto">
          <a:xfrm>
            <a:off x="228600" y="1447800"/>
            <a:ext cx="8915400" cy="3581400"/>
            <a:chOff x="144" y="912"/>
            <a:chExt cx="5616" cy="2256"/>
          </a:xfrm>
        </p:grpSpPr>
        <p:sp>
          <p:nvSpPr>
            <p:cNvPr id="14" name="Line 259"/>
            <p:cNvSpPr>
              <a:spLocks noChangeShapeType="1"/>
            </p:cNvSpPr>
            <p:nvPr/>
          </p:nvSpPr>
          <p:spPr bwMode="ltGray">
            <a:xfrm>
              <a:off x="144" y="2208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5" name="Line 261"/>
            <p:cNvSpPr>
              <a:spLocks noChangeShapeType="1"/>
            </p:cNvSpPr>
            <p:nvPr/>
          </p:nvSpPr>
          <p:spPr bwMode="ltGray">
            <a:xfrm>
              <a:off x="144" y="2736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6" name="Line 260"/>
            <p:cNvSpPr>
              <a:spLocks noChangeShapeType="1"/>
            </p:cNvSpPr>
            <p:nvPr/>
          </p:nvSpPr>
          <p:spPr bwMode="ltGray">
            <a:xfrm>
              <a:off x="144" y="1632"/>
              <a:ext cx="4752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7" name="Line 268"/>
            <p:cNvSpPr>
              <a:spLocks noChangeShapeType="1"/>
            </p:cNvSpPr>
            <p:nvPr/>
          </p:nvSpPr>
          <p:spPr bwMode="ltGray">
            <a:xfrm>
              <a:off x="4800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8" name="Line 256"/>
            <p:cNvSpPr>
              <a:spLocks noChangeShapeType="1"/>
            </p:cNvSpPr>
            <p:nvPr/>
          </p:nvSpPr>
          <p:spPr bwMode="ltGray">
            <a:xfrm>
              <a:off x="3744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19" name="Line 257"/>
            <p:cNvSpPr>
              <a:spLocks noChangeShapeType="1"/>
            </p:cNvSpPr>
            <p:nvPr/>
          </p:nvSpPr>
          <p:spPr bwMode="ltGray">
            <a:xfrm>
              <a:off x="4278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20" name="Line 264"/>
            <p:cNvSpPr>
              <a:spLocks noChangeShapeType="1"/>
            </p:cNvSpPr>
            <p:nvPr/>
          </p:nvSpPr>
          <p:spPr bwMode="ltGray">
            <a:xfrm>
              <a:off x="3212" y="912"/>
              <a:ext cx="0" cy="2256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  <p:sp>
          <p:nvSpPr>
            <p:cNvPr id="21" name="Line 266"/>
            <p:cNvSpPr>
              <a:spLocks noChangeShapeType="1"/>
            </p:cNvSpPr>
            <p:nvPr/>
          </p:nvSpPr>
          <p:spPr bwMode="ltGray">
            <a:xfrm>
              <a:off x="3024" y="1056"/>
              <a:ext cx="2736" cy="0"/>
            </a:xfrm>
            <a:prstGeom prst="line">
              <a:avLst/>
            </a:prstGeom>
            <a:noFill/>
            <a:ln w="6350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>
                <a:defRPr/>
              </a:pPr>
              <a:endParaRPr lang="ko-KR" altLang="en-US">
                <a:latin typeface="Times New Roman" charset="0"/>
              </a:endParaRPr>
            </a:p>
          </p:txBody>
        </p:sp>
      </p:grpSp>
      <p:sp>
        <p:nvSpPr>
          <p:cNvPr id="819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14400" y="4495800"/>
            <a:ext cx="5791200" cy="533400"/>
          </a:xfrm>
        </p:spPr>
        <p:txBody>
          <a:bodyPr anchor="b"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 altLang="ko-KR"/>
              <a:t>Click to edit Master subtitle style</a:t>
            </a:r>
          </a:p>
        </p:txBody>
      </p:sp>
      <p:sp>
        <p:nvSpPr>
          <p:cNvPr id="8211" name="Rectangle 19"/>
          <p:cNvSpPr>
            <a:spLocks noGrp="1" noChangeArrowheads="1"/>
          </p:cNvSpPr>
          <p:nvPr>
            <p:ph type="ctrTitle" sz="quarter"/>
          </p:nvPr>
        </p:nvSpPr>
        <p:spPr>
          <a:xfrm>
            <a:off x="533400" y="2844800"/>
            <a:ext cx="5562600" cy="1295400"/>
          </a:xfrm>
        </p:spPr>
        <p:txBody>
          <a:bodyPr anchor="ctr"/>
          <a:lstStyle>
            <a:lvl1pPr>
              <a:defRPr sz="4400" b="0">
                <a:solidFill>
                  <a:schemeClr val="bg1"/>
                </a:solidFill>
                <a:latin typeface="Arial Black" pitchFamily="34" charset="0"/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2" name="Rectangle 14"/>
          <p:cNvSpPr>
            <a:spLocks noGrp="1" noChangeArrowheads="1"/>
          </p:cNvSpPr>
          <p:nvPr>
            <p:ph type="dt" sz="quarter" idx="10"/>
          </p:nvPr>
        </p:nvSpPr>
        <p:spPr>
          <a:xfrm>
            <a:off x="35814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" name="Rectangle 1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6553200"/>
            <a:ext cx="685800" cy="304800"/>
          </a:xfrm>
        </p:spPr>
        <p:txBody>
          <a:bodyPr anchorCtr="0"/>
          <a:lstStyle>
            <a:lvl1pPr>
              <a:defRPr sz="1400"/>
            </a:lvl1pPr>
          </a:lstStyle>
          <a:p>
            <a:pPr>
              <a:defRPr/>
            </a:pPr>
            <a:fld id="{57CB5F90-83C6-4769-95C8-C2648901C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857250"/>
            <a:ext cx="8786813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28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kumimoji="0" sz="1400">
                <a:latin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496050"/>
            <a:ext cx="9826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defRPr kumimoji="0" sz="1600" b="1">
                <a:latin typeface="+mn-ea"/>
              </a:defRPr>
            </a:lvl1pPr>
          </a:lstStyle>
          <a:p>
            <a:pPr>
              <a:defRPr/>
            </a:pPr>
            <a:fld id="{7C3A4DB8-089F-4E3A-AFA6-DCD677DDEA3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1166" name="Rectangle 142"/>
          <p:cNvSpPr>
            <a:spLocks noChangeArrowheads="1"/>
          </p:cNvSpPr>
          <p:nvPr/>
        </p:nvSpPr>
        <p:spPr bwMode="auto">
          <a:xfrm flipH="1">
            <a:off x="71438" y="142875"/>
            <a:ext cx="8858250" cy="520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71" name="Line 147"/>
          <p:cNvSpPr>
            <a:spLocks noChangeShapeType="1"/>
          </p:cNvSpPr>
          <p:nvPr/>
        </p:nvSpPr>
        <p:spPr bwMode="ltGray">
          <a:xfrm flipH="1">
            <a:off x="125413" y="714375"/>
            <a:ext cx="8782050" cy="0"/>
          </a:xfrm>
          <a:prstGeom prst="line">
            <a:avLst/>
          </a:prstGeom>
          <a:noFill/>
          <a:ln w="6350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214313" y="153988"/>
            <a:ext cx="8215312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165" name="Rectangle 141"/>
          <p:cNvSpPr>
            <a:spLocks noChangeArrowheads="1"/>
          </p:cNvSpPr>
          <p:nvPr/>
        </p:nvSpPr>
        <p:spPr bwMode="auto">
          <a:xfrm flipH="1">
            <a:off x="8429625" y="0"/>
            <a:ext cx="354013" cy="350838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64" name="Rectangle 140"/>
          <p:cNvSpPr>
            <a:spLocks noChangeArrowheads="1"/>
          </p:cNvSpPr>
          <p:nvPr/>
        </p:nvSpPr>
        <p:spPr bwMode="auto">
          <a:xfrm flipH="1">
            <a:off x="8643938" y="142875"/>
            <a:ext cx="355600" cy="35083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1169" name="Rectangle 145"/>
          <p:cNvSpPr>
            <a:spLocks noChangeArrowheads="1"/>
          </p:cNvSpPr>
          <p:nvPr/>
        </p:nvSpPr>
        <p:spPr bwMode="auto">
          <a:xfrm flipH="1">
            <a:off x="8572500" y="428625"/>
            <a:ext cx="357188" cy="3492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>
              <a:latin typeface="Times New Roman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5763" y="6472238"/>
            <a:ext cx="4540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3114A4A7-2B45-41C2-95FB-D3B640B429C6}" type="slidenum">
              <a:rPr lang="ko-KR" altLang="en-US" sz="1800"/>
              <a:pPr>
                <a:defRPr/>
              </a:pPr>
              <a:t>‹#›</a:t>
            </a:fld>
            <a:endParaRPr lang="ko-KR" alt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</p:sldLayoutIdLst>
  <p:hf sldNum="0" hdr="0" dt="0"/>
  <p:txStyles>
    <p:titleStyle>
      <a:lvl1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CC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2pPr>
      <a:lvl3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3pPr>
      <a:lvl4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4pPr>
      <a:lvl5pPr algn="l" rtl="0" eaLnBrk="0" fontAlgn="base" latinLnBrk="1" hangingPunct="0">
        <a:lnSpc>
          <a:spcPct val="90000"/>
        </a:lnSpc>
        <a:spcBef>
          <a:spcPct val="0"/>
        </a:spcBef>
        <a:spcAft>
          <a:spcPct val="0"/>
        </a:spcAft>
        <a:defRPr kumimoji="1" sz="2800">
          <a:solidFill>
            <a:srgbClr val="0066CC"/>
          </a:solidFill>
          <a:latin typeface="Arial" charset="0"/>
          <a:ea typeface="굴림" pitchFamily="50" charset="-127"/>
        </a:defRPr>
      </a:lvl5pPr>
      <a:lvl6pPr marL="4572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fontAlgn="base" latinLnBrk="1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18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16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Times New Roman" pitchFamily="18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sz="3200" dirty="0">
                <a:latin typeface="HY헤드라인M" pitchFamily="18" charset="-127"/>
                <a:ea typeface="HY헤드라인M" pitchFamily="18" charset="-127"/>
              </a:rPr>
              <a:t>관계대수</a:t>
            </a:r>
          </a:p>
        </p:txBody>
      </p:sp>
      <p:sp>
        <p:nvSpPr>
          <p:cNvPr id="13" name="직사각형 12"/>
          <p:cNvSpPr/>
          <p:nvPr/>
        </p:nvSpPr>
        <p:spPr bwMode="auto">
          <a:xfrm>
            <a:off x="857250" y="2143125"/>
            <a:ext cx="1428750" cy="42862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ko-KR" dirty="0">
                <a:latin typeface="Times New Roman" charset="0"/>
              </a:rPr>
              <a:t>4</a:t>
            </a:r>
            <a:r>
              <a:rPr lang="ko-KR" altLang="en-US" dirty="0">
                <a:latin typeface="Times New Roman" charset="0"/>
              </a:rPr>
              <a:t>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D38867-0916-4EA0-A9CB-A732EE46FFFA}"/>
              </a:ext>
            </a:extLst>
          </p:cNvPr>
          <p:cNvSpPr txBox="1"/>
          <p:nvPr/>
        </p:nvSpPr>
        <p:spPr>
          <a:xfrm>
            <a:off x="611560" y="260648"/>
            <a:ext cx="31486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기초와 </a:t>
            </a: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endParaRPr lang="ko-KR" altLang="en-US" sz="2000" b="1" dirty="0">
              <a:solidFill>
                <a:schemeClr val="accent6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B2F3AAE-795B-41BD-9C2C-C78768FFF4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4495800"/>
            <a:ext cx="5791200" cy="1504950"/>
          </a:xfrm>
        </p:spPr>
        <p:txBody>
          <a:bodyPr/>
          <a:lstStyle/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eaLnBrk="1" hangingPunct="1"/>
            <a:endParaRPr lang="en-US" altLang="ko-KR" sz="2400" dirty="0">
              <a:solidFill>
                <a:srgbClr val="0070C0"/>
              </a:solidFill>
            </a:endParaRPr>
          </a:p>
          <a:p>
            <a:pPr algn="ctr" eaLnBrk="1" hangingPunct="1"/>
            <a:r>
              <a:rPr lang="en-US" altLang="ko-KR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Sohyun</a:t>
            </a:r>
            <a:r>
              <a:rPr lang="en-US" altLang="ko-KR" sz="2400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Park</a:t>
            </a:r>
          </a:p>
          <a:p>
            <a:pPr algn="ctr" eaLnBrk="1" hangingPunct="1"/>
            <a:r>
              <a:rPr lang="en-US" altLang="ko-KR" dirty="0" err="1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Dongguk</a:t>
            </a:r>
            <a:r>
              <a:rPr lang="en-US" altLang="ko-KR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k</a:t>
            </a:r>
            <a:r>
              <a:rPr lang="en-US" altLang="ko-KR" sz="2400" dirty="0">
                <a:solidFill>
                  <a:srgbClr val="0070C0"/>
                </a:solidFill>
                <a:latin typeface="Times New Roman" panose="02020603050405020304" pitchFamily="18" charset="0"/>
                <a:ea typeface="굴림" panose="020B0600000101010101" pitchFamily="50" charset="-127"/>
              </a:rPr>
              <a:t> University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B3E9C1F9-28E5-4E72-9119-B5F59EC4F9FC}"/>
              </a:ext>
            </a:extLst>
          </p:cNvPr>
          <p:cNvSpPr txBox="1"/>
          <p:nvPr/>
        </p:nvSpPr>
        <p:spPr>
          <a:xfrm>
            <a:off x="6876256" y="6550223"/>
            <a:ext cx="2164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+mn-cs"/>
              </a:defRPr>
            </a:lvl9pPr>
          </a:lstStyle>
          <a:p>
            <a:r>
              <a:rPr lang="ko-KR" altLang="en-US" sz="1400" dirty="0">
                <a:solidFill>
                  <a:srgbClr val="FF0000"/>
                </a:solidFill>
              </a:rPr>
              <a:t>자료 무단 복제</a:t>
            </a:r>
            <a:r>
              <a:rPr lang="en-US" altLang="ko-KR" sz="1400" dirty="0">
                <a:solidFill>
                  <a:srgbClr val="FF0000"/>
                </a:solidFill>
              </a:rPr>
              <a:t>/</a:t>
            </a:r>
            <a:r>
              <a:rPr lang="ko-KR" altLang="en-US" sz="1400" dirty="0">
                <a:solidFill>
                  <a:srgbClr val="FF0000"/>
                </a:solidFill>
              </a:rPr>
              <a:t>배포 금지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964BB-6D96-4ADB-A9D2-65867385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7CFE0-B4CA-400A-81A2-3A8F6E9B8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릴레이션의 합집합 연산은 다음과 같이 교환 법칙과 결합 법칙이 성립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합집합의 차수와 </a:t>
            </a:r>
            <a:r>
              <a:rPr lang="ko-KR" altLang="en-US" dirty="0" err="1"/>
              <a:t>카디널러티</a:t>
            </a:r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D49CFA9-108E-487A-AAC4-6C7E1D249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619636"/>
              </p:ext>
            </p:extLst>
          </p:nvPr>
        </p:nvGraphicFramePr>
        <p:xfrm>
          <a:off x="971600" y="1700808"/>
          <a:ext cx="4501515" cy="745364"/>
        </p:xfrm>
        <a:graphic>
          <a:graphicData uri="http://schemas.openxmlformats.org/drawingml/2006/table">
            <a:tbl>
              <a:tblPr/>
              <a:tblGrid>
                <a:gridCol w="1298321">
                  <a:extLst>
                    <a:ext uri="{9D8B030D-6E8A-4147-A177-3AD203B41FA5}">
                      <a16:colId xmlns:a16="http://schemas.microsoft.com/office/drawing/2014/main" val="2562252056"/>
                    </a:ext>
                  </a:extLst>
                </a:gridCol>
                <a:gridCol w="3203194">
                  <a:extLst>
                    <a:ext uri="{9D8B030D-6E8A-4147-A177-3AD203B41FA5}">
                      <a16:colId xmlns:a16="http://schemas.microsoft.com/office/drawing/2014/main" val="1776049395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 법칙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A∪B = B∪A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46376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결합 법칙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(A∪B)∪C = A∪(B∪C)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9337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2431A67-9113-46E6-A90C-F476DD76B2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10305"/>
              </p:ext>
            </p:extLst>
          </p:nvPr>
        </p:nvGraphicFramePr>
        <p:xfrm>
          <a:off x="971600" y="3357344"/>
          <a:ext cx="6991668" cy="745364"/>
        </p:xfrm>
        <a:graphic>
          <a:graphicData uri="http://schemas.openxmlformats.org/drawingml/2006/table">
            <a:tbl>
              <a:tblPr/>
              <a:tblGrid>
                <a:gridCol w="1937703">
                  <a:extLst>
                    <a:ext uri="{9D8B030D-6E8A-4147-A177-3AD203B41FA5}">
                      <a16:colId xmlns:a16="http://schemas.microsoft.com/office/drawing/2014/main" val="2710407040"/>
                    </a:ext>
                  </a:extLst>
                </a:gridCol>
                <a:gridCol w="5053965">
                  <a:extLst>
                    <a:ext uri="{9D8B030D-6E8A-4147-A177-3AD203B41FA5}">
                      <a16:colId xmlns:a16="http://schemas.microsoft.com/office/drawing/2014/main" val="324359561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A∪B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차수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차수와 같다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902995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∪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카디널리티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카디널리티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카디널리티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작거나 같다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75621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1BDA70-DD45-4065-8860-4F11ADA4F231}"/>
              </a:ext>
            </a:extLst>
          </p:cNvPr>
          <p:cNvSpPr txBox="1"/>
          <p:nvPr/>
        </p:nvSpPr>
        <p:spPr>
          <a:xfrm>
            <a:off x="971600" y="4399596"/>
            <a:ext cx="3884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차수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릴레이션의 속성의 개수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카디널리티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릴레이션의 </a:t>
            </a:r>
            <a:r>
              <a:rPr lang="ko-KR" altLang="en-US" sz="16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개수</a:t>
            </a:r>
          </a:p>
        </p:txBody>
      </p:sp>
    </p:spTree>
    <p:extLst>
      <p:ext uri="{BB962C8B-B14F-4D97-AF65-F5344CB8AC3E}">
        <p14:creationId xmlns:p14="http://schemas.microsoft.com/office/powerpoint/2010/main" val="2050581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16A89-3ACB-4E03-AB43-83BC7446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11003E-ED93-42A9-85C3-7CF1B2FDC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합집합 연산 가능 조건</a:t>
            </a:r>
            <a:endParaRPr lang="en-US" altLang="ko-KR" dirty="0"/>
          </a:p>
          <a:p>
            <a:pPr lvl="2"/>
            <a:r>
              <a:rPr lang="ko-KR" altLang="en-US" dirty="0"/>
              <a:t>두 릴레이션 </a:t>
            </a:r>
            <a:r>
              <a:rPr lang="en-US" altLang="ko-KR" dirty="0"/>
              <a:t>A, B</a:t>
            </a:r>
            <a:r>
              <a:rPr lang="ko-KR" altLang="en-US" dirty="0"/>
              <a:t>가 </a:t>
            </a:r>
            <a:r>
              <a:rPr lang="ko-KR" altLang="en-US" b="1" dirty="0"/>
              <a:t>결합 가능</a:t>
            </a:r>
            <a:r>
              <a:rPr lang="en-US" altLang="ko-KR" b="1" dirty="0"/>
              <a:t>(union-compatible)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ECA8B-E297-4FDE-BC51-7673DE492184}"/>
              </a:ext>
            </a:extLst>
          </p:cNvPr>
          <p:cNvSpPr txBox="1"/>
          <p:nvPr/>
        </p:nvSpPr>
        <p:spPr>
          <a:xfrm>
            <a:off x="1259632" y="1988840"/>
            <a:ext cx="7416824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릴레이션의 속성의 개수가 같아야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릴레이션에서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대응하는 속성의 도메인이 같아야 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 이름은 달라도 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97370-BBA0-4465-B1F5-5D36B32727A0}"/>
              </a:ext>
            </a:extLst>
          </p:cNvPr>
          <p:cNvSpPr txBox="1"/>
          <p:nvPr/>
        </p:nvSpPr>
        <p:spPr>
          <a:xfrm>
            <a:off x="1263760" y="3059668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두 릴레이션의 구조가 같아야 합집합 연산을 할 수 있다</a:t>
            </a:r>
            <a:r>
              <a:rPr lang="en-US" altLang="ko-KR" sz="1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67B974E-70A3-47C7-A6D9-874AB82CC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299141"/>
              </p:ext>
            </p:extLst>
          </p:nvPr>
        </p:nvGraphicFramePr>
        <p:xfrm>
          <a:off x="899592" y="5589240"/>
          <a:ext cx="7776864" cy="762826"/>
        </p:xfrm>
        <a:graphic>
          <a:graphicData uri="http://schemas.openxmlformats.org/drawingml/2006/table">
            <a:tbl>
              <a:tblPr/>
              <a:tblGrid>
                <a:gridCol w="7776864">
                  <a:extLst>
                    <a:ext uri="{9D8B030D-6E8A-4147-A177-3AD203B41FA5}">
                      <a16:colId xmlns:a16="http://schemas.microsoft.com/office/drawing/2014/main" val="1692778612"/>
                    </a:ext>
                  </a:extLst>
                </a:gridCol>
              </a:tblGrid>
              <a:tr h="49052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두 릴레이션의 결합 가능 요건은 교집합과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차집합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연산에서도 동일하게 요구된다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012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80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CD805-220A-456B-967A-632F9499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5A2A7AF-7C95-4558-A3B2-870FF3A52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838657"/>
              </p:ext>
            </p:extLst>
          </p:nvPr>
        </p:nvGraphicFramePr>
        <p:xfrm>
          <a:off x="1661679" y="1535419"/>
          <a:ext cx="2254329" cy="1530240"/>
        </p:xfrm>
        <a:graphic>
          <a:graphicData uri="http://schemas.openxmlformats.org/drawingml/2006/table">
            <a:tbl>
              <a:tblPr firstRow="1" bandRow="1"/>
              <a:tblGrid>
                <a:gridCol w="778193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  <a:gridCol w="666193">
                  <a:extLst>
                    <a:ext uri="{9D8B030D-6E8A-4147-A177-3AD203B41FA5}">
                      <a16:colId xmlns:a16="http://schemas.microsoft.com/office/drawing/2014/main" val="2574814362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age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박병석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87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35C659-4E01-447C-80E5-87B94AB1BBAC}"/>
              </a:ext>
            </a:extLst>
          </p:cNvPr>
          <p:cNvSpPr txBox="1"/>
          <p:nvPr/>
        </p:nvSpPr>
        <p:spPr>
          <a:xfrm>
            <a:off x="1637615" y="1200765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emp1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7A9462C-27F1-416A-BBAE-2E98883E0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74863"/>
              </p:ext>
            </p:extLst>
          </p:nvPr>
        </p:nvGraphicFramePr>
        <p:xfrm>
          <a:off x="4063984" y="1531406"/>
          <a:ext cx="1588136" cy="1530240"/>
        </p:xfrm>
        <a:graphic>
          <a:graphicData uri="http://schemas.openxmlformats.org/drawingml/2006/table">
            <a:tbl>
              <a:tblPr firstRow="1" bandRow="1"/>
              <a:tblGrid>
                <a:gridCol w="778193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박병석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김소미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한가람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8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54EAB6-6EA9-413D-BDB1-D6E747137729}"/>
              </a:ext>
            </a:extLst>
          </p:cNvPr>
          <p:cNvSpPr txBox="1"/>
          <p:nvPr/>
        </p:nvSpPr>
        <p:spPr>
          <a:xfrm>
            <a:off x="4039920" y="1196752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emp2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D3CA9C4-91CC-49D5-8069-2A2E93B51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338018"/>
              </p:ext>
            </p:extLst>
          </p:nvPr>
        </p:nvGraphicFramePr>
        <p:xfrm>
          <a:off x="1273561" y="3914984"/>
          <a:ext cx="2254329" cy="1530240"/>
        </p:xfrm>
        <a:graphic>
          <a:graphicData uri="http://schemas.openxmlformats.org/drawingml/2006/table">
            <a:tbl>
              <a:tblPr firstRow="1" bandRow="1"/>
              <a:tblGrid>
                <a:gridCol w="778193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  <a:gridCol w="666193">
                  <a:extLst>
                    <a:ext uri="{9D8B030D-6E8A-4147-A177-3AD203B41FA5}">
                      <a16:colId xmlns:a16="http://schemas.microsoft.com/office/drawing/2014/main" val="2574814362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age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21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23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박병석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22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87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F5C9DF-CB93-4162-A1D7-988042B186B1}"/>
              </a:ext>
            </a:extLst>
          </p:cNvPr>
          <p:cNvSpPr txBox="1"/>
          <p:nvPr/>
        </p:nvSpPr>
        <p:spPr>
          <a:xfrm>
            <a:off x="1249497" y="3580330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emp1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6179AD7-E726-4771-9C9A-5B6D30159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756210"/>
              </p:ext>
            </p:extLst>
          </p:nvPr>
        </p:nvGraphicFramePr>
        <p:xfrm>
          <a:off x="3675866" y="3910971"/>
          <a:ext cx="2408302" cy="1530240"/>
        </p:xfrm>
        <a:graphic>
          <a:graphicData uri="http://schemas.openxmlformats.org/drawingml/2006/table">
            <a:tbl>
              <a:tblPr firstRow="1" bandRow="1"/>
              <a:tblGrid>
                <a:gridCol w="778193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  <a:gridCol w="820166">
                  <a:extLst>
                    <a:ext uri="{9D8B030D-6E8A-4147-A177-3AD203B41FA5}">
                      <a16:colId xmlns:a16="http://schemas.microsoft.com/office/drawing/2014/main" val="3482050490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weight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박병석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60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김소미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51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한가람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400" dirty="0">
                          <a:solidFill>
                            <a:srgbClr val="0070C0"/>
                          </a:solidFill>
                        </a:rPr>
                        <a:t>52</a:t>
                      </a:r>
                      <a:endParaRPr lang="ko-KR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87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03D4726-51DC-410E-A0CD-01EE9B648A29}"/>
              </a:ext>
            </a:extLst>
          </p:cNvPr>
          <p:cNvSpPr txBox="1"/>
          <p:nvPr/>
        </p:nvSpPr>
        <p:spPr>
          <a:xfrm>
            <a:off x="3651802" y="3576317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emp2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D0DCB-F641-448F-BB50-A3904443CD26}"/>
              </a:ext>
            </a:extLst>
          </p:cNvPr>
          <p:cNvSpPr txBox="1"/>
          <p:nvPr/>
        </p:nvSpPr>
        <p:spPr>
          <a:xfrm>
            <a:off x="2186869" y="3140968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속성의 개수가 다른 두 릴레이션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85533BB-5429-45A0-BE00-B5D17148CF0E}"/>
              </a:ext>
            </a:extLst>
          </p:cNvPr>
          <p:cNvSpPr/>
          <p:nvPr/>
        </p:nvSpPr>
        <p:spPr>
          <a:xfrm>
            <a:off x="845840" y="5431642"/>
            <a:ext cx="5886400" cy="733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(b)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속성의 도메인이 다른 두 릴레이션</a:t>
            </a:r>
          </a:p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4-4&gt;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 합집합 연산이 불가능한 사례</a:t>
            </a:r>
          </a:p>
        </p:txBody>
      </p:sp>
    </p:spTree>
    <p:extLst>
      <p:ext uri="{BB962C8B-B14F-4D97-AF65-F5344CB8AC3E}">
        <p14:creationId xmlns:p14="http://schemas.microsoft.com/office/powerpoint/2010/main" val="377509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33E8C-F6B9-403C-9CB2-5496EBC7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B8477-DD4D-4710-AC24-C5BD8A4C2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교집합</a:t>
            </a:r>
            <a:r>
              <a:rPr lang="en-US" altLang="ko-KR" dirty="0"/>
              <a:t>(intersection) 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두 </a:t>
            </a:r>
            <a:r>
              <a:rPr lang="ko-KR" altLang="en-US" dirty="0" err="1"/>
              <a:t>릴레이션에서</a:t>
            </a:r>
            <a:r>
              <a:rPr lang="ko-KR" altLang="en-US" dirty="0"/>
              <a:t> 공통적으로 가지고 있는 </a:t>
            </a:r>
            <a:r>
              <a:rPr lang="ko-KR" altLang="en-US" dirty="0" err="1"/>
              <a:t>튜플을</a:t>
            </a:r>
            <a:r>
              <a:rPr lang="ko-KR" altLang="en-US" dirty="0"/>
              <a:t> 추출하여 새로운 릴레이션을 구성</a:t>
            </a:r>
          </a:p>
          <a:p>
            <a:pPr lvl="1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79861E6-1BA7-430C-9C17-F566BF143166}"/>
              </a:ext>
            </a:extLst>
          </p:cNvPr>
          <p:cNvSpPr/>
          <p:nvPr/>
        </p:nvSpPr>
        <p:spPr>
          <a:xfrm>
            <a:off x="1489288" y="3234707"/>
            <a:ext cx="2286588" cy="965458"/>
          </a:xfrm>
          <a:prstGeom prst="roundRect">
            <a:avLst>
              <a:gd name="adj" fmla="val 11734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CFD08B-0AD3-487E-8EC5-E41A1DB55663}"/>
              </a:ext>
            </a:extLst>
          </p:cNvPr>
          <p:cNvSpPr txBox="1"/>
          <p:nvPr/>
        </p:nvSpPr>
        <p:spPr>
          <a:xfrm>
            <a:off x="1574632" y="3234711"/>
            <a:ext cx="2201244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 = {1,2,3,4},  B={2,4,5,6}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∪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 = {2,4}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DAEC20-44CC-414C-8FE2-3FFD4DEAC9FE}"/>
              </a:ext>
            </a:extLst>
          </p:cNvPr>
          <p:cNvSpPr/>
          <p:nvPr/>
        </p:nvSpPr>
        <p:spPr>
          <a:xfrm>
            <a:off x="5354152" y="3234711"/>
            <a:ext cx="731520" cy="10363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AEBAAC-99BE-4677-BD5B-42CC7BF19598}"/>
              </a:ext>
            </a:extLst>
          </p:cNvPr>
          <p:cNvSpPr/>
          <p:nvPr/>
        </p:nvSpPr>
        <p:spPr>
          <a:xfrm>
            <a:off x="5357581" y="3947943"/>
            <a:ext cx="731520" cy="10363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2C49D176-6238-4234-95E4-ABF47886F091}"/>
              </a:ext>
            </a:extLst>
          </p:cNvPr>
          <p:cNvSpPr/>
          <p:nvPr/>
        </p:nvSpPr>
        <p:spPr>
          <a:xfrm>
            <a:off x="5085928" y="3234707"/>
            <a:ext cx="213360" cy="1036320"/>
          </a:xfrm>
          <a:prstGeom prst="leftBrac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131AF8-5B5B-4C7E-80F8-CAD3A6E61A40}"/>
              </a:ext>
            </a:extLst>
          </p:cNvPr>
          <p:cNvSpPr txBox="1"/>
          <p:nvPr/>
        </p:nvSpPr>
        <p:spPr>
          <a:xfrm>
            <a:off x="3959305" y="3640166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릴레이션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D6736F7E-90E6-4B11-ADCA-FADD483C7FEA}"/>
              </a:ext>
            </a:extLst>
          </p:cNvPr>
          <p:cNvSpPr/>
          <p:nvPr/>
        </p:nvSpPr>
        <p:spPr>
          <a:xfrm rot="10800000">
            <a:off x="6150061" y="3947939"/>
            <a:ext cx="213360" cy="1036320"/>
          </a:xfrm>
          <a:prstGeom prst="leftBrac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14CBF7-DC98-4895-A109-2C5F393250A1}"/>
              </a:ext>
            </a:extLst>
          </p:cNvPr>
          <p:cNvSpPr txBox="1"/>
          <p:nvPr/>
        </p:nvSpPr>
        <p:spPr>
          <a:xfrm>
            <a:off x="6440377" y="4316822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릴레이션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33D2E4-DDA1-436D-AB61-783DB078A557}"/>
              </a:ext>
            </a:extLst>
          </p:cNvPr>
          <p:cNvSpPr/>
          <p:nvPr/>
        </p:nvSpPr>
        <p:spPr>
          <a:xfrm>
            <a:off x="5357834" y="3947939"/>
            <a:ext cx="728853" cy="32308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A6FD52B-9695-4D2E-97A8-8C7188498A87}"/>
              </a:ext>
            </a:extLst>
          </p:cNvPr>
          <p:cNvSpPr/>
          <p:nvPr/>
        </p:nvSpPr>
        <p:spPr>
          <a:xfrm>
            <a:off x="1835696" y="5056271"/>
            <a:ext cx="4572000" cy="3889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4-5&gt;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수학적 교집합과 릴레이션의 교집합 연산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4626B629-3AD8-4F72-9D71-975E5B1FB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057037"/>
              </p:ext>
            </p:extLst>
          </p:nvPr>
        </p:nvGraphicFramePr>
        <p:xfrm>
          <a:off x="683568" y="1377776"/>
          <a:ext cx="7128792" cy="372682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1650668139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∩ 릴레이션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77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409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D2E57-73E0-4CC8-A6C0-BA2F696E5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3D727481-2BDE-4661-937D-B46C54D749B8}"/>
              </a:ext>
            </a:extLst>
          </p:cNvPr>
          <p:cNvSpPr/>
          <p:nvPr/>
        </p:nvSpPr>
        <p:spPr>
          <a:xfrm rot="10800000">
            <a:off x="3333010" y="3592562"/>
            <a:ext cx="2164352" cy="531679"/>
          </a:xfrm>
          <a:prstGeom prst="triangl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9731E37-109F-49B2-BCC4-4A6597700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59393"/>
              </p:ext>
            </p:extLst>
          </p:nvPr>
        </p:nvGraphicFramePr>
        <p:xfrm>
          <a:off x="2175308" y="1821696"/>
          <a:ext cx="1998580" cy="1530240"/>
        </p:xfrm>
        <a:graphic>
          <a:graphicData uri="http://schemas.openxmlformats.org/drawingml/2006/table">
            <a:tbl>
              <a:tblPr firstRow="1" bandRow="1"/>
              <a:tblGrid>
                <a:gridCol w="999290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999290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박병석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8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B9A2495-7039-4112-B116-C2453CB3A38A}"/>
              </a:ext>
            </a:extLst>
          </p:cNvPr>
          <p:cNvSpPr txBox="1"/>
          <p:nvPr/>
        </p:nvSpPr>
        <p:spPr>
          <a:xfrm>
            <a:off x="2151244" y="1487042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emp1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114D6FF-1A04-4F2E-902C-C02A0C94E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801305"/>
              </p:ext>
            </p:extLst>
          </p:nvPr>
        </p:nvGraphicFramePr>
        <p:xfrm>
          <a:off x="4589644" y="1817683"/>
          <a:ext cx="1998580" cy="1530240"/>
        </p:xfrm>
        <a:graphic>
          <a:graphicData uri="http://schemas.openxmlformats.org/drawingml/2006/table">
            <a:tbl>
              <a:tblPr firstRow="1" bandRow="1"/>
              <a:tblGrid>
                <a:gridCol w="999290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999290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박병석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김소미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한가람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8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88959DE-3800-477C-A0F2-E490784AC5F4}"/>
              </a:ext>
            </a:extLst>
          </p:cNvPr>
          <p:cNvSpPr txBox="1"/>
          <p:nvPr/>
        </p:nvSpPr>
        <p:spPr>
          <a:xfrm>
            <a:off x="4565580" y="1483029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emp2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DA83E80-DE11-415C-8ABB-25CE830B1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78338"/>
              </p:ext>
            </p:extLst>
          </p:nvPr>
        </p:nvGraphicFramePr>
        <p:xfrm>
          <a:off x="3422583" y="4248056"/>
          <a:ext cx="1998580" cy="765120"/>
        </p:xfrm>
        <a:graphic>
          <a:graphicData uri="http://schemas.openxmlformats.org/drawingml/2006/table">
            <a:tbl>
              <a:tblPr firstRow="1" bandRow="1"/>
              <a:tblGrid>
                <a:gridCol w="999290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999290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박병석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87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2591D18-85DB-4358-9DBB-EAB03BB0F778}"/>
              </a:ext>
            </a:extLst>
          </p:cNvPr>
          <p:cNvSpPr txBox="1"/>
          <p:nvPr/>
        </p:nvSpPr>
        <p:spPr>
          <a:xfrm>
            <a:off x="3800610" y="3571308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emp1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∩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emp2 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C432D3-AE59-4B98-B595-6A2196AF278F}"/>
              </a:ext>
            </a:extLst>
          </p:cNvPr>
          <p:cNvSpPr txBox="1"/>
          <p:nvPr/>
        </p:nvSpPr>
        <p:spPr>
          <a:xfrm>
            <a:off x="2478820" y="5229200"/>
            <a:ext cx="3533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4-6&gt;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릴레이션의 교집합 연산의 예</a:t>
            </a:r>
          </a:p>
        </p:txBody>
      </p:sp>
    </p:spTree>
    <p:extLst>
      <p:ext uri="{BB962C8B-B14F-4D97-AF65-F5344CB8AC3E}">
        <p14:creationId xmlns:p14="http://schemas.microsoft.com/office/powerpoint/2010/main" val="362061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6A569-CE1A-4513-AF2A-90DE635D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7D2D29-D695-4D0F-B3FB-FB6047D3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786813" cy="5500688"/>
          </a:xfrm>
        </p:spPr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릴레이션의 교집합 연산은 다음과 같이 교환 법칙과 결합 법칙이 성립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교집합의 차수와 </a:t>
            </a:r>
            <a:r>
              <a:rPr lang="ko-KR" altLang="en-US" dirty="0" err="1"/>
              <a:t>카디널러티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6E67C5-30A9-402E-B45F-9C51B569D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785300"/>
              </p:ext>
            </p:extLst>
          </p:nvPr>
        </p:nvGraphicFramePr>
        <p:xfrm>
          <a:off x="1043608" y="1722248"/>
          <a:ext cx="6566218" cy="745364"/>
        </p:xfrm>
        <a:graphic>
          <a:graphicData uri="http://schemas.openxmlformats.org/drawingml/2006/table">
            <a:tbl>
              <a:tblPr/>
              <a:tblGrid>
                <a:gridCol w="1937703">
                  <a:extLst>
                    <a:ext uri="{9D8B030D-6E8A-4147-A177-3AD203B41FA5}">
                      <a16:colId xmlns:a16="http://schemas.microsoft.com/office/drawing/2014/main" val="3983605169"/>
                    </a:ext>
                  </a:extLst>
                </a:gridCol>
                <a:gridCol w="4628515">
                  <a:extLst>
                    <a:ext uri="{9D8B030D-6E8A-4147-A177-3AD203B41FA5}">
                      <a16:colId xmlns:a16="http://schemas.microsoft.com/office/drawing/2014/main" val="228298982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교환법칙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A∩B = B∩A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04499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결합법칙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(A∩B)∩C = A∩(B∩C)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27038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80B9D4D-28AE-4F84-90D3-AD51C62B9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93310"/>
              </p:ext>
            </p:extLst>
          </p:nvPr>
        </p:nvGraphicFramePr>
        <p:xfrm>
          <a:off x="1043608" y="3331708"/>
          <a:ext cx="6566218" cy="745364"/>
        </p:xfrm>
        <a:graphic>
          <a:graphicData uri="http://schemas.openxmlformats.org/drawingml/2006/table">
            <a:tbl>
              <a:tblPr/>
              <a:tblGrid>
                <a:gridCol w="1937703">
                  <a:extLst>
                    <a:ext uri="{9D8B030D-6E8A-4147-A177-3AD203B41FA5}">
                      <a16:colId xmlns:a16="http://schemas.microsoft.com/office/drawing/2014/main" val="2600686004"/>
                    </a:ext>
                  </a:extLst>
                </a:gridCol>
                <a:gridCol w="4628515">
                  <a:extLst>
                    <a:ext uri="{9D8B030D-6E8A-4147-A177-3AD203B41FA5}">
                      <a16:colId xmlns:a16="http://schemas.microsoft.com/office/drawing/2014/main" val="724401545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A∩B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차수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차수와 같다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129886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∩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카디널리티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A,B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카디널리티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 작은 쪽보다 더 작거나 같다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0519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EC487F8-EECF-47F3-BCD8-C842D8DEEC58}"/>
              </a:ext>
            </a:extLst>
          </p:cNvPr>
          <p:cNvSpPr txBox="1"/>
          <p:nvPr/>
        </p:nvSpPr>
        <p:spPr>
          <a:xfrm>
            <a:off x="971600" y="4399596"/>
            <a:ext cx="3884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차수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릴레이션의 속성의 개수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카디널리티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릴레이션의 </a:t>
            </a:r>
            <a:r>
              <a:rPr lang="ko-KR" altLang="en-US" sz="16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개수</a:t>
            </a:r>
          </a:p>
        </p:txBody>
      </p:sp>
    </p:spTree>
    <p:extLst>
      <p:ext uri="{BB962C8B-B14F-4D97-AF65-F5344CB8AC3E}">
        <p14:creationId xmlns:p14="http://schemas.microsoft.com/office/powerpoint/2010/main" val="1831233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698F2-0187-4BEE-AE27-8E8E7FA4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D5F25-497E-4333-A25E-FFE89E434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차집합</a:t>
            </a:r>
            <a:r>
              <a:rPr lang="en-US" altLang="ko-KR" dirty="0"/>
              <a:t>(different)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차집합</a:t>
            </a:r>
            <a:r>
              <a:rPr lang="ko-KR" altLang="en-US" dirty="0"/>
              <a:t> 연산 </a:t>
            </a:r>
            <a:r>
              <a:rPr lang="en-US" altLang="ko-KR" dirty="0"/>
              <a:t>A―B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에는 존재하되 </a:t>
            </a:r>
            <a:r>
              <a:rPr lang="en-US" altLang="ko-KR" dirty="0"/>
              <a:t>B</a:t>
            </a:r>
            <a:r>
              <a:rPr lang="ko-KR" altLang="en-US" dirty="0"/>
              <a:t>에는 존재하지 않는 </a:t>
            </a:r>
            <a:r>
              <a:rPr lang="ko-KR" altLang="en-US" dirty="0" err="1"/>
              <a:t>튜플들을</a:t>
            </a:r>
            <a:r>
              <a:rPr lang="ko-KR" altLang="en-US" dirty="0"/>
              <a:t> 추출하여 새로운 릴레이션을 구성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D78F4D-FD51-4843-8C8D-ED3D55603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61834"/>
              </p:ext>
            </p:extLst>
          </p:nvPr>
        </p:nvGraphicFramePr>
        <p:xfrm>
          <a:off x="611560" y="1412776"/>
          <a:ext cx="7344816" cy="372682"/>
        </p:xfrm>
        <a:graphic>
          <a:graphicData uri="http://schemas.openxmlformats.org/drawingml/2006/table">
            <a:tbl>
              <a:tblPr/>
              <a:tblGrid>
                <a:gridCol w="7344816">
                  <a:extLst>
                    <a:ext uri="{9D8B030D-6E8A-4147-A177-3AD203B41FA5}">
                      <a16:colId xmlns:a16="http://schemas.microsoft.com/office/drawing/2014/main" val="4172676024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―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396568"/>
                  </a:ext>
                </a:extLst>
              </a:tr>
            </a:tbl>
          </a:graphicData>
        </a:graphic>
      </p:graphicFrame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E3AE5CA-CEE9-4BEB-8479-50C7B6A47839}"/>
              </a:ext>
            </a:extLst>
          </p:cNvPr>
          <p:cNvSpPr/>
          <p:nvPr/>
        </p:nvSpPr>
        <p:spPr>
          <a:xfrm>
            <a:off x="1489288" y="3358848"/>
            <a:ext cx="2286588" cy="965458"/>
          </a:xfrm>
          <a:prstGeom prst="roundRect">
            <a:avLst>
              <a:gd name="adj" fmla="val 11734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E34CC0-8009-4A34-9881-297D99E001B0}"/>
              </a:ext>
            </a:extLst>
          </p:cNvPr>
          <p:cNvSpPr txBox="1"/>
          <p:nvPr/>
        </p:nvSpPr>
        <p:spPr>
          <a:xfrm>
            <a:off x="1574632" y="3358852"/>
            <a:ext cx="2201244" cy="6969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 = {1,2,3,4},  B={2,4,5,6}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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 = {1,3}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6B1254-733A-4549-9279-D512CE6174B5}"/>
              </a:ext>
            </a:extLst>
          </p:cNvPr>
          <p:cNvSpPr/>
          <p:nvPr/>
        </p:nvSpPr>
        <p:spPr>
          <a:xfrm>
            <a:off x="5354152" y="3358852"/>
            <a:ext cx="731520" cy="10363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59568D9-D1E5-48FA-8D6D-887074B01771}"/>
              </a:ext>
            </a:extLst>
          </p:cNvPr>
          <p:cNvSpPr/>
          <p:nvPr/>
        </p:nvSpPr>
        <p:spPr>
          <a:xfrm>
            <a:off x="5351603" y="4072084"/>
            <a:ext cx="737497" cy="103632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36FDAC55-68F1-4B39-8707-D80F384F289F}"/>
              </a:ext>
            </a:extLst>
          </p:cNvPr>
          <p:cNvSpPr/>
          <p:nvPr/>
        </p:nvSpPr>
        <p:spPr>
          <a:xfrm>
            <a:off x="5085928" y="3358848"/>
            <a:ext cx="213360" cy="1036320"/>
          </a:xfrm>
          <a:prstGeom prst="leftBrac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E1E2EC-8FDD-4FA0-AFDB-B726EF05300F}"/>
              </a:ext>
            </a:extLst>
          </p:cNvPr>
          <p:cNvSpPr txBox="1"/>
          <p:nvPr/>
        </p:nvSpPr>
        <p:spPr>
          <a:xfrm>
            <a:off x="3959305" y="3764307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릴레이션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537C675B-A2BE-4917-8BA9-C72785EF9658}"/>
              </a:ext>
            </a:extLst>
          </p:cNvPr>
          <p:cNvSpPr/>
          <p:nvPr/>
        </p:nvSpPr>
        <p:spPr>
          <a:xfrm rot="10800000">
            <a:off x="6150061" y="4072080"/>
            <a:ext cx="213360" cy="1036320"/>
          </a:xfrm>
          <a:prstGeom prst="leftBrac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06E1C6-6AC8-4A54-A7B2-F7E0F39E07E9}"/>
              </a:ext>
            </a:extLst>
          </p:cNvPr>
          <p:cNvSpPr txBox="1"/>
          <p:nvPr/>
        </p:nvSpPr>
        <p:spPr>
          <a:xfrm>
            <a:off x="6440377" y="4440963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릴레이션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2A0396-0287-452E-8614-39D66649A0A3}"/>
              </a:ext>
            </a:extLst>
          </p:cNvPr>
          <p:cNvSpPr/>
          <p:nvPr/>
        </p:nvSpPr>
        <p:spPr>
          <a:xfrm>
            <a:off x="5350723" y="3356992"/>
            <a:ext cx="738377" cy="71508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D12C6FC-C7B0-40CC-847F-4755C119B52B}"/>
              </a:ext>
            </a:extLst>
          </p:cNvPr>
          <p:cNvCxnSpPr/>
          <p:nvPr/>
        </p:nvCxnSpPr>
        <p:spPr>
          <a:xfrm>
            <a:off x="5357581" y="4395168"/>
            <a:ext cx="728091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E971A41-87CD-41E5-ACB8-126FA50F4C5A}"/>
              </a:ext>
            </a:extLst>
          </p:cNvPr>
          <p:cNvSpPr txBox="1"/>
          <p:nvPr/>
        </p:nvSpPr>
        <p:spPr>
          <a:xfrm>
            <a:off x="2166694" y="5301208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4-7&gt;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수학적 차집합과 릴레이션의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차집합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</a:t>
            </a:r>
          </a:p>
        </p:txBody>
      </p:sp>
    </p:spTree>
    <p:extLst>
      <p:ext uri="{BB962C8B-B14F-4D97-AF65-F5344CB8AC3E}">
        <p14:creationId xmlns:p14="http://schemas.microsoft.com/office/powerpoint/2010/main" val="3486289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890DE-ABF9-4782-8461-23F34933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5CB3EC97-1D7E-447D-8FC1-F28A7AD7A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967904"/>
              </p:ext>
            </p:extLst>
          </p:nvPr>
        </p:nvGraphicFramePr>
        <p:xfrm>
          <a:off x="2032000" y="1607427"/>
          <a:ext cx="1998580" cy="1530240"/>
        </p:xfrm>
        <a:graphic>
          <a:graphicData uri="http://schemas.openxmlformats.org/drawingml/2006/table">
            <a:tbl>
              <a:tblPr firstRow="1" bandRow="1"/>
              <a:tblGrid>
                <a:gridCol w="999290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999290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박병석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87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D1CA29D-855B-447B-8260-CAE22BD4225D}"/>
              </a:ext>
            </a:extLst>
          </p:cNvPr>
          <p:cNvSpPr txBox="1"/>
          <p:nvPr/>
        </p:nvSpPr>
        <p:spPr>
          <a:xfrm>
            <a:off x="2007936" y="1272773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emp1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4ADB8FF-7234-4354-BCE6-E1ECA2C22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49682"/>
              </p:ext>
            </p:extLst>
          </p:nvPr>
        </p:nvGraphicFramePr>
        <p:xfrm>
          <a:off x="4446336" y="1603414"/>
          <a:ext cx="1998580" cy="1530240"/>
        </p:xfrm>
        <a:graphic>
          <a:graphicData uri="http://schemas.openxmlformats.org/drawingml/2006/table">
            <a:tbl>
              <a:tblPr firstRow="1" bandRow="1"/>
              <a:tblGrid>
                <a:gridCol w="999290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999290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박병석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김소미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한가람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8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597BE10-5418-4365-AAE9-CBDED8E5E839}"/>
              </a:ext>
            </a:extLst>
          </p:cNvPr>
          <p:cNvSpPr txBox="1"/>
          <p:nvPr/>
        </p:nvSpPr>
        <p:spPr>
          <a:xfrm>
            <a:off x="4422272" y="1268760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emp2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4CD1491-B227-4F31-B9ED-584548FE1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949182"/>
              </p:ext>
            </p:extLst>
          </p:nvPr>
        </p:nvGraphicFramePr>
        <p:xfrm>
          <a:off x="2050550" y="4109987"/>
          <a:ext cx="1998580" cy="1147680"/>
        </p:xfrm>
        <a:graphic>
          <a:graphicData uri="http://schemas.openxmlformats.org/drawingml/2006/table">
            <a:tbl>
              <a:tblPr firstRow="1" bandRow="1"/>
              <a:tblGrid>
                <a:gridCol w="999290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999290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9B5F384-51B5-4C14-B76A-AB3ED23CB6BB}"/>
              </a:ext>
            </a:extLst>
          </p:cNvPr>
          <p:cNvSpPr txBox="1"/>
          <p:nvPr/>
        </p:nvSpPr>
        <p:spPr>
          <a:xfrm>
            <a:off x="2051720" y="378904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emp1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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emp2 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225B65AF-AD9B-4614-A874-C5637D185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847598"/>
              </p:ext>
            </p:extLst>
          </p:nvPr>
        </p:nvGraphicFramePr>
        <p:xfrm>
          <a:off x="4460375" y="4129037"/>
          <a:ext cx="1998580" cy="1147680"/>
        </p:xfrm>
        <a:graphic>
          <a:graphicData uri="http://schemas.openxmlformats.org/drawingml/2006/table">
            <a:tbl>
              <a:tblPr firstRow="1" bandRow="1"/>
              <a:tblGrid>
                <a:gridCol w="999290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999290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김소미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59452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한가람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56241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14BA761-74D5-49C0-8768-7FE5D01E70F0}"/>
              </a:ext>
            </a:extLst>
          </p:cNvPr>
          <p:cNvSpPr txBox="1"/>
          <p:nvPr/>
        </p:nvSpPr>
        <p:spPr>
          <a:xfrm>
            <a:off x="4427984" y="3808090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emp2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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emp1 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AF99D31-419E-46A1-9488-944D483EFEE5}"/>
              </a:ext>
            </a:extLst>
          </p:cNvPr>
          <p:cNvCxnSpPr/>
          <p:nvPr/>
        </p:nvCxnSpPr>
        <p:spPr bwMode="auto">
          <a:xfrm>
            <a:off x="1619672" y="3429000"/>
            <a:ext cx="5256584" cy="232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05BE0C36-4ED0-4775-9A7E-FCC76A6C8505}"/>
              </a:ext>
            </a:extLst>
          </p:cNvPr>
          <p:cNvSpPr/>
          <p:nvPr/>
        </p:nvSpPr>
        <p:spPr>
          <a:xfrm rot="10800000">
            <a:off x="3059833" y="3463224"/>
            <a:ext cx="2160239" cy="270238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540D7AE-ECAD-47FE-83FB-6931EA57545F}"/>
              </a:ext>
            </a:extLst>
          </p:cNvPr>
          <p:cNvSpPr/>
          <p:nvPr/>
        </p:nvSpPr>
        <p:spPr>
          <a:xfrm>
            <a:off x="2267744" y="5416311"/>
            <a:ext cx="4572000" cy="3889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4-8&gt;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릴레이션의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차집합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연산의 예</a:t>
            </a:r>
          </a:p>
        </p:txBody>
      </p:sp>
    </p:spTree>
    <p:extLst>
      <p:ext uri="{BB962C8B-B14F-4D97-AF65-F5344CB8AC3E}">
        <p14:creationId xmlns:p14="http://schemas.microsoft.com/office/powerpoint/2010/main" val="1537796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D752B-5BFA-4E84-9A0D-A94A512B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D4A9D-7F42-4B49-8E39-A31EE065D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릴레이션의 </a:t>
            </a:r>
            <a:r>
              <a:rPr lang="ko-KR" altLang="en-US" dirty="0" err="1"/>
              <a:t>차집합</a:t>
            </a:r>
            <a:r>
              <a:rPr lang="ko-KR" altLang="en-US" dirty="0"/>
              <a:t> 연산은 교환 법칙과 결합 법칙이 </a:t>
            </a:r>
            <a:r>
              <a:rPr lang="ko-KR" altLang="en-US" u="sng" dirty="0"/>
              <a:t>성립하지 않는다</a:t>
            </a:r>
            <a:r>
              <a:rPr lang="en-US" altLang="ko-KR" u="sng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차집합의 차수와 </a:t>
            </a:r>
            <a:r>
              <a:rPr lang="ko-KR" altLang="en-US" dirty="0" err="1"/>
              <a:t>카디널러티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EEEC8A-C59F-475A-A225-5270C9343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11737"/>
              </p:ext>
            </p:extLst>
          </p:nvPr>
        </p:nvGraphicFramePr>
        <p:xfrm>
          <a:off x="971600" y="3284984"/>
          <a:ext cx="5186363" cy="745364"/>
        </p:xfrm>
        <a:graphic>
          <a:graphicData uri="http://schemas.openxmlformats.org/drawingml/2006/table">
            <a:tbl>
              <a:tblPr/>
              <a:tblGrid>
                <a:gridCol w="1947228">
                  <a:extLst>
                    <a:ext uri="{9D8B030D-6E8A-4147-A177-3AD203B41FA5}">
                      <a16:colId xmlns:a16="http://schemas.microsoft.com/office/drawing/2014/main" val="589356417"/>
                    </a:ext>
                  </a:extLst>
                </a:gridCol>
                <a:gridCol w="3239135">
                  <a:extLst>
                    <a:ext uri="{9D8B030D-6E8A-4147-A177-3AD203B41FA5}">
                      <a16:colId xmlns:a16="http://schemas.microsoft.com/office/drawing/2014/main" val="698092249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A―B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차수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차수와 같다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340451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A―B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카디널리티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카디널리티보다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작거나 같다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15604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FD907F2-CECF-4C4F-8F1C-2E8F77E99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32863"/>
              </p:ext>
            </p:extLst>
          </p:nvPr>
        </p:nvGraphicFramePr>
        <p:xfrm>
          <a:off x="971600" y="1675524"/>
          <a:ext cx="5186363" cy="745364"/>
        </p:xfrm>
        <a:graphic>
          <a:graphicData uri="http://schemas.openxmlformats.org/drawingml/2006/table">
            <a:tbl>
              <a:tblPr/>
              <a:tblGrid>
                <a:gridCol w="1947228">
                  <a:extLst>
                    <a:ext uri="{9D8B030D-6E8A-4147-A177-3AD203B41FA5}">
                      <a16:colId xmlns:a16="http://schemas.microsoft.com/office/drawing/2014/main" val="2697024023"/>
                    </a:ext>
                  </a:extLst>
                </a:gridCol>
                <a:gridCol w="3239135">
                  <a:extLst>
                    <a:ext uri="{9D8B030D-6E8A-4147-A177-3AD203B41FA5}">
                      <a16:colId xmlns:a16="http://schemas.microsoft.com/office/drawing/2014/main" val="2812599400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 법칙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A―B ≠ B―A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00422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결합 법칙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(A―B)―C ≠ A―(B―C)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2863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A7CDB1-7588-4E25-822A-0F92C9A3EF83}"/>
              </a:ext>
            </a:extLst>
          </p:cNvPr>
          <p:cNvSpPr txBox="1"/>
          <p:nvPr/>
        </p:nvSpPr>
        <p:spPr>
          <a:xfrm>
            <a:off x="971600" y="4399596"/>
            <a:ext cx="3884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차수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릴레이션의 속성의 개수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카디널리티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릴레이션의 </a:t>
            </a:r>
            <a:r>
              <a:rPr lang="ko-KR" altLang="en-US" sz="16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개수</a:t>
            </a:r>
          </a:p>
        </p:txBody>
      </p:sp>
    </p:spTree>
    <p:extLst>
      <p:ext uri="{BB962C8B-B14F-4D97-AF65-F5344CB8AC3E}">
        <p14:creationId xmlns:p14="http://schemas.microsoft.com/office/powerpoint/2010/main" val="39312487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73763-9037-4C1F-8960-00C7B72F8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497D2-FC5B-402A-ADDB-DE4CE670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카티션</a:t>
            </a:r>
            <a:r>
              <a:rPr lang="ko-KR" altLang="en-US" dirty="0"/>
              <a:t> </a:t>
            </a:r>
            <a:r>
              <a:rPr lang="ko-KR" altLang="en-US" dirty="0" err="1"/>
              <a:t>프로덕트</a:t>
            </a:r>
            <a:r>
              <a:rPr lang="en-US" altLang="ko-KR" dirty="0"/>
              <a:t>(cartesian product)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연산 </a:t>
            </a:r>
            <a:r>
              <a:rPr lang="en-US" altLang="ko-KR" dirty="0"/>
              <a:t>A×B</a:t>
            </a:r>
            <a:r>
              <a:rPr lang="ko-KR" altLang="en-US" dirty="0"/>
              <a:t>는 </a:t>
            </a:r>
            <a:r>
              <a:rPr lang="en-US" altLang="ko-KR" dirty="0"/>
              <a:t>A</a:t>
            </a:r>
            <a:r>
              <a:rPr lang="ko-KR" altLang="en-US" dirty="0"/>
              <a:t>의 모든 </a:t>
            </a:r>
            <a:r>
              <a:rPr lang="ko-KR" altLang="en-US" dirty="0" err="1"/>
              <a:t>튜플을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의 모든 </a:t>
            </a:r>
            <a:r>
              <a:rPr lang="ko-KR" altLang="en-US" dirty="0" err="1"/>
              <a:t>튜플에</a:t>
            </a:r>
            <a:r>
              <a:rPr lang="ko-KR" altLang="en-US" dirty="0"/>
              <a:t> 연결하여 릴레이션을 구성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E3A520A-ABAD-4CB5-AA6A-3599CA80F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895300"/>
              </p:ext>
            </p:extLst>
          </p:nvPr>
        </p:nvGraphicFramePr>
        <p:xfrm>
          <a:off x="683568" y="1412776"/>
          <a:ext cx="7272808" cy="372682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2271457722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×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973130"/>
                  </a:ext>
                </a:extLst>
              </a:tr>
            </a:tbl>
          </a:graphicData>
        </a:graphic>
      </p:graphicFrame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04FAA23-0228-4618-9BBB-3B59862E9536}"/>
              </a:ext>
            </a:extLst>
          </p:cNvPr>
          <p:cNvSpPr/>
          <p:nvPr/>
        </p:nvSpPr>
        <p:spPr>
          <a:xfrm>
            <a:off x="1536642" y="2801237"/>
            <a:ext cx="2028825" cy="1082115"/>
          </a:xfrm>
          <a:prstGeom prst="roundRect">
            <a:avLst>
              <a:gd name="adj" fmla="val 11734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440569-24EB-4DD3-9B00-6435F039B8FB}"/>
              </a:ext>
            </a:extLst>
          </p:cNvPr>
          <p:cNvSpPr txBox="1"/>
          <p:nvPr/>
        </p:nvSpPr>
        <p:spPr>
          <a:xfrm>
            <a:off x="1621986" y="2801242"/>
            <a:ext cx="1649811" cy="1020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 = {1,2},  B={3,4}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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 = {(1,3), (1,4),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        (2,3),(2,4)}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187D73-52AE-44F2-AC31-2C75962E98F8}"/>
              </a:ext>
            </a:extLst>
          </p:cNvPr>
          <p:cNvSpPr/>
          <p:nvPr/>
        </p:nvSpPr>
        <p:spPr>
          <a:xfrm>
            <a:off x="4883413" y="2801240"/>
            <a:ext cx="795909" cy="574929"/>
          </a:xfrm>
          <a:prstGeom prst="rect">
            <a:avLst/>
          </a:prstGeom>
          <a:pattFill prst="pct20">
            <a:fgClr>
              <a:srgbClr val="4472C4"/>
            </a:fgClr>
            <a:bgClr>
              <a:sysClr val="window" lastClr="FFFFFF"/>
            </a:bgClr>
          </a:patt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077AC0A-AADF-424F-966F-B24DC53C798C}"/>
              </a:ext>
            </a:extLst>
          </p:cNvPr>
          <p:cNvSpPr/>
          <p:nvPr/>
        </p:nvSpPr>
        <p:spPr>
          <a:xfrm>
            <a:off x="5912431" y="2780929"/>
            <a:ext cx="520062" cy="804792"/>
          </a:xfrm>
          <a:prstGeom prst="rect">
            <a:avLst/>
          </a:prstGeom>
          <a:pattFill prst="openDmnd">
            <a:fgClr>
              <a:srgbClr val="4472C4"/>
            </a:fgClr>
            <a:bgClr>
              <a:sysClr val="window" lastClr="FFFFFF"/>
            </a:bgClr>
          </a:patt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4419C4-DCE9-4BB2-9A59-DF5FBD7D08AE}"/>
              </a:ext>
            </a:extLst>
          </p:cNvPr>
          <p:cNvSpPr txBox="1"/>
          <p:nvPr/>
        </p:nvSpPr>
        <p:spPr>
          <a:xfrm>
            <a:off x="3789937" y="2780929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릴레이션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4C6FB2-C5BD-4EF5-BBF5-F86CDD203D4D}"/>
              </a:ext>
            </a:extLst>
          </p:cNvPr>
          <p:cNvSpPr txBox="1"/>
          <p:nvPr/>
        </p:nvSpPr>
        <p:spPr>
          <a:xfrm>
            <a:off x="6440377" y="2780928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릴레이션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7FFD9B-4F26-480A-B8BB-F9D5144F158D}"/>
              </a:ext>
            </a:extLst>
          </p:cNvPr>
          <p:cNvSpPr/>
          <p:nvPr/>
        </p:nvSpPr>
        <p:spPr>
          <a:xfrm>
            <a:off x="5497706" y="3776189"/>
            <a:ext cx="6238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r>
              <a:rPr kumimoji="0" lang="ko-KR" altLang="en-US" sz="16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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 </a:t>
            </a:r>
            <a:endParaRPr kumimoji="0" lang="ko-KR" altLang="en-US" sz="16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FD212F-BAE1-43E6-A1E6-AF5E708D9793}"/>
              </a:ext>
            </a:extLst>
          </p:cNvPr>
          <p:cNvSpPr/>
          <p:nvPr/>
        </p:nvSpPr>
        <p:spPr>
          <a:xfrm>
            <a:off x="5112013" y="4095380"/>
            <a:ext cx="795909" cy="1433442"/>
          </a:xfrm>
          <a:prstGeom prst="rect">
            <a:avLst/>
          </a:prstGeom>
          <a:pattFill prst="pct20">
            <a:fgClr>
              <a:srgbClr val="4472C4"/>
            </a:fgClr>
            <a:bgClr>
              <a:sysClr val="window" lastClr="FFFFFF"/>
            </a:bgClr>
          </a:patt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A81BA46-E043-4AAB-8FED-3B5033C76FD3}"/>
              </a:ext>
            </a:extLst>
          </p:cNvPr>
          <p:cNvSpPr/>
          <p:nvPr/>
        </p:nvSpPr>
        <p:spPr>
          <a:xfrm>
            <a:off x="5912431" y="4095379"/>
            <a:ext cx="520062" cy="1433442"/>
          </a:xfrm>
          <a:prstGeom prst="rect">
            <a:avLst/>
          </a:prstGeom>
          <a:pattFill prst="openDmnd">
            <a:fgClr>
              <a:srgbClr val="4472C4"/>
            </a:fgClr>
            <a:bgClr>
              <a:sysClr val="window" lastClr="FFFFFF"/>
            </a:bgClr>
          </a:patt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810056-55CC-4BAA-9B47-3A84CCFFBEE6}"/>
              </a:ext>
            </a:extLst>
          </p:cNvPr>
          <p:cNvSpPr txBox="1"/>
          <p:nvPr/>
        </p:nvSpPr>
        <p:spPr>
          <a:xfrm>
            <a:off x="1619672" y="5733256"/>
            <a:ext cx="6054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4-9&gt;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수학적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카티션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프로덕트과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릴레이션의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카티션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프로덕트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</a:t>
            </a:r>
          </a:p>
        </p:txBody>
      </p:sp>
    </p:spTree>
    <p:extLst>
      <p:ext uri="{BB962C8B-B14F-4D97-AF65-F5344CB8AC3E}">
        <p14:creationId xmlns:p14="http://schemas.microsoft.com/office/powerpoint/2010/main" val="3022366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CED-7455-4F36-8EC4-19DFE3C2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BD548-AE89-4AD8-98E8-A1822895E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1. </a:t>
            </a:r>
            <a:r>
              <a:rPr lang="ko-KR" altLang="en-US" b="0" dirty="0"/>
              <a:t>관계대수 개요</a:t>
            </a:r>
          </a:p>
          <a:p>
            <a:r>
              <a:rPr lang="en-US" altLang="ko-KR" b="0" dirty="0"/>
              <a:t>2. </a:t>
            </a:r>
            <a:r>
              <a:rPr lang="ko-KR" altLang="en-US" b="0" dirty="0"/>
              <a:t>일반 집합 연산 </a:t>
            </a:r>
          </a:p>
          <a:p>
            <a:r>
              <a:rPr lang="en-US" altLang="ko-KR" b="0" dirty="0"/>
              <a:t>3. </a:t>
            </a:r>
            <a:r>
              <a:rPr lang="ko-KR" altLang="en-US" b="0" dirty="0"/>
              <a:t>순수 관계 연산</a:t>
            </a:r>
          </a:p>
          <a:p>
            <a:r>
              <a:rPr lang="en-US" altLang="ko-KR" b="0" dirty="0"/>
              <a:t>4. </a:t>
            </a:r>
            <a:r>
              <a:rPr lang="ko-KR" altLang="en-US" b="0" dirty="0"/>
              <a:t>관계대수의 응용 </a:t>
            </a:r>
          </a:p>
          <a:p>
            <a:r>
              <a:rPr lang="ko-KR" altLang="en-US" b="0" dirty="0"/>
              <a:t>실습</a:t>
            </a:r>
            <a:r>
              <a:rPr lang="en-US" altLang="ko-KR" b="0" dirty="0"/>
              <a:t>. </a:t>
            </a:r>
            <a:r>
              <a:rPr lang="ko-KR" altLang="en-US" b="0" dirty="0"/>
              <a:t>관계대수의 활용</a:t>
            </a:r>
          </a:p>
        </p:txBody>
      </p:sp>
    </p:spTree>
    <p:extLst>
      <p:ext uri="{BB962C8B-B14F-4D97-AF65-F5344CB8AC3E}">
        <p14:creationId xmlns:p14="http://schemas.microsoft.com/office/powerpoint/2010/main" val="782926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1A603-61DE-4806-AF6A-77C6387C7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1D923ECD-B16C-46CB-BF8F-074B50904BED}"/>
              </a:ext>
            </a:extLst>
          </p:cNvPr>
          <p:cNvSpPr/>
          <p:nvPr/>
        </p:nvSpPr>
        <p:spPr>
          <a:xfrm rot="10800000">
            <a:off x="3189702" y="2989623"/>
            <a:ext cx="2164352" cy="531679"/>
          </a:xfrm>
          <a:prstGeom prst="triangl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9BE3FF0-4FFF-4C1F-BC4C-E0A3803AE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235207"/>
              </p:ext>
            </p:extLst>
          </p:nvPr>
        </p:nvGraphicFramePr>
        <p:xfrm>
          <a:off x="2032000" y="1218757"/>
          <a:ext cx="1998580" cy="1147680"/>
        </p:xfrm>
        <a:graphic>
          <a:graphicData uri="http://schemas.openxmlformats.org/drawingml/2006/table">
            <a:tbl>
              <a:tblPr firstRow="1" bandRow="1"/>
              <a:tblGrid>
                <a:gridCol w="999290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999290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76084C0-0BA9-463F-9378-2F88E7D6D4AB}"/>
              </a:ext>
            </a:extLst>
          </p:cNvPr>
          <p:cNvSpPr txBox="1"/>
          <p:nvPr/>
        </p:nvSpPr>
        <p:spPr>
          <a:xfrm>
            <a:off x="2007936" y="884103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7715E5A-3188-49FD-B47D-9F0AB654C8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07292"/>
              </p:ext>
            </p:extLst>
          </p:nvPr>
        </p:nvGraphicFramePr>
        <p:xfrm>
          <a:off x="4446336" y="1214744"/>
          <a:ext cx="1954464" cy="1530240"/>
        </p:xfrm>
        <a:graphic>
          <a:graphicData uri="http://schemas.openxmlformats.org/drawingml/2006/table">
            <a:tbl>
              <a:tblPr firstRow="1" bandRow="1"/>
              <a:tblGrid>
                <a:gridCol w="778193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  <a:gridCol w="575878">
                  <a:extLst>
                    <a:ext uri="{9D8B030D-6E8A-4147-A177-3AD203B41FA5}">
                      <a16:colId xmlns:a16="http://schemas.microsoft.com/office/drawing/2014/main" val="194903605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job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loc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영업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생산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대전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광주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87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852F43BD-A584-4CC2-93D8-4CFE325E19DE}"/>
              </a:ext>
            </a:extLst>
          </p:cNvPr>
          <p:cNvSpPr txBox="1"/>
          <p:nvPr/>
        </p:nvSpPr>
        <p:spPr>
          <a:xfrm>
            <a:off x="4422272" y="880090"/>
            <a:ext cx="457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job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329F3D0-8720-41C6-9D33-8B933FC45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337492"/>
              </p:ext>
            </p:extLst>
          </p:nvPr>
        </p:nvGraphicFramePr>
        <p:xfrm>
          <a:off x="2298200" y="3559392"/>
          <a:ext cx="3960814" cy="2677920"/>
        </p:xfrm>
        <a:graphic>
          <a:graphicData uri="http://schemas.openxmlformats.org/drawingml/2006/table">
            <a:tbl>
              <a:tblPr firstRow="1" bandRow="1"/>
              <a:tblGrid>
                <a:gridCol w="922655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  <a:gridCol w="873443">
                  <a:extLst>
                    <a:ext uri="{9D8B030D-6E8A-4147-A177-3AD203B41FA5}">
                      <a16:colId xmlns:a16="http://schemas.microsoft.com/office/drawing/2014/main" val="1365111134"/>
                    </a:ext>
                  </a:extLst>
                </a:gridCol>
                <a:gridCol w="609918">
                  <a:extLst>
                    <a:ext uri="{9D8B030D-6E8A-4147-A177-3AD203B41FA5}">
                      <a16:colId xmlns:a16="http://schemas.microsoft.com/office/drawing/2014/main" val="4184026264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1397030307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e.empid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e.ename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j.empid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j.job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j.loc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영업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생산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대전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광주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878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영업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서울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59452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생산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대전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56241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광주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039128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02F2F632-6C94-41EF-A371-3D91C0D0FAFC}"/>
              </a:ext>
            </a:extLst>
          </p:cNvPr>
          <p:cNvSpPr txBox="1"/>
          <p:nvPr/>
        </p:nvSpPr>
        <p:spPr>
          <a:xfrm>
            <a:off x="3657302" y="2968369"/>
            <a:ext cx="995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</a:t>
            </a:r>
            <a:r>
              <a:rPr kumimoji="0"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</a:t>
            </a: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job 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2808387-AA34-4916-AD95-72A3FB8AF622}"/>
              </a:ext>
            </a:extLst>
          </p:cNvPr>
          <p:cNvCxnSpPr/>
          <p:nvPr/>
        </p:nvCxnSpPr>
        <p:spPr>
          <a:xfrm>
            <a:off x="4030580" y="1775442"/>
            <a:ext cx="41575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BC3134D-358A-4BBD-92C4-45DD48A4C1F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030580" y="1792597"/>
            <a:ext cx="415756" cy="36384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37F1EFA-5517-4614-B771-56FC3631241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030580" y="1792597"/>
            <a:ext cx="415756" cy="7543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8E9DFDB-CD32-4040-B4B3-2CEA41617659}"/>
              </a:ext>
            </a:extLst>
          </p:cNvPr>
          <p:cNvCxnSpPr/>
          <p:nvPr/>
        </p:nvCxnSpPr>
        <p:spPr>
          <a:xfrm>
            <a:off x="4030580" y="2156442"/>
            <a:ext cx="41575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32D04D5-E0B2-4CFE-AB83-FC7411300391}"/>
              </a:ext>
            </a:extLst>
          </p:cNvPr>
          <p:cNvCxnSpPr>
            <a:cxnSpLocks/>
          </p:cNvCxnSpPr>
          <p:nvPr/>
        </p:nvCxnSpPr>
        <p:spPr>
          <a:xfrm flipV="1">
            <a:off x="4030580" y="1794492"/>
            <a:ext cx="389020" cy="36195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89617DD7-3092-4454-BDEA-4AB3CD78EB94}"/>
              </a:ext>
            </a:extLst>
          </p:cNvPr>
          <p:cNvCxnSpPr>
            <a:cxnSpLocks/>
          </p:cNvCxnSpPr>
          <p:nvPr/>
        </p:nvCxnSpPr>
        <p:spPr>
          <a:xfrm>
            <a:off x="4030580" y="2156442"/>
            <a:ext cx="406231" cy="379106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4E4AE9-604C-4D6D-9DB4-C11C73A19BDF}"/>
              </a:ext>
            </a:extLst>
          </p:cNvPr>
          <p:cNvSpPr/>
          <p:nvPr/>
        </p:nvSpPr>
        <p:spPr>
          <a:xfrm>
            <a:off x="1979712" y="6208399"/>
            <a:ext cx="4572000" cy="3889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4-10&gt;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릴레이션의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카티션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프로덕트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연산의 예</a:t>
            </a:r>
          </a:p>
        </p:txBody>
      </p:sp>
    </p:spTree>
    <p:extLst>
      <p:ext uri="{BB962C8B-B14F-4D97-AF65-F5344CB8AC3E}">
        <p14:creationId xmlns:p14="http://schemas.microsoft.com/office/powerpoint/2010/main" val="1184514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74B22-EA43-4137-A841-0AE6D1F6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9DD4F-DD21-4103-8244-1EF562A1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릴레이션의 </a:t>
            </a:r>
            <a:r>
              <a:rPr lang="ko-KR" altLang="en-US" dirty="0" err="1"/>
              <a:t>카티션</a:t>
            </a:r>
            <a:r>
              <a:rPr lang="ko-KR" altLang="en-US" dirty="0"/>
              <a:t> 프로덕트 연산은 교환 법칙과 결합 법칙이 성립한다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카티션</a:t>
            </a:r>
            <a:r>
              <a:rPr lang="ko-KR" altLang="en-US" dirty="0"/>
              <a:t> </a:t>
            </a:r>
            <a:r>
              <a:rPr lang="ko-KR" altLang="en-US" dirty="0" err="1"/>
              <a:t>프로덕트의</a:t>
            </a:r>
            <a:r>
              <a:rPr lang="ko-KR" altLang="en-US" dirty="0"/>
              <a:t> 차수와 </a:t>
            </a:r>
            <a:r>
              <a:rPr lang="ko-KR" altLang="en-US" dirty="0" err="1"/>
              <a:t>카디널러티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0B2F32-85B5-4BE7-ABA7-5D44D4D5D8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73024"/>
              </p:ext>
            </p:extLst>
          </p:nvPr>
        </p:nvGraphicFramePr>
        <p:xfrm>
          <a:off x="971600" y="3331708"/>
          <a:ext cx="5976664" cy="745364"/>
        </p:xfrm>
        <a:graphic>
          <a:graphicData uri="http://schemas.openxmlformats.org/drawingml/2006/table">
            <a:tbl>
              <a:tblPr/>
              <a:tblGrid>
                <a:gridCol w="1886903">
                  <a:extLst>
                    <a:ext uri="{9D8B030D-6E8A-4147-A177-3AD203B41FA5}">
                      <a16:colId xmlns:a16="http://schemas.microsoft.com/office/drawing/2014/main" val="2081675820"/>
                    </a:ext>
                  </a:extLst>
                </a:gridCol>
                <a:gridCol w="4089761">
                  <a:extLst>
                    <a:ext uri="{9D8B030D-6E8A-4147-A177-3AD203B41FA5}">
                      <a16:colId xmlns:a16="http://schemas.microsoft.com/office/drawing/2014/main" val="143015852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A×B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차수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차수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차수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46816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A×B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카디널리티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카디널리티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 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카디널리티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14404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150671-9983-4C41-A778-592DE3301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875459"/>
              </p:ext>
            </p:extLst>
          </p:nvPr>
        </p:nvGraphicFramePr>
        <p:xfrm>
          <a:off x="971600" y="1675524"/>
          <a:ext cx="5126038" cy="745364"/>
        </p:xfrm>
        <a:graphic>
          <a:graphicData uri="http://schemas.openxmlformats.org/drawingml/2006/table">
            <a:tbl>
              <a:tblPr/>
              <a:tblGrid>
                <a:gridCol w="1886903">
                  <a:extLst>
                    <a:ext uri="{9D8B030D-6E8A-4147-A177-3AD203B41FA5}">
                      <a16:colId xmlns:a16="http://schemas.microsoft.com/office/drawing/2014/main" val="3223139721"/>
                    </a:ext>
                  </a:extLst>
                </a:gridCol>
                <a:gridCol w="3239135">
                  <a:extLst>
                    <a:ext uri="{9D8B030D-6E8A-4147-A177-3AD203B41FA5}">
                      <a16:colId xmlns:a16="http://schemas.microsoft.com/office/drawing/2014/main" val="3482618474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교환법칙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A×B = B×A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213320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결합법칙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(A×B)×C = A×(B×C)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96549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2CB973A-E87C-4DAB-A535-7CEC9D21CB74}"/>
              </a:ext>
            </a:extLst>
          </p:cNvPr>
          <p:cNvSpPr txBox="1"/>
          <p:nvPr/>
        </p:nvSpPr>
        <p:spPr>
          <a:xfrm>
            <a:off x="971600" y="4399596"/>
            <a:ext cx="3884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차수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릴레이션의 속성의 개수</a:t>
            </a:r>
            <a:endParaRPr lang="en-US" altLang="ko-KR" sz="16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카디널리티</a:t>
            </a:r>
            <a:r>
              <a:rPr lang="en-US" altLang="ko-KR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릴레이션의 </a:t>
            </a:r>
            <a:r>
              <a:rPr lang="ko-KR" altLang="en-US" sz="16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튜플의</a:t>
            </a:r>
            <a:r>
              <a:rPr lang="ko-KR" altLang="en-US" sz="16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개수</a:t>
            </a:r>
          </a:p>
        </p:txBody>
      </p:sp>
    </p:spTree>
    <p:extLst>
      <p:ext uri="{BB962C8B-B14F-4D97-AF65-F5344CB8AC3E}">
        <p14:creationId xmlns:p14="http://schemas.microsoft.com/office/powerpoint/2010/main" val="2059602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8D574-0515-4C48-AD38-E5A4C581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DC8409-DF33-49AB-8038-CB6005A0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순수 관계 연산자</a:t>
            </a:r>
            <a:endParaRPr lang="en-US" altLang="ko-KR" dirty="0"/>
          </a:p>
          <a:p>
            <a:pPr lvl="1"/>
            <a:r>
              <a:rPr lang="ko-KR" altLang="en-US" dirty="0"/>
              <a:t>테이블 형태로 된 릴레이션을 다루기 위해서 새로 고안된 연산자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A445D0-80A6-40AC-83F2-C4EC04D61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1590"/>
              </p:ext>
            </p:extLst>
          </p:nvPr>
        </p:nvGraphicFramePr>
        <p:xfrm>
          <a:off x="755576" y="2063142"/>
          <a:ext cx="7920880" cy="3814130"/>
        </p:xfrm>
        <a:graphic>
          <a:graphicData uri="http://schemas.openxmlformats.org/drawingml/2006/table">
            <a:tbl>
              <a:tblPr/>
              <a:tblGrid>
                <a:gridCol w="1013778">
                  <a:extLst>
                    <a:ext uri="{9D8B030D-6E8A-4147-A177-3AD203B41FA5}">
                      <a16:colId xmlns:a16="http://schemas.microsoft.com/office/drawing/2014/main" val="2945066337"/>
                    </a:ext>
                  </a:extLst>
                </a:gridCol>
                <a:gridCol w="810578">
                  <a:extLst>
                    <a:ext uri="{9D8B030D-6E8A-4147-A177-3AD203B41FA5}">
                      <a16:colId xmlns:a16="http://schemas.microsoft.com/office/drawing/2014/main" val="1363404288"/>
                    </a:ext>
                  </a:extLst>
                </a:gridCol>
                <a:gridCol w="1277303">
                  <a:extLst>
                    <a:ext uri="{9D8B030D-6E8A-4147-A177-3AD203B41FA5}">
                      <a16:colId xmlns:a16="http://schemas.microsoft.com/office/drawing/2014/main" val="3658083030"/>
                    </a:ext>
                  </a:extLst>
                </a:gridCol>
                <a:gridCol w="4819221">
                  <a:extLst>
                    <a:ext uri="{9D8B030D-6E8A-4147-A177-3AD203B41FA5}">
                      <a16:colId xmlns:a16="http://schemas.microsoft.com/office/drawing/2014/main" val="4047542113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연산의 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790281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σ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σ</a:t>
                      </a:r>
                      <a:r>
                        <a:rPr lang="ko-KR" alt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조건식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조건식을 만족하는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튜플들을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(cf.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테이블에서 행을 추출하는 연산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936635"/>
                  </a:ext>
                </a:extLst>
              </a:tr>
              <a:tr h="6051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π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맑은 고딕" panose="020B0503020000020004" pitchFamily="50" charset="-127"/>
                        </a:rPr>
                        <a:t>π</a:t>
                      </a:r>
                      <a:r>
                        <a:rPr lang="ko-KR" altLang="en-US" sz="1600" kern="0" spc="0" baseline="-250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속성리스트</a:t>
                      </a:r>
                      <a:r>
                        <a:rPr lang="en-US" altLang="ko-KR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리스트에 있는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속성들로만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구성된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튜플들을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추출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(cf.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테이블에서 열을 추출하는 연산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043227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A⋈B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공통 속성을 이용하여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튜플들을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연결하여 새로운 릴레이션을 구성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229185"/>
                  </a:ext>
                </a:extLst>
              </a:tr>
              <a:tr h="4019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디비전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÷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A÷B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튜플과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관련이 있는 릴레이션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튜플들을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추출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0623615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4D455D48-581E-4FC3-A8A5-AF500C61AD9D}"/>
              </a:ext>
            </a:extLst>
          </p:cNvPr>
          <p:cNvSpPr/>
          <p:nvPr/>
        </p:nvSpPr>
        <p:spPr>
          <a:xfrm>
            <a:off x="666228" y="1670805"/>
            <a:ext cx="2393604" cy="390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4-2&gt;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순수 관계 연산자</a:t>
            </a:r>
          </a:p>
        </p:txBody>
      </p:sp>
    </p:spTree>
    <p:extLst>
      <p:ext uri="{BB962C8B-B14F-4D97-AF65-F5344CB8AC3E}">
        <p14:creationId xmlns:p14="http://schemas.microsoft.com/office/powerpoint/2010/main" val="3996229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82D688-6923-484F-9D4D-FE606C22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2CB00-75D9-430D-9A36-2822BC5AE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셀렉트</a:t>
            </a:r>
            <a:r>
              <a:rPr lang="en-US" altLang="ko-KR" dirty="0"/>
              <a:t>(select)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릴레이션에서</a:t>
            </a:r>
            <a:r>
              <a:rPr lang="ko-KR" altLang="en-US" dirty="0"/>
              <a:t> 조건을 만족하는 </a:t>
            </a:r>
            <a:r>
              <a:rPr lang="ko-KR" altLang="en-US" dirty="0" err="1"/>
              <a:t>튜플들을</a:t>
            </a:r>
            <a:r>
              <a:rPr lang="ko-KR" altLang="en-US" dirty="0"/>
              <a:t> 추출하는 연산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 (</a:t>
            </a:r>
            <a:r>
              <a:rPr lang="ko-KR" altLang="en-US" dirty="0"/>
              <a:t>테이블에서 원하는 행을 추출하는 연산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조건식의 예</a:t>
            </a:r>
            <a:r>
              <a:rPr lang="en-US" altLang="ko-KR" dirty="0"/>
              <a:t>: ‘</a:t>
            </a:r>
            <a:r>
              <a:rPr lang="en-US" altLang="ko-KR" dirty="0" err="1"/>
              <a:t>급여</a:t>
            </a:r>
            <a:r>
              <a:rPr lang="en-US" altLang="ko-KR" dirty="0"/>
              <a:t>(salary)가 6500 </a:t>
            </a:r>
            <a:r>
              <a:rPr lang="en-US" altLang="ko-KR" dirty="0" err="1"/>
              <a:t>이상</a:t>
            </a:r>
            <a:r>
              <a:rPr lang="en-US" altLang="ko-KR" dirty="0"/>
              <a:t>’ </a:t>
            </a:r>
            <a:r>
              <a:rPr lang="en-US" altLang="ko-KR" dirty="0">
                <a:sym typeface="Wingdings" panose="05000000000000000000" pitchFamily="2" charset="2"/>
              </a:rPr>
              <a:t> ‘</a:t>
            </a:r>
            <a:r>
              <a:rPr lang="en-US" altLang="ko-KR" dirty="0"/>
              <a:t>salary &gt;= 6500’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83D410D-E0EE-4053-86FB-FA885C488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245663"/>
              </p:ext>
            </p:extLst>
          </p:nvPr>
        </p:nvGraphicFramePr>
        <p:xfrm>
          <a:off x="611560" y="1400134"/>
          <a:ext cx="7632848" cy="372682"/>
        </p:xfrm>
        <a:graphic>
          <a:graphicData uri="http://schemas.openxmlformats.org/drawingml/2006/table">
            <a:tbl>
              <a:tblPr/>
              <a:tblGrid>
                <a:gridCol w="7632848">
                  <a:extLst>
                    <a:ext uri="{9D8B030D-6E8A-4147-A177-3AD203B41FA5}">
                      <a16:colId xmlns:a16="http://schemas.microsoft.com/office/drawing/2014/main" val="1854789896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σ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조건식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294619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295102-4C24-46CF-8472-1106354E3DFD}"/>
              </a:ext>
            </a:extLst>
          </p:cNvPr>
          <p:cNvSpPr/>
          <p:nvPr/>
        </p:nvSpPr>
        <p:spPr>
          <a:xfrm>
            <a:off x="3659159" y="3500256"/>
            <a:ext cx="1316736" cy="16337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7E920-4988-4FDF-9CB5-FA31880F4A3A}"/>
              </a:ext>
            </a:extLst>
          </p:cNvPr>
          <p:cNvSpPr txBox="1"/>
          <p:nvPr/>
        </p:nvSpPr>
        <p:spPr>
          <a:xfrm>
            <a:off x="2483768" y="3500256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릴레이션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ADE18E-2442-412A-9C8B-98B15C4BCB8E}"/>
              </a:ext>
            </a:extLst>
          </p:cNvPr>
          <p:cNvSpPr/>
          <p:nvPr/>
        </p:nvSpPr>
        <p:spPr>
          <a:xfrm>
            <a:off x="3659159" y="3808033"/>
            <a:ext cx="1316736" cy="17990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D16DBF-5EF0-49E5-B0CA-E86F559CA4EB}"/>
              </a:ext>
            </a:extLst>
          </p:cNvPr>
          <p:cNvSpPr/>
          <p:nvPr/>
        </p:nvSpPr>
        <p:spPr>
          <a:xfrm>
            <a:off x="3661014" y="4192081"/>
            <a:ext cx="1316736" cy="17990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07BD5F-6812-4FF3-BFDD-D20FD7CEB43B}"/>
              </a:ext>
            </a:extLst>
          </p:cNvPr>
          <p:cNvSpPr/>
          <p:nvPr/>
        </p:nvSpPr>
        <p:spPr>
          <a:xfrm>
            <a:off x="3659159" y="4576129"/>
            <a:ext cx="1316736" cy="301823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21C39-95BF-4B97-9E1F-2C073D98265C}"/>
              </a:ext>
            </a:extLst>
          </p:cNvPr>
          <p:cNvSpPr txBox="1"/>
          <p:nvPr/>
        </p:nvSpPr>
        <p:spPr>
          <a:xfrm>
            <a:off x="3656516" y="2780928"/>
            <a:ext cx="1316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</a:t>
            </a:r>
            <a:r>
              <a:rPr kumimoji="0" lang="ko-KR" altLang="en-US" sz="1800" b="1" baseline="-25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조건식</a:t>
            </a:r>
            <a:r>
              <a:rPr kumimoji="0" lang="en-US" altLang="ko-KR" sz="1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(A)</a:t>
            </a:r>
            <a:endParaRPr kumimoji="0" lang="ko-KR" altLang="en-US" sz="18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0" lang="ko-KR" altLang="en-US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75FFB4-5235-44BE-8A35-B39D4EF9DF35}"/>
              </a:ext>
            </a:extLst>
          </p:cNvPr>
          <p:cNvSpPr txBox="1"/>
          <p:nvPr/>
        </p:nvSpPr>
        <p:spPr>
          <a:xfrm>
            <a:off x="2051720" y="5229200"/>
            <a:ext cx="3991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4-11&gt;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릴레이션에서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셀렉트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연산의 개념</a:t>
            </a:r>
          </a:p>
        </p:txBody>
      </p:sp>
    </p:spTree>
    <p:extLst>
      <p:ext uri="{BB962C8B-B14F-4D97-AF65-F5344CB8AC3E}">
        <p14:creationId xmlns:p14="http://schemas.microsoft.com/office/powerpoint/2010/main" val="2043233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D59FDC-8EE6-4E63-9E67-9FD41906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DEB735D-B80D-4F1F-B3E0-A43599137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549858"/>
              </p:ext>
            </p:extLst>
          </p:nvPr>
        </p:nvGraphicFramePr>
        <p:xfrm>
          <a:off x="627135" y="1628800"/>
          <a:ext cx="7784338" cy="4330578"/>
        </p:xfrm>
        <a:graphic>
          <a:graphicData uri="http://schemas.openxmlformats.org/drawingml/2006/table">
            <a:tbl>
              <a:tblPr/>
              <a:tblGrid>
                <a:gridCol w="759536">
                  <a:extLst>
                    <a:ext uri="{9D8B030D-6E8A-4147-A177-3AD203B41FA5}">
                      <a16:colId xmlns:a16="http://schemas.microsoft.com/office/drawing/2014/main" val="2465617781"/>
                    </a:ext>
                  </a:extLst>
                </a:gridCol>
                <a:gridCol w="881073">
                  <a:extLst>
                    <a:ext uri="{9D8B030D-6E8A-4147-A177-3AD203B41FA5}">
                      <a16:colId xmlns:a16="http://schemas.microsoft.com/office/drawing/2014/main" val="86504782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614886926"/>
                    </a:ext>
                  </a:extLst>
                </a:gridCol>
                <a:gridCol w="3551441">
                  <a:extLst>
                    <a:ext uri="{9D8B030D-6E8A-4147-A177-3AD203B41FA5}">
                      <a16:colId xmlns:a16="http://schemas.microsoft.com/office/drawing/2014/main" val="488241331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연산의 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745791"/>
                  </a:ext>
                </a:extLst>
              </a:tr>
              <a:tr h="234696">
                <a:tc rowSpan="6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비교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salary &gt; 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크다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239663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salary &gt;= 1000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크거나 같다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472142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salary &lt; 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작다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027986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salary &lt;= 500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작거나 같다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736317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= ‘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담당업무가 ‘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영업’이다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601583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&lt;&gt;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job &lt;&gt; ‘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영업’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담당업무가 ‘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영업’이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아니다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943467"/>
                  </a:ext>
                </a:extLst>
              </a:tr>
              <a:tr h="437896">
                <a:tc rowSpan="3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논리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∧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(salary &lt; 500) ∧ (job = 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작고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(and)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담당업무가 ‘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영업’이다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9097069"/>
                  </a:ext>
                </a:extLst>
              </a:tr>
              <a:tr h="401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∨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(salary &lt; 500) ∨ (job = 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영업’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작거나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(or)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담당업무가 ‘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영업’이다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562198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¬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¬(salary &lt; 500)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급여가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보다 </a:t>
                      </a:r>
                      <a:r>
                        <a:rPr lang="ko-KR" altLang="en-US" sz="14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작지 않다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(not).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(salary &gt;= 500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논리적으로 동일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3849598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CA94A17E-5E56-44F2-A1F6-CC24DAEE907D}"/>
              </a:ext>
            </a:extLst>
          </p:cNvPr>
          <p:cNvSpPr/>
          <p:nvPr/>
        </p:nvSpPr>
        <p:spPr>
          <a:xfrm>
            <a:off x="539552" y="1166749"/>
            <a:ext cx="5490465" cy="390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4-4&gt;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셀렉트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연산의 조건식에 자주 사용되는 연산자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DD88C-E68B-4E8E-B7B7-6F8D8D1371D0}"/>
              </a:ext>
            </a:extLst>
          </p:cNvPr>
          <p:cNvSpPr txBox="1"/>
          <p:nvPr/>
        </p:nvSpPr>
        <p:spPr>
          <a:xfrm>
            <a:off x="557600" y="6146140"/>
            <a:ext cx="7784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연산자를 기호로 표현하는 방법은 여러 가지가 있다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들면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&gt;= 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&lt;&gt;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≤와 ≠로 표현할 수도 있다</a:t>
            </a:r>
            <a:r>
              <a:rPr lang="en-US" altLang="ko-KR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0848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BBF53-47D9-4171-B31C-B7C90912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5E2F3B7-1D86-41D3-B4F2-295D0361F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294652"/>
              </p:ext>
            </p:extLst>
          </p:nvPr>
        </p:nvGraphicFramePr>
        <p:xfrm>
          <a:off x="755576" y="1268760"/>
          <a:ext cx="7056784" cy="540963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3550109935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408021951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대전에 거주하는 회원들의 정보를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2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관계대수 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σ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대전’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054012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연산과정 및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릴레이션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1885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5AD044C-CCDB-4332-9AE9-7D3C20D3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2132856"/>
            <a:ext cx="42767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12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1741F-C1AE-4866-AB64-AE402AB83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87A1EFB-9A8A-47F1-BEA5-162EAAB55E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5382290"/>
              </p:ext>
            </p:extLst>
          </p:nvPr>
        </p:nvGraphicFramePr>
        <p:xfrm>
          <a:off x="755576" y="1268760"/>
          <a:ext cx="7776864" cy="5019486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3550109935"/>
                    </a:ext>
                  </a:extLst>
                </a:gridCol>
                <a:gridCol w="6048672">
                  <a:extLst>
                    <a:ext uri="{9D8B030D-6E8A-4147-A177-3AD203B41FA5}">
                      <a16:colId xmlns:a16="http://schemas.microsoft.com/office/drawing/2014/main" val="408021951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회원등급이 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이고 취미가 ‘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등산’인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회원들의 정보를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2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관계대수 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σ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회원등급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=‘A’∧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등산’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054012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 과정 및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릴레이션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1885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2D79F4BD-9F85-4E77-8362-2F1828629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53" y="2257410"/>
            <a:ext cx="421005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70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F6DFC-9546-4856-8AAF-1999EFBF7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22887-D49A-433E-B266-B5AC7CE5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조건이 여러 개인 </a:t>
            </a:r>
            <a:r>
              <a:rPr lang="ko-KR" altLang="en-US" dirty="0" err="1"/>
              <a:t>셀렉트</a:t>
            </a:r>
            <a:r>
              <a:rPr lang="ko-KR" altLang="en-US" dirty="0"/>
              <a:t> 연산은 다음과 같이 여러 형태의 표현 및 연산이 가능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B4BDC91-2709-48D3-B5DB-15D7522ECF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267789"/>
              </p:ext>
            </p:extLst>
          </p:nvPr>
        </p:nvGraphicFramePr>
        <p:xfrm>
          <a:off x="899592" y="1988840"/>
          <a:ext cx="7272808" cy="1224136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832649834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σ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조건식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(σ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조건식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(A))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σ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조건식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(σ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조건식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(A))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 σ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조건식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∧ 조건식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633794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9428CDD2-0792-420C-B4DA-2CE29D630635}"/>
              </a:ext>
            </a:extLst>
          </p:cNvPr>
          <p:cNvSpPr/>
          <p:nvPr/>
        </p:nvSpPr>
        <p:spPr>
          <a:xfrm>
            <a:off x="2824355" y="4277467"/>
            <a:ext cx="1253869" cy="475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σ</a:t>
            </a:r>
            <a:r>
              <a:rPr kumimoji="0" lang="ko-KR" altLang="en-US" sz="1800" kern="0" baseline="-25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kumimoji="0" lang="en-US" altLang="ko-KR" sz="1800" kern="0" baseline="-25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   )</a:t>
            </a:r>
            <a:endParaRPr kumimoji="0" lang="ko-KR" altLang="en-US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884B80-5586-44BD-8088-1B4B9D377874}"/>
              </a:ext>
            </a:extLst>
          </p:cNvPr>
          <p:cNvSpPr/>
          <p:nvPr/>
        </p:nvSpPr>
        <p:spPr>
          <a:xfrm>
            <a:off x="4672846" y="3788333"/>
            <a:ext cx="1160895" cy="475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σ</a:t>
            </a:r>
            <a:r>
              <a:rPr kumimoji="0" lang="ko-KR" altLang="en-US" sz="1800" kern="0" baseline="-25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kumimoji="0" lang="en-US" altLang="ko-KR" sz="1800" kern="0" baseline="-25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</a:t>
            </a:r>
            <a:endParaRPr kumimoji="0" lang="ko-KR" altLang="en-US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17610046-F3A7-4AAB-8F1B-86357356EA35}"/>
              </a:ext>
            </a:extLst>
          </p:cNvPr>
          <p:cNvSpPr/>
          <p:nvPr/>
        </p:nvSpPr>
        <p:spPr>
          <a:xfrm>
            <a:off x="3779519" y="4096227"/>
            <a:ext cx="900333" cy="436098"/>
          </a:xfrm>
          <a:custGeom>
            <a:avLst/>
            <a:gdLst>
              <a:gd name="connsiteX0" fmla="*/ 900333 w 900333"/>
              <a:gd name="connsiteY0" fmla="*/ 0 h 436098"/>
              <a:gd name="connsiteX1" fmla="*/ 0 w 900333"/>
              <a:gd name="connsiteY1" fmla="*/ 0 h 436098"/>
              <a:gd name="connsiteX2" fmla="*/ 0 w 900333"/>
              <a:gd name="connsiteY2" fmla="*/ 436098 h 4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0333" h="436098">
                <a:moveTo>
                  <a:pt x="900333" y="0"/>
                </a:moveTo>
                <a:lnTo>
                  <a:pt x="0" y="0"/>
                </a:lnTo>
                <a:lnTo>
                  <a:pt x="0" y="436098"/>
                </a:ln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7F3F505-0765-43C0-ABF3-C9A4E23CD678}"/>
              </a:ext>
            </a:extLst>
          </p:cNvPr>
          <p:cNvSpPr/>
          <p:nvPr/>
        </p:nvSpPr>
        <p:spPr>
          <a:xfrm>
            <a:off x="3258380" y="5330198"/>
            <a:ext cx="1984839" cy="4750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σ</a:t>
            </a:r>
            <a:r>
              <a:rPr kumimoji="0" lang="ko-KR" altLang="en-US" sz="1800" kern="0" baseline="-25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kumimoji="0" lang="en-US" altLang="ko-KR" sz="1800" kern="0" baseline="-25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(σ</a:t>
            </a:r>
            <a:r>
              <a:rPr kumimoji="0" lang="ko-KR" altLang="en-US" sz="1800" kern="0" baseline="-25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조건식</a:t>
            </a:r>
            <a:r>
              <a:rPr kumimoji="0" lang="en-US" altLang="ko-KR" sz="1800" kern="0" baseline="-25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0" lang="en-US" altLang="ko-KR" sz="18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(A))</a:t>
            </a:r>
            <a:endParaRPr kumimoji="0" lang="ko-KR" altLang="en-US" sz="18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77E54FB7-2816-4790-ADDD-0B3374F33A47}"/>
              </a:ext>
            </a:extLst>
          </p:cNvPr>
          <p:cNvSpPr/>
          <p:nvPr/>
        </p:nvSpPr>
        <p:spPr>
          <a:xfrm>
            <a:off x="4078224" y="5024695"/>
            <a:ext cx="594622" cy="305503"/>
          </a:xfrm>
          <a:prstGeom prst="downArrow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0D8B63-8485-47A5-AA83-E74E9A6585EE}"/>
              </a:ext>
            </a:extLst>
          </p:cNvPr>
          <p:cNvSpPr/>
          <p:nvPr/>
        </p:nvSpPr>
        <p:spPr>
          <a:xfrm>
            <a:off x="1979712" y="5877272"/>
            <a:ext cx="4572000" cy="3889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4-13&gt;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관계대수의 중첩 표현</a:t>
            </a:r>
          </a:p>
        </p:txBody>
      </p:sp>
    </p:spTree>
    <p:extLst>
      <p:ext uri="{BB962C8B-B14F-4D97-AF65-F5344CB8AC3E}">
        <p14:creationId xmlns:p14="http://schemas.microsoft.com/office/powerpoint/2010/main" val="675410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80ADF-1441-49A0-B409-8A65CA1E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5BA90F-F1CC-4F2E-A7AB-46F4467B7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질의문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는 다음과 같이 여러 관계대수 표현식이 가능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9D84088-003D-43B3-9361-1BA6C69C2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538170"/>
              </p:ext>
            </p:extLst>
          </p:nvPr>
        </p:nvGraphicFramePr>
        <p:xfrm>
          <a:off x="1043608" y="1691798"/>
          <a:ext cx="6912768" cy="1525652"/>
        </p:xfrm>
        <a:graphic>
          <a:graphicData uri="http://schemas.openxmlformats.org/drawingml/2006/table">
            <a:tbl>
              <a:tblPr/>
              <a:tblGrid>
                <a:gridCol w="1118616">
                  <a:extLst>
                    <a:ext uri="{9D8B030D-6E8A-4147-A177-3AD203B41FA5}">
                      <a16:colId xmlns:a16="http://schemas.microsoft.com/office/drawing/2014/main" val="3836634150"/>
                    </a:ext>
                  </a:extLst>
                </a:gridCol>
                <a:gridCol w="5794152">
                  <a:extLst>
                    <a:ext uri="{9D8B030D-6E8A-4147-A177-3AD203B41FA5}">
                      <a16:colId xmlns:a16="http://schemas.microsoft.com/office/drawing/2014/main" val="56098502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회원등급이 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A’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이고 취미가 ‘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등산’인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회원들의 정보를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031572"/>
                  </a:ext>
                </a:extLst>
              </a:tr>
              <a:tr h="6770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관계대수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σ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회원등급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=‘A’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∧취미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등산’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σ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회원등급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=‘A’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(σ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등산’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σ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취미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등산’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(σ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회원등급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=‘A’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7262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846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4C1E3-0270-410F-9C45-9DFFBFA12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BC73B-D252-4A32-87E2-9092211A8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(project)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릴레이션에서</a:t>
            </a:r>
            <a:r>
              <a:rPr lang="ko-KR" altLang="en-US" dirty="0"/>
              <a:t> 지정한 속성의 값들을 추출하는 연산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(</a:t>
            </a:r>
            <a:r>
              <a:rPr lang="ko-KR" altLang="en-US" dirty="0"/>
              <a:t>테이블에서 원하는 열을 추출하는 연산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8AE3E1A-1B08-4DC6-A009-9BBD87BAD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672958"/>
              </p:ext>
            </p:extLst>
          </p:nvPr>
        </p:nvGraphicFramePr>
        <p:xfrm>
          <a:off x="683568" y="1412776"/>
          <a:ext cx="7128792" cy="372682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2320193055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π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속성리스트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11644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C16B05-4F54-4A5B-916D-C2D9853EA811}"/>
              </a:ext>
            </a:extLst>
          </p:cNvPr>
          <p:cNvSpPr/>
          <p:nvPr/>
        </p:nvSpPr>
        <p:spPr>
          <a:xfrm>
            <a:off x="3803175" y="3855603"/>
            <a:ext cx="1316736" cy="16337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A5BE0-0C3F-4D37-B81E-B9F3E190CA47}"/>
              </a:ext>
            </a:extLst>
          </p:cNvPr>
          <p:cNvSpPr txBox="1"/>
          <p:nvPr/>
        </p:nvSpPr>
        <p:spPr>
          <a:xfrm>
            <a:off x="2627784" y="3860296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릴레이션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9D3C177-2ED0-4D97-9197-B104A90DD3A6}"/>
              </a:ext>
            </a:extLst>
          </p:cNvPr>
          <p:cNvSpPr/>
          <p:nvPr/>
        </p:nvSpPr>
        <p:spPr>
          <a:xfrm rot="5400000">
            <a:off x="3287246" y="4589825"/>
            <a:ext cx="1633729" cy="16528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5FFA1-20A1-4731-9FFE-CE190BFE2794}"/>
              </a:ext>
            </a:extLst>
          </p:cNvPr>
          <p:cNvSpPr txBox="1"/>
          <p:nvPr/>
        </p:nvSpPr>
        <p:spPr>
          <a:xfrm>
            <a:off x="3785855" y="3140968"/>
            <a:ext cx="155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</a:t>
            </a:r>
            <a:r>
              <a:rPr kumimoji="0" lang="ko-KR" altLang="en-US" sz="1800" b="1" baseline="-250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속성리스트</a:t>
            </a:r>
            <a:r>
              <a:rPr kumimoji="0" lang="en-US" altLang="ko-KR" sz="1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(A)</a:t>
            </a:r>
            <a:endParaRPr kumimoji="0" lang="ko-KR" altLang="en-US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A19BEB-B779-4851-AB81-30AA07E72A77}"/>
              </a:ext>
            </a:extLst>
          </p:cNvPr>
          <p:cNvSpPr/>
          <p:nvPr/>
        </p:nvSpPr>
        <p:spPr>
          <a:xfrm rot="5400000">
            <a:off x="3580324" y="4589825"/>
            <a:ext cx="1633729" cy="16528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AD2EDF5-AF91-4CDE-B0CE-480F3DF9778A}"/>
              </a:ext>
            </a:extLst>
          </p:cNvPr>
          <p:cNvSpPr/>
          <p:nvPr/>
        </p:nvSpPr>
        <p:spPr>
          <a:xfrm rot="5400000">
            <a:off x="3988284" y="4531210"/>
            <a:ext cx="1633729" cy="28251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266E8A3-E13D-4ED0-92B3-E6FCC513882F}"/>
              </a:ext>
            </a:extLst>
          </p:cNvPr>
          <p:cNvSpPr/>
          <p:nvPr/>
        </p:nvSpPr>
        <p:spPr>
          <a:xfrm>
            <a:off x="2051720" y="5560327"/>
            <a:ext cx="4572000" cy="3889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4-14&gt;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릴레이션에서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프로젝션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연산의 개념</a:t>
            </a:r>
          </a:p>
        </p:txBody>
      </p:sp>
    </p:spTree>
    <p:extLst>
      <p:ext uri="{BB962C8B-B14F-4D97-AF65-F5344CB8AC3E}">
        <p14:creationId xmlns:p14="http://schemas.microsoft.com/office/powerpoint/2010/main" val="267726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60D33-183E-4D33-96BF-BB4ACA93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관계대수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3655B6-A93E-4957-9B99-3BF086A1B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관계대수</a:t>
            </a:r>
            <a:endParaRPr lang="en-US" altLang="ko-KR" dirty="0"/>
          </a:p>
          <a:p>
            <a:pPr lvl="1"/>
            <a:r>
              <a:rPr lang="ko-KR" altLang="en-US" dirty="0"/>
              <a:t>관계형 모델을 적용한 데이터베이스에서는 사용자에게 데이터가 테이블 형태로 저장된 것처럼 보임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관계대수</a:t>
            </a:r>
            <a:r>
              <a:rPr lang="en-US" altLang="ko-KR" b="1" dirty="0">
                <a:solidFill>
                  <a:srgbClr val="0070C0"/>
                </a:solidFill>
              </a:rPr>
              <a:t>(relational algebra) </a:t>
            </a:r>
            <a:r>
              <a:rPr lang="en-US" altLang="ko-KR" dirty="0"/>
              <a:t>: </a:t>
            </a:r>
            <a:r>
              <a:rPr lang="ko-KR" altLang="en-US" dirty="0"/>
              <a:t>테이블 형태의 릴레이션으로부터 필요한 정보를 추출할 수 있는 연산들을 이론적으로 정리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2DA9CD4-CF21-465B-B7AD-6358D40857CC}"/>
              </a:ext>
            </a:extLst>
          </p:cNvPr>
          <p:cNvGrpSpPr/>
          <p:nvPr/>
        </p:nvGrpSpPr>
        <p:grpSpPr>
          <a:xfrm>
            <a:off x="2592660" y="3140968"/>
            <a:ext cx="3563516" cy="3096344"/>
            <a:chOff x="2220435" y="2685624"/>
            <a:chExt cx="5484909" cy="398373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1C347A4-B9C8-40F4-A30B-BC8B659E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20435" y="4551000"/>
              <a:ext cx="1313791" cy="2118360"/>
            </a:xfrm>
            <a:prstGeom prst="rect">
              <a:avLst/>
            </a:prstGeom>
          </p:spPr>
        </p:pic>
        <p:sp>
          <p:nvSpPr>
            <p:cNvPr id="9" name="말풍선: 모서리가 둥근 사각형 8">
              <a:extLst>
                <a:ext uri="{FF2B5EF4-FFF2-40B4-BE49-F238E27FC236}">
                  <a16:creationId xmlns:a16="http://schemas.microsoft.com/office/drawing/2014/main" id="{9F69DB6E-667D-4655-9C4C-E521B630D006}"/>
                </a:ext>
              </a:extLst>
            </p:cNvPr>
            <p:cNvSpPr/>
            <p:nvPr/>
          </p:nvSpPr>
          <p:spPr>
            <a:xfrm>
              <a:off x="3363817" y="2685624"/>
              <a:ext cx="4293626" cy="1658111"/>
            </a:xfrm>
            <a:prstGeom prst="wedgeRoundRectCallout">
              <a:avLst>
                <a:gd name="adj1" fmla="val -46108"/>
                <a:gd name="adj2" fmla="val 66532"/>
                <a:gd name="adj3" fmla="val 16667"/>
              </a:avLst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EE5F3E8-0672-4881-B80E-8E0A42EBB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6466" y="3502488"/>
              <a:ext cx="2063115" cy="73220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77DC1D-A986-4654-9E63-A313437E5356}"/>
                </a:ext>
              </a:extLst>
            </p:cNvPr>
            <p:cNvSpPr txBox="1"/>
            <p:nvPr/>
          </p:nvSpPr>
          <p:spPr>
            <a:xfrm>
              <a:off x="3411718" y="2825755"/>
              <a:ext cx="4293626" cy="673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테이블 형태의 데이터에서</a:t>
              </a:r>
              <a:endPara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kumimoji="0" lang="ko-KR" altLang="en-US" sz="14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원하는 정보를 어떻게 추출하지</a:t>
              </a:r>
              <a:r>
                <a:rPr kumimoji="0" lang="en-US" altLang="ko-KR" sz="1400" dirty="0">
                  <a:solidFill>
                    <a:prstClr val="black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918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CEE62-4FD7-440F-A14D-7AAFCA83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58075E6-E811-47A4-AC54-6419143FC5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453367"/>
              </p:ext>
            </p:extLst>
          </p:nvPr>
        </p:nvGraphicFramePr>
        <p:xfrm>
          <a:off x="793577" y="965421"/>
          <a:ext cx="7056784" cy="540963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3550109935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4080219512"/>
                    </a:ext>
                  </a:extLst>
                </a:gridCol>
              </a:tblGrid>
              <a:tr h="3623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거주지를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21806"/>
                  </a:ext>
                </a:extLst>
              </a:tr>
              <a:tr h="36230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관계대수 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π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054012"/>
                  </a:ext>
                </a:extLst>
              </a:tr>
              <a:tr h="453442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연산과정 및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릴레이션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1885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E2CFFC36-1B99-47AD-A488-EEAEDFEA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146300"/>
            <a:ext cx="34194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70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5FECB-36B3-421C-A5E7-8C4537F8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013BE02-FE38-4E11-AD3D-DA06AD476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3533022"/>
              </p:ext>
            </p:extLst>
          </p:nvPr>
        </p:nvGraphicFramePr>
        <p:xfrm>
          <a:off x="755576" y="980728"/>
          <a:ext cx="7056784" cy="5547073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3550109935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4080219512"/>
                    </a:ext>
                  </a:extLst>
                </a:gridCol>
              </a:tblGrid>
              <a:tr h="3821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회원들의 이름과 회원등급을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21806"/>
                  </a:ext>
                </a:extLst>
              </a:tr>
              <a:tr h="38215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관계대수 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π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회원이름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회원등급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054012"/>
                  </a:ext>
                </a:extLst>
              </a:tr>
              <a:tr h="478277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연산과정 및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릴레이션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1885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4D46A90C-D229-4D51-BF10-586A287B9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060575"/>
            <a:ext cx="31242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57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CE6902-73A6-4CB1-8E19-E28AEAE0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363FF-1724-41E2-AD55-F89CEE1A5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조인</a:t>
            </a:r>
            <a:r>
              <a:rPr lang="en-US" altLang="ko-KR" dirty="0"/>
              <a:t>(join)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원하는 정보가 여러 </a:t>
            </a:r>
            <a:r>
              <a:rPr lang="ko-KR" altLang="en-US" dirty="0" err="1"/>
              <a:t>릴레이션에</a:t>
            </a:r>
            <a:r>
              <a:rPr lang="ko-KR" altLang="en-US" dirty="0"/>
              <a:t> 흩어져 있을 때 이들을 결합하여 하나의 릴레이션으로 만드는 연산</a:t>
            </a:r>
          </a:p>
          <a:p>
            <a:pPr lvl="1"/>
            <a:r>
              <a:rPr lang="ko-KR" altLang="en-US" dirty="0"/>
              <a:t>조인 연산은 기본적으로 </a:t>
            </a:r>
            <a:r>
              <a:rPr lang="en-US" altLang="ko-KR" dirty="0"/>
              <a:t>2</a:t>
            </a:r>
            <a:r>
              <a:rPr lang="ko-KR" altLang="en-US" dirty="0"/>
              <a:t>개의 릴레이션을 대상으로 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r>
              <a:rPr lang="ko-KR" altLang="en-US" dirty="0"/>
              <a:t>공통 속성의 값이 같은 </a:t>
            </a:r>
            <a:r>
              <a:rPr lang="ko-KR" altLang="en-US" dirty="0" err="1"/>
              <a:t>튜플끼리</a:t>
            </a:r>
            <a:r>
              <a:rPr lang="ko-KR" altLang="en-US" dirty="0"/>
              <a:t> 연결하여 하나로 만든다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108143-1EC6-4DE1-9AB2-A4F612AF8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39137"/>
              </p:ext>
            </p:extLst>
          </p:nvPr>
        </p:nvGraphicFramePr>
        <p:xfrm>
          <a:off x="611560" y="1340768"/>
          <a:ext cx="7560840" cy="370967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4082162557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⋈릴레이션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38556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CCC116-1217-4674-A14E-2E09011CBF22}"/>
              </a:ext>
            </a:extLst>
          </p:cNvPr>
          <p:cNvSpPr/>
          <p:nvPr/>
        </p:nvSpPr>
        <p:spPr>
          <a:xfrm>
            <a:off x="3237202" y="3814349"/>
            <a:ext cx="761227" cy="12101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66458-B777-4AAE-9E47-3A9BCCDF5F6E}"/>
              </a:ext>
            </a:extLst>
          </p:cNvPr>
          <p:cNvSpPr txBox="1"/>
          <p:nvPr/>
        </p:nvSpPr>
        <p:spPr>
          <a:xfrm>
            <a:off x="2154589" y="3817825"/>
            <a:ext cx="761227" cy="22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릴레이션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38EB9D-CEA7-4328-8790-CF5542C89C6E}"/>
              </a:ext>
            </a:extLst>
          </p:cNvPr>
          <p:cNvSpPr/>
          <p:nvPr/>
        </p:nvSpPr>
        <p:spPr>
          <a:xfrm rot="5400000">
            <a:off x="2843450" y="4361403"/>
            <a:ext cx="1210182" cy="1160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669F8-E1F4-4732-9D85-A20E97C16A56}"/>
              </a:ext>
            </a:extLst>
          </p:cNvPr>
          <p:cNvSpPr txBox="1"/>
          <p:nvPr/>
        </p:nvSpPr>
        <p:spPr>
          <a:xfrm>
            <a:off x="3995625" y="3284984"/>
            <a:ext cx="647075" cy="273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A</a:t>
            </a:r>
            <a:r>
              <a:rPr kumimoji="0" lang="ko-KR" altLang="en-US" sz="1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⋈</a:t>
            </a:r>
            <a:r>
              <a:rPr kumimoji="0" lang="en-US" altLang="ko-KR" sz="1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B</a:t>
            </a:r>
            <a:endParaRPr kumimoji="0" lang="ko-KR" altLang="en-US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7AA0067-4AE1-4253-A3A5-C85E0BD0EC16}"/>
              </a:ext>
            </a:extLst>
          </p:cNvPr>
          <p:cNvSpPr/>
          <p:nvPr/>
        </p:nvSpPr>
        <p:spPr>
          <a:xfrm>
            <a:off x="4509990" y="3823030"/>
            <a:ext cx="537764" cy="121018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10AB85-4097-4747-BA99-22A9F7DB112C}"/>
              </a:ext>
            </a:extLst>
          </p:cNvPr>
          <p:cNvSpPr/>
          <p:nvPr/>
        </p:nvSpPr>
        <p:spPr>
          <a:xfrm rot="5400000">
            <a:off x="3968044" y="4370084"/>
            <a:ext cx="1210182" cy="11607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38D120-0324-431E-A34C-5E930702E303}"/>
              </a:ext>
            </a:extLst>
          </p:cNvPr>
          <p:cNvSpPr txBox="1"/>
          <p:nvPr/>
        </p:nvSpPr>
        <p:spPr>
          <a:xfrm>
            <a:off x="5004048" y="3826509"/>
            <a:ext cx="751095" cy="22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릴레이션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86DC0E2-7D77-4F8A-B3D1-5C339803BD76}"/>
              </a:ext>
            </a:extLst>
          </p:cNvPr>
          <p:cNvCxnSpPr>
            <a:cxnSpLocks/>
          </p:cNvCxnSpPr>
          <p:nvPr/>
        </p:nvCxnSpPr>
        <p:spPr>
          <a:xfrm flipH="1">
            <a:off x="3467892" y="3929673"/>
            <a:ext cx="1124594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E52FED8B-6A79-4540-A865-2E2B45B6A97A}"/>
              </a:ext>
            </a:extLst>
          </p:cNvPr>
          <p:cNvCxnSpPr>
            <a:cxnSpLocks/>
          </p:cNvCxnSpPr>
          <p:nvPr/>
        </p:nvCxnSpPr>
        <p:spPr>
          <a:xfrm flipH="1">
            <a:off x="3467892" y="3929673"/>
            <a:ext cx="1124594" cy="12331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EFE10CD-362C-49F5-A621-F71AA14D2965}"/>
              </a:ext>
            </a:extLst>
          </p:cNvPr>
          <p:cNvCxnSpPr>
            <a:cxnSpLocks/>
          </p:cNvCxnSpPr>
          <p:nvPr/>
        </p:nvCxnSpPr>
        <p:spPr>
          <a:xfrm flipH="1" flipV="1">
            <a:off x="3455954" y="4185456"/>
            <a:ext cx="1136531" cy="10893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1957B98-30A6-4D5E-9BB7-20435D4D83C2}"/>
              </a:ext>
            </a:extLst>
          </p:cNvPr>
          <p:cNvCxnSpPr>
            <a:cxnSpLocks/>
          </p:cNvCxnSpPr>
          <p:nvPr/>
        </p:nvCxnSpPr>
        <p:spPr>
          <a:xfrm flipH="1" flipV="1">
            <a:off x="3448541" y="4308766"/>
            <a:ext cx="1143946" cy="1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065690A-FB80-4391-94AD-9B0432A18C01}"/>
              </a:ext>
            </a:extLst>
          </p:cNvPr>
          <p:cNvCxnSpPr>
            <a:cxnSpLocks/>
          </p:cNvCxnSpPr>
          <p:nvPr/>
        </p:nvCxnSpPr>
        <p:spPr>
          <a:xfrm flipH="1">
            <a:off x="3456772" y="4308765"/>
            <a:ext cx="1116363" cy="15457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A258C4-EEA0-40DA-A51E-283CAF1EE3FC}"/>
              </a:ext>
            </a:extLst>
          </p:cNvPr>
          <p:cNvCxnSpPr>
            <a:cxnSpLocks/>
          </p:cNvCxnSpPr>
          <p:nvPr/>
        </p:nvCxnSpPr>
        <p:spPr>
          <a:xfrm flipH="1" flipV="1">
            <a:off x="3434548" y="4694331"/>
            <a:ext cx="1136531" cy="10893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208062D-CA8F-484C-B724-F3A2EDB21B46}"/>
              </a:ext>
            </a:extLst>
          </p:cNvPr>
          <p:cNvCxnSpPr>
            <a:cxnSpLocks/>
          </p:cNvCxnSpPr>
          <p:nvPr/>
        </p:nvCxnSpPr>
        <p:spPr>
          <a:xfrm flipH="1">
            <a:off x="3457183" y="4807221"/>
            <a:ext cx="1135303" cy="49888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19A1F8-81CB-4AE2-8956-F3075F04F86A}"/>
              </a:ext>
            </a:extLst>
          </p:cNvPr>
          <p:cNvSpPr/>
          <p:nvPr/>
        </p:nvSpPr>
        <p:spPr>
          <a:xfrm>
            <a:off x="3610966" y="5517232"/>
            <a:ext cx="1135303" cy="96113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72FD838-E7CD-426D-9FB3-36F646198D0E}"/>
              </a:ext>
            </a:extLst>
          </p:cNvPr>
          <p:cNvSpPr/>
          <p:nvPr/>
        </p:nvSpPr>
        <p:spPr>
          <a:xfrm rot="5400000">
            <a:off x="3347503" y="5933996"/>
            <a:ext cx="961132" cy="127605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C46CC103-5D83-4C5C-ADC4-26831A00CF66}"/>
              </a:ext>
            </a:extLst>
          </p:cNvPr>
          <p:cNvSpPr/>
          <p:nvPr/>
        </p:nvSpPr>
        <p:spPr>
          <a:xfrm>
            <a:off x="4035143" y="5229200"/>
            <a:ext cx="251902" cy="147714"/>
          </a:xfrm>
          <a:prstGeom prst="downArrow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151C16-624B-4736-9986-CD896D1A49A3}"/>
              </a:ext>
            </a:extLst>
          </p:cNvPr>
          <p:cNvSpPr txBox="1"/>
          <p:nvPr/>
        </p:nvSpPr>
        <p:spPr>
          <a:xfrm>
            <a:off x="2267744" y="6525344"/>
            <a:ext cx="3812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4-15&gt;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릴레이션에서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조인 연산의 개념</a:t>
            </a:r>
          </a:p>
        </p:txBody>
      </p:sp>
    </p:spTree>
    <p:extLst>
      <p:ext uri="{BB962C8B-B14F-4D97-AF65-F5344CB8AC3E}">
        <p14:creationId xmlns:p14="http://schemas.microsoft.com/office/powerpoint/2010/main" val="2705297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5C176-F52B-480D-9D3B-F384EE6B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C9820D0-3416-42D8-8E22-7383F970C0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9532623"/>
              </p:ext>
            </p:extLst>
          </p:nvPr>
        </p:nvGraphicFramePr>
        <p:xfrm>
          <a:off x="755576" y="1268760"/>
          <a:ext cx="7056784" cy="540963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3550109935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408021951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회원과 대출의 조인 결과를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2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관계대수 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회원⋈대출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054012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연산과정 및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릴레이션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1885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071AEB9F-7D1D-4392-9783-C6D97D02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071822"/>
            <a:ext cx="4038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05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A5BC7-A713-4F9D-9029-33F3F34E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8759C-B328-4953-99C4-14C83107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자연조인</a:t>
            </a:r>
            <a:r>
              <a:rPr lang="en-US" altLang="ko-KR" b="1" dirty="0">
                <a:solidFill>
                  <a:srgbClr val="0070C0"/>
                </a:solidFill>
              </a:rPr>
              <a:t>(natural join)</a:t>
            </a:r>
            <a:r>
              <a:rPr lang="en-US" altLang="ko-KR" dirty="0"/>
              <a:t> : </a:t>
            </a:r>
            <a:r>
              <a:rPr lang="ko-KR" altLang="en-US" dirty="0"/>
              <a:t>두 릴레이션의 공통 속성의 값이 같은 </a:t>
            </a:r>
            <a:r>
              <a:rPr lang="ko-KR" altLang="en-US" dirty="0" err="1"/>
              <a:t>튜플들끼리</a:t>
            </a:r>
            <a:r>
              <a:rPr lang="ko-KR" altLang="en-US" dirty="0"/>
              <a:t> 연결하기 때문에 연결할 값이 상대방 </a:t>
            </a:r>
            <a:r>
              <a:rPr lang="ko-KR" altLang="en-US" dirty="0" err="1"/>
              <a:t>릴레이션에</a:t>
            </a:r>
            <a:r>
              <a:rPr lang="ko-KR" altLang="en-US" dirty="0"/>
              <a:t> 존재하지 않는 경우 조인 결과에서 제외하는 연산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일반적으로 조인 연산이라고 하면 자연 조인을 의미한다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그러나 조인 조건을 어떻게 </a:t>
            </a:r>
            <a:r>
              <a:rPr lang="ko-KR" altLang="en-US" dirty="0" err="1"/>
              <a:t>하느냐에</a:t>
            </a:r>
            <a:r>
              <a:rPr lang="ko-KR" altLang="en-US" dirty="0"/>
              <a:t> 따라 여러 형태의 조인 결과가 있을 수 있다</a:t>
            </a:r>
            <a:r>
              <a:rPr lang="en-US" altLang="ko-KR" dirty="0"/>
              <a:t>. 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0101DB3-692B-463C-9D2C-5F1D951A9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3356992"/>
            <a:ext cx="4010025" cy="28765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8FB20-126B-4383-8B43-760478FC6A02}"/>
              </a:ext>
            </a:extLst>
          </p:cNvPr>
          <p:cNvSpPr txBox="1"/>
          <p:nvPr/>
        </p:nvSpPr>
        <p:spPr>
          <a:xfrm>
            <a:off x="1605974" y="6309320"/>
            <a:ext cx="5774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정보가 없는 김철수 회원은 조인 연산의 결과 </a:t>
            </a:r>
            <a:r>
              <a:rPr lang="ko-KR" altLang="en-US" sz="14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릴레이션에서</a:t>
            </a:r>
            <a:r>
              <a:rPr lang="ko-KR" altLang="en-US" sz="14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제외</a:t>
            </a:r>
          </a:p>
        </p:txBody>
      </p:sp>
    </p:spTree>
    <p:extLst>
      <p:ext uri="{BB962C8B-B14F-4D97-AF65-F5344CB8AC3E}">
        <p14:creationId xmlns:p14="http://schemas.microsoft.com/office/powerpoint/2010/main" val="36409309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77D5C-AB49-4C5C-8593-C943CC6E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91F7D-F6A8-43EC-AA08-D436C916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디비전</a:t>
            </a:r>
            <a:r>
              <a:rPr lang="en-US" altLang="ko-KR" dirty="0"/>
              <a:t>(division)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나눗셈 연산을 </a:t>
            </a:r>
            <a:r>
              <a:rPr lang="ko-KR" altLang="en-US" dirty="0" err="1"/>
              <a:t>릴레이션에</a:t>
            </a:r>
            <a:r>
              <a:rPr lang="ko-KR" altLang="en-US" dirty="0"/>
              <a:t> 적용한 것</a:t>
            </a:r>
          </a:p>
          <a:p>
            <a:pPr lvl="1"/>
            <a:r>
              <a:rPr lang="en-US" altLang="ko-KR" dirty="0" err="1"/>
              <a:t>A÷B는</a:t>
            </a:r>
            <a:r>
              <a:rPr lang="en-US" altLang="ko-KR" dirty="0"/>
              <a:t> </a:t>
            </a:r>
            <a:r>
              <a:rPr lang="en-US" altLang="ko-KR" dirty="0" err="1"/>
              <a:t>릴레이션</a:t>
            </a:r>
            <a:r>
              <a:rPr lang="en-US" altLang="ko-KR" dirty="0"/>
              <a:t> </a:t>
            </a:r>
            <a:r>
              <a:rPr lang="en-US" altLang="ko-KR" dirty="0" err="1"/>
              <a:t>B의</a:t>
            </a:r>
            <a:r>
              <a:rPr lang="en-US" altLang="ko-KR" dirty="0"/>
              <a:t> </a:t>
            </a:r>
            <a:r>
              <a:rPr lang="en-US" altLang="ko-KR" dirty="0" err="1"/>
              <a:t>모든</a:t>
            </a:r>
            <a:r>
              <a:rPr lang="en-US" altLang="ko-KR" dirty="0"/>
              <a:t> </a:t>
            </a:r>
            <a:r>
              <a:rPr lang="en-US" altLang="ko-KR" dirty="0" err="1"/>
              <a:t>튜플과</a:t>
            </a:r>
            <a:r>
              <a:rPr lang="en-US" altLang="ko-KR" dirty="0"/>
              <a:t> </a:t>
            </a:r>
            <a:r>
              <a:rPr lang="en-US" altLang="ko-KR" dirty="0" err="1"/>
              <a:t>관련이</a:t>
            </a:r>
            <a:r>
              <a:rPr lang="en-US" altLang="ko-KR" dirty="0"/>
              <a:t> </a:t>
            </a:r>
            <a:r>
              <a:rPr lang="en-US" altLang="ko-KR" dirty="0" err="1"/>
              <a:t>있는</a:t>
            </a:r>
            <a:r>
              <a:rPr lang="en-US" altLang="ko-KR" dirty="0"/>
              <a:t> </a:t>
            </a:r>
            <a:r>
              <a:rPr lang="en-US" altLang="ko-KR" dirty="0" err="1"/>
              <a:t>릴레이션</a:t>
            </a:r>
            <a:r>
              <a:rPr lang="en-US" altLang="ko-KR" dirty="0"/>
              <a:t> </a:t>
            </a:r>
            <a:r>
              <a:rPr lang="en-US" altLang="ko-KR" dirty="0" err="1"/>
              <a:t>A의</a:t>
            </a:r>
            <a:r>
              <a:rPr lang="en-US" altLang="ko-KR" dirty="0"/>
              <a:t> </a:t>
            </a:r>
            <a:r>
              <a:rPr lang="en-US" altLang="ko-KR" dirty="0" err="1"/>
              <a:t>튜플들을</a:t>
            </a:r>
            <a:r>
              <a:rPr lang="en-US" altLang="ko-KR" dirty="0"/>
              <a:t> </a:t>
            </a:r>
            <a:r>
              <a:rPr lang="en-US" altLang="ko-KR" dirty="0" err="1"/>
              <a:t>추출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754EC3C-2C1E-4419-8ECD-16E0BE5C8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980332"/>
              </p:ext>
            </p:extLst>
          </p:nvPr>
        </p:nvGraphicFramePr>
        <p:xfrm>
          <a:off x="611560" y="1412776"/>
          <a:ext cx="7128792" cy="372682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2989551271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A÷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4403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F7EE859-838C-4D7E-988A-3A705260CB34}"/>
              </a:ext>
            </a:extLst>
          </p:cNvPr>
          <p:cNvSpPr/>
          <p:nvPr/>
        </p:nvSpPr>
        <p:spPr>
          <a:xfrm>
            <a:off x="3443134" y="3423790"/>
            <a:ext cx="1083951" cy="163372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EE1BD-B30A-4216-BAC0-AE4E242478BA}"/>
              </a:ext>
            </a:extLst>
          </p:cNvPr>
          <p:cNvSpPr txBox="1"/>
          <p:nvPr/>
        </p:nvSpPr>
        <p:spPr>
          <a:xfrm>
            <a:off x="2267744" y="3428483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릴레이션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129736-C123-4913-9470-8DB7CF4F4011}"/>
              </a:ext>
            </a:extLst>
          </p:cNvPr>
          <p:cNvSpPr/>
          <p:nvPr/>
        </p:nvSpPr>
        <p:spPr>
          <a:xfrm rot="5400000">
            <a:off x="3495184" y="4022607"/>
            <a:ext cx="1633729" cy="436098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18BD23-0C44-40D5-B5A5-74EF42A70B39}"/>
              </a:ext>
            </a:extLst>
          </p:cNvPr>
          <p:cNvSpPr txBox="1"/>
          <p:nvPr/>
        </p:nvSpPr>
        <p:spPr>
          <a:xfrm>
            <a:off x="4523092" y="2709155"/>
            <a:ext cx="921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A</a:t>
            </a:r>
            <a:r>
              <a:rPr kumimoji="0" lang="ko-KR" altLang="en-US" sz="1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</a:t>
            </a:r>
            <a:r>
              <a:rPr kumimoji="0" lang="en-US" altLang="ko-KR" sz="18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  <a:sym typeface="Symbol" panose="05050102010706020507" pitchFamily="18" charset="2"/>
              </a:rPr>
              <a:t>B</a:t>
            </a:r>
            <a:endParaRPr kumimoji="0" lang="ko-KR" altLang="en-US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9E41AD-7691-4821-B09F-B8879928FB97}"/>
              </a:ext>
            </a:extLst>
          </p:cNvPr>
          <p:cNvSpPr/>
          <p:nvPr/>
        </p:nvSpPr>
        <p:spPr>
          <a:xfrm>
            <a:off x="5103959" y="3423790"/>
            <a:ext cx="436099" cy="468747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268EA5-01AA-4E01-836E-EF69D42D0352}"/>
              </a:ext>
            </a:extLst>
          </p:cNvPr>
          <p:cNvSpPr txBox="1"/>
          <p:nvPr/>
        </p:nvSpPr>
        <p:spPr>
          <a:xfrm>
            <a:off x="5591974" y="3428483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릴레이션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1AAE2258-6D8A-4529-9633-94597AFA1860}"/>
              </a:ext>
            </a:extLst>
          </p:cNvPr>
          <p:cNvSpPr/>
          <p:nvPr/>
        </p:nvSpPr>
        <p:spPr>
          <a:xfrm>
            <a:off x="4579364" y="5301208"/>
            <a:ext cx="358696" cy="199412"/>
          </a:xfrm>
          <a:prstGeom prst="downArrow">
            <a:avLst/>
          </a:prstGeom>
          <a:solidFill>
            <a:sysClr val="window" lastClr="FFFFFF">
              <a:lumMod val="50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1053B68-4ABF-4596-A66A-28A4FFFF1614}"/>
              </a:ext>
            </a:extLst>
          </p:cNvPr>
          <p:cNvSpPr/>
          <p:nvPr/>
        </p:nvSpPr>
        <p:spPr>
          <a:xfrm>
            <a:off x="4432107" y="5640073"/>
            <a:ext cx="653209" cy="5919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6BD7D3-F99F-4AA6-88FC-2AC70D1AE20F}"/>
              </a:ext>
            </a:extLst>
          </p:cNvPr>
          <p:cNvSpPr/>
          <p:nvPr/>
        </p:nvSpPr>
        <p:spPr>
          <a:xfrm>
            <a:off x="2286000" y="6309320"/>
            <a:ext cx="4572000" cy="38895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4-18&gt; </a:t>
            </a:r>
            <a:r>
              <a:rPr lang="ko-KR" altLang="en-US" sz="14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릴레이션에서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디비전 연산의 개념</a:t>
            </a:r>
          </a:p>
        </p:txBody>
      </p:sp>
    </p:spTree>
    <p:extLst>
      <p:ext uri="{BB962C8B-B14F-4D97-AF65-F5344CB8AC3E}">
        <p14:creationId xmlns:p14="http://schemas.microsoft.com/office/powerpoint/2010/main" val="1037391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18542-1CC7-4254-B330-5A7AA2CC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34D57C-B1D0-41BF-8F44-FFD5962A96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96752"/>
            <a:ext cx="6625310" cy="47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3919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5958A-FDB2-466B-8559-0AED9A3BA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순수 관계 연산자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5456F0BB-B9EA-4874-AFCA-6E916B8444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8405987"/>
              </p:ext>
            </p:extLst>
          </p:nvPr>
        </p:nvGraphicFramePr>
        <p:xfrm>
          <a:off x="793577" y="1124744"/>
          <a:ext cx="7056784" cy="540963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3550109935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408021951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대출에 대해 도서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도서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디비전한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결과를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2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관계대수 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÷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÷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054012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연산과정 및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릴레이션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18850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71DBE31E-2921-4918-9FC7-CE755487D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1905542"/>
            <a:ext cx="48672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6066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89768-6947-458E-A53B-57FACBA50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관계대수의 응용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87B1C05-1691-4709-83DD-98674D13D3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041557"/>
              </p:ext>
            </p:extLst>
          </p:nvPr>
        </p:nvGraphicFramePr>
        <p:xfrm>
          <a:off x="793577" y="1124744"/>
          <a:ext cx="7306815" cy="5019486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3550109935"/>
                    </a:ext>
                  </a:extLst>
                </a:gridCol>
                <a:gridCol w="5578623">
                  <a:extLst>
                    <a:ext uri="{9D8B030D-6E8A-4147-A177-3AD203B41FA5}">
                      <a16:colId xmlns:a16="http://schemas.microsoft.com/office/drawing/2014/main" val="408021951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질의문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거주지가 대전인 회원의 이름과 취미를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2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관계대수 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π</a:t>
                      </a:r>
                      <a:r>
                        <a:rPr lang="ko-KR" altLang="en-US" sz="1600" kern="1200" baseline="-25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회원이름</a:t>
                      </a:r>
                      <a:r>
                        <a:rPr lang="en-US" altLang="ko-KR" sz="1600" kern="1200" baseline="-25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1600" kern="1200" baseline="-25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취미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(σ</a:t>
                      </a:r>
                      <a:r>
                        <a:rPr lang="ko-KR" altLang="en-US" sz="1600" kern="1200" baseline="-25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거주지</a:t>
                      </a:r>
                      <a:r>
                        <a:rPr lang="en-US" altLang="ko-KR" sz="1600" kern="1200" baseline="-25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=‘</a:t>
                      </a:r>
                      <a:r>
                        <a:rPr lang="ko-KR" altLang="en-US" sz="1600" kern="1200" baseline="-25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대전’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054012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연산과정 및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릴레이션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1885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40B53AF7-2977-4C92-9F80-B3F5BED7E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2132856"/>
            <a:ext cx="2428175" cy="33979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609264-5653-4B57-8696-A93D1931E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0072" y="2348880"/>
            <a:ext cx="2776124" cy="19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40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C6143-569F-45BC-997A-8F402F98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관계대수의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6F22B6-6F1C-4B75-B544-E4412C8B4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Note</a:t>
            </a:r>
          </a:p>
          <a:p>
            <a:pPr lvl="2"/>
            <a:r>
              <a:rPr lang="ko-KR" altLang="en-US" dirty="0" err="1"/>
              <a:t>셀렉트와</a:t>
            </a:r>
            <a:r>
              <a:rPr lang="ko-KR" altLang="en-US" dirty="0"/>
              <a:t> 프로젝트 연산을 결합하여 사용하는 경우는 반드시 </a:t>
            </a:r>
            <a:r>
              <a:rPr lang="ko-KR" altLang="en-US" b="1" dirty="0" err="1">
                <a:solidFill>
                  <a:srgbClr val="0070C0"/>
                </a:solidFill>
              </a:rPr>
              <a:t>셀렉트</a:t>
            </a:r>
            <a:r>
              <a:rPr lang="ko-KR" altLang="en-US" b="1" dirty="0">
                <a:solidFill>
                  <a:srgbClr val="0070C0"/>
                </a:solidFill>
              </a:rPr>
              <a:t> 연산을 먼저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/>
              <a:t>수행하고</a:t>
            </a:r>
            <a:r>
              <a:rPr lang="en-US" altLang="ko-KR" dirty="0"/>
              <a:t>, </a:t>
            </a:r>
            <a:r>
              <a:rPr lang="ko-KR" altLang="en-US" dirty="0"/>
              <a:t>그 결과 </a:t>
            </a:r>
            <a:r>
              <a:rPr lang="ko-KR" altLang="en-US" dirty="0" err="1"/>
              <a:t>튜플들에</a:t>
            </a:r>
            <a:r>
              <a:rPr lang="ko-KR" altLang="en-US" dirty="0"/>
              <a:t> 대해 </a:t>
            </a:r>
            <a:r>
              <a:rPr lang="ko-KR" altLang="en-US" b="1" dirty="0">
                <a:solidFill>
                  <a:srgbClr val="0070C0"/>
                </a:solidFill>
              </a:rPr>
              <a:t>프로젝트 연산을 나중</a:t>
            </a:r>
            <a:r>
              <a:rPr lang="ko-KR" altLang="en-US" dirty="0"/>
              <a:t>에 수행해야 한다</a:t>
            </a:r>
            <a:r>
              <a:rPr lang="en-US" altLang="ko-KR" dirty="0"/>
              <a:t>. </a:t>
            </a:r>
          </a:p>
          <a:p>
            <a:pPr lvl="2"/>
            <a:endParaRPr lang="en-US" altLang="ko-KR" dirty="0"/>
          </a:p>
          <a:p>
            <a:pPr lvl="2"/>
            <a:r>
              <a:rPr lang="ko-KR" altLang="en-US" dirty="0" err="1"/>
              <a:t>질의문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에서 </a:t>
            </a:r>
            <a:r>
              <a:rPr lang="ko-KR" altLang="en-US" u="sng" dirty="0"/>
              <a:t>회원이름</a:t>
            </a:r>
            <a:r>
              <a:rPr lang="en-US" altLang="ko-KR" dirty="0"/>
              <a:t>, </a:t>
            </a:r>
            <a:r>
              <a:rPr lang="ko-KR" altLang="en-US" u="sng" dirty="0"/>
              <a:t>취미</a:t>
            </a:r>
            <a:r>
              <a:rPr lang="ko-KR" altLang="en-US" dirty="0"/>
              <a:t> 속성을 추출하는 </a:t>
            </a:r>
            <a:r>
              <a:rPr lang="ko-KR" altLang="en-US" b="1" dirty="0" err="1"/>
              <a:t>프로젝션</a:t>
            </a:r>
            <a:r>
              <a:rPr lang="ko-KR" altLang="en-US" b="1" dirty="0"/>
              <a:t> 연산</a:t>
            </a:r>
            <a:r>
              <a:rPr lang="ko-KR" altLang="en-US" dirty="0"/>
              <a:t>을 먼저 수행하면 결과는 다음과 같다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여기에 </a:t>
            </a:r>
            <a:r>
              <a:rPr lang="ko-KR" altLang="en-US" b="1" dirty="0"/>
              <a:t>‘거주지가 </a:t>
            </a:r>
            <a:r>
              <a:rPr lang="ko-KR" altLang="en-US" b="1" dirty="0" err="1"/>
              <a:t>대전’이라는</a:t>
            </a:r>
            <a:r>
              <a:rPr lang="ko-KR" altLang="en-US" b="1" dirty="0"/>
              <a:t> 조건을 적용</a:t>
            </a:r>
            <a:r>
              <a:rPr lang="ko-KR" altLang="en-US" dirty="0"/>
              <a:t>하여 </a:t>
            </a:r>
            <a:r>
              <a:rPr lang="ko-KR" altLang="en-US" dirty="0" err="1"/>
              <a:t>튜플을</a:t>
            </a:r>
            <a:r>
              <a:rPr lang="ko-KR" altLang="en-US" dirty="0"/>
              <a:t> 추출해야 하는데 거주지 정보가 결과 </a:t>
            </a:r>
            <a:r>
              <a:rPr lang="ko-KR" altLang="en-US" dirty="0" err="1"/>
              <a:t>릴레이션에</a:t>
            </a:r>
            <a:r>
              <a:rPr lang="ko-KR" altLang="en-US" dirty="0"/>
              <a:t> 없기 때문에 </a:t>
            </a:r>
            <a:r>
              <a:rPr lang="ko-KR" altLang="en-US" dirty="0" err="1"/>
              <a:t>셀렉트</a:t>
            </a:r>
            <a:r>
              <a:rPr lang="ko-KR" altLang="en-US" dirty="0"/>
              <a:t> 연산을 수행할 수가 없음</a:t>
            </a:r>
          </a:p>
          <a:p>
            <a:pPr lvl="2"/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4387CC-A53C-45FE-A174-4B793373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752724"/>
            <a:ext cx="1728193" cy="15935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85C495-30CD-4557-AF0F-8B169EAC7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25" y="2636912"/>
            <a:ext cx="3563651" cy="1656184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FD9DD09-6CC8-4C40-BD4C-92475F7FBF88}"/>
              </a:ext>
            </a:extLst>
          </p:cNvPr>
          <p:cNvSpPr/>
          <p:nvPr/>
        </p:nvSpPr>
        <p:spPr bwMode="auto">
          <a:xfrm>
            <a:off x="5292080" y="3429000"/>
            <a:ext cx="36004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446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C2758-B807-4473-8F72-478FF8C24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관계대수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D74173-74AB-400A-944E-4F5637AB3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수학 연산과 관계대수의 연산</a:t>
            </a:r>
          </a:p>
          <a:p>
            <a:pPr lvl="1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20075D-275B-4BB5-85A7-2F3023A04C72}"/>
              </a:ext>
            </a:extLst>
          </p:cNvPr>
          <p:cNvSpPr txBox="1"/>
          <p:nvPr/>
        </p:nvSpPr>
        <p:spPr>
          <a:xfrm>
            <a:off x="3123149" y="242128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3  +  4  =  7 </a:t>
            </a:r>
            <a:endParaRPr kumimoji="0" lang="ko-KR" altLang="en-US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96C313-0C10-43B6-A30B-786B0C566019}"/>
              </a:ext>
            </a:extLst>
          </p:cNvPr>
          <p:cNvSpPr txBox="1"/>
          <p:nvPr/>
        </p:nvSpPr>
        <p:spPr>
          <a:xfrm>
            <a:off x="870367" y="2498004"/>
            <a:ext cx="965329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수학 연산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3E512-EF74-4F1C-A4C0-B440FD7B83E3}"/>
              </a:ext>
            </a:extLst>
          </p:cNvPr>
          <p:cNvSpPr txBox="1"/>
          <p:nvPr/>
        </p:nvSpPr>
        <p:spPr>
          <a:xfrm>
            <a:off x="827584" y="4564548"/>
            <a:ext cx="1324402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관계대수 연산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BE2EFF2-19BE-4C93-81A9-5F4C1D5AA4EC}"/>
              </a:ext>
            </a:extLst>
          </p:cNvPr>
          <p:cNvCxnSpPr/>
          <p:nvPr/>
        </p:nvCxnSpPr>
        <p:spPr>
          <a:xfrm flipH="1">
            <a:off x="3259888" y="1945792"/>
            <a:ext cx="280416" cy="4754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DA51E3E-811D-44E1-9F4B-7280278ED36B}"/>
              </a:ext>
            </a:extLst>
          </p:cNvPr>
          <p:cNvCxnSpPr>
            <a:cxnSpLocks/>
          </p:cNvCxnSpPr>
          <p:nvPr/>
        </p:nvCxnSpPr>
        <p:spPr>
          <a:xfrm>
            <a:off x="3540304" y="1945792"/>
            <a:ext cx="333967" cy="4754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EC85D12-826A-460D-875B-F7D68533D6BE}"/>
              </a:ext>
            </a:extLst>
          </p:cNvPr>
          <p:cNvSpPr txBox="1"/>
          <p:nvPr/>
        </p:nvSpPr>
        <p:spPr>
          <a:xfrm>
            <a:off x="3089200" y="162880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피연산자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3194C881-7C73-4F78-9292-C2BF53EFA8B0}"/>
              </a:ext>
            </a:extLst>
          </p:cNvPr>
          <p:cNvCxnSpPr>
            <a:cxnSpLocks/>
          </p:cNvCxnSpPr>
          <p:nvPr/>
        </p:nvCxnSpPr>
        <p:spPr>
          <a:xfrm flipH="1" flipV="1">
            <a:off x="3564688" y="2726080"/>
            <a:ext cx="224239" cy="40948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D671E8D-DB72-44BB-AB59-BC6A68479DC2}"/>
              </a:ext>
            </a:extLst>
          </p:cNvPr>
          <p:cNvSpPr/>
          <p:nvPr/>
        </p:nvSpPr>
        <p:spPr>
          <a:xfrm>
            <a:off x="2894128" y="2335936"/>
            <a:ext cx="1914144" cy="47548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6B3C79-B24E-4BD3-89D8-EA72114B166A}"/>
              </a:ext>
            </a:extLst>
          </p:cNvPr>
          <p:cNvSpPr txBox="1"/>
          <p:nvPr/>
        </p:nvSpPr>
        <p:spPr>
          <a:xfrm>
            <a:off x="3363520" y="314670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연산자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29265CA-1AAA-4F24-8B31-321C82FAD21E}"/>
              </a:ext>
            </a:extLst>
          </p:cNvPr>
          <p:cNvCxnSpPr>
            <a:cxnSpLocks/>
          </p:cNvCxnSpPr>
          <p:nvPr/>
        </p:nvCxnSpPr>
        <p:spPr>
          <a:xfrm flipH="1">
            <a:off x="4485185" y="2009729"/>
            <a:ext cx="280415" cy="44203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182CEA-21BE-4E40-9BF2-784391F84288}"/>
              </a:ext>
            </a:extLst>
          </p:cNvPr>
          <p:cNvSpPr txBox="1"/>
          <p:nvPr/>
        </p:nvSpPr>
        <p:spPr>
          <a:xfrm>
            <a:off x="4424224" y="1647088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연산 결과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CD89C616-48EB-44C0-BAA5-951F7CB5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266" y="4594813"/>
            <a:ext cx="1669489" cy="70373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1647498-E916-4F2C-A89B-ECBF2436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185" y="4576574"/>
            <a:ext cx="1669489" cy="70373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B15E44A2-0420-48A0-A29C-FD8E1942F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1733" y="4573477"/>
            <a:ext cx="2114550" cy="15335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8BBD124-5E92-4377-B035-78FC71670078}"/>
              </a:ext>
            </a:extLst>
          </p:cNvPr>
          <p:cNvSpPr txBox="1"/>
          <p:nvPr/>
        </p:nvSpPr>
        <p:spPr>
          <a:xfrm>
            <a:off x="6210352" y="46650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=</a:t>
            </a:r>
            <a:endParaRPr kumimoji="0" lang="ko-KR" altLang="en-US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D9B436-6FE7-4A44-AB8F-F8A99AAEAF94}"/>
              </a:ext>
            </a:extLst>
          </p:cNvPr>
          <p:cNvSpPr txBox="1"/>
          <p:nvPr/>
        </p:nvSpPr>
        <p:spPr>
          <a:xfrm>
            <a:off x="4198672" y="471843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800" dirty="0">
                <a:solidFill>
                  <a:prstClr val="black"/>
                </a:solidFill>
                <a:latin typeface="돋움" panose="020B0600000101010101" pitchFamily="50" charset="-127"/>
                <a:ea typeface="돋움" panose="020B0600000101010101" pitchFamily="50" charset="-127"/>
              </a:rPr>
              <a:t>U</a:t>
            </a:r>
            <a:endParaRPr kumimoji="0" lang="ko-KR" altLang="en-US" sz="18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0631620-DEE0-44F1-969E-C5812CB37962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4374361" y="5087768"/>
            <a:ext cx="54648" cy="79708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8283B0F-C621-422F-A106-A026DAB8AB0C}"/>
              </a:ext>
            </a:extLst>
          </p:cNvPr>
          <p:cNvSpPr txBox="1"/>
          <p:nvPr/>
        </p:nvSpPr>
        <p:spPr>
          <a:xfrm>
            <a:off x="4003600" y="589600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연산자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0666C2F-7CE7-4EB3-98FF-97AB95556F38}"/>
              </a:ext>
            </a:extLst>
          </p:cNvPr>
          <p:cNvCxnSpPr>
            <a:cxnSpLocks/>
          </p:cNvCxnSpPr>
          <p:nvPr/>
        </p:nvCxnSpPr>
        <p:spPr>
          <a:xfrm flipH="1">
            <a:off x="3564688" y="3893746"/>
            <a:ext cx="920497" cy="62455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4556A11-0D85-46C9-AE0D-A68C52313451}"/>
              </a:ext>
            </a:extLst>
          </p:cNvPr>
          <p:cNvCxnSpPr>
            <a:cxnSpLocks/>
          </p:cNvCxnSpPr>
          <p:nvPr/>
        </p:nvCxnSpPr>
        <p:spPr>
          <a:xfrm>
            <a:off x="4485185" y="3893746"/>
            <a:ext cx="833431" cy="62455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AA92E6D-4552-4B8F-BD2C-FAFD0D713999}"/>
              </a:ext>
            </a:extLst>
          </p:cNvPr>
          <p:cNvSpPr txBox="1"/>
          <p:nvPr/>
        </p:nvSpPr>
        <p:spPr>
          <a:xfrm>
            <a:off x="4070656" y="358561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피연산자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9BAF000-7A0D-4431-85D0-45B8BB59D8CF}"/>
              </a:ext>
            </a:extLst>
          </p:cNvPr>
          <p:cNvCxnSpPr>
            <a:cxnSpLocks/>
          </p:cNvCxnSpPr>
          <p:nvPr/>
        </p:nvCxnSpPr>
        <p:spPr>
          <a:xfrm flipH="1">
            <a:off x="7307634" y="4076504"/>
            <a:ext cx="158494" cy="44180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88A2B3A-4C6E-4968-A5BB-C7769F108A60}"/>
              </a:ext>
            </a:extLst>
          </p:cNvPr>
          <p:cNvSpPr txBox="1"/>
          <p:nvPr/>
        </p:nvSpPr>
        <p:spPr>
          <a:xfrm>
            <a:off x="7051600" y="3738016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연산 결과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E9BCCD0-C1CC-4898-AA3D-F76BFFAC68D5}"/>
              </a:ext>
            </a:extLst>
          </p:cNvPr>
          <p:cNvSpPr txBox="1"/>
          <p:nvPr/>
        </p:nvSpPr>
        <p:spPr>
          <a:xfrm>
            <a:off x="2699792" y="6525344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4-1&gt;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수학 연산과 관계대수의 연산</a:t>
            </a: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D5A9E2D-3AA4-49BA-8FA6-BACE8A6F01BD}"/>
              </a:ext>
            </a:extLst>
          </p:cNvPr>
          <p:cNvCxnSpPr/>
          <p:nvPr/>
        </p:nvCxnSpPr>
        <p:spPr bwMode="auto">
          <a:xfrm>
            <a:off x="539552" y="3501008"/>
            <a:ext cx="839013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47011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4EB5A-A63E-49CA-8233-0EE1A21F0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관계대수의 응용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36E5A26-1A9B-4A3C-A69F-461950622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4672416"/>
              </p:ext>
            </p:extLst>
          </p:nvPr>
        </p:nvGraphicFramePr>
        <p:xfrm>
          <a:off x="793577" y="1124744"/>
          <a:ext cx="7306815" cy="5019486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3550109935"/>
                    </a:ext>
                  </a:extLst>
                </a:gridCol>
                <a:gridCol w="5578623">
                  <a:extLst>
                    <a:ext uri="{9D8B030D-6E8A-4147-A177-3AD203B41FA5}">
                      <a16:colId xmlns:a16="http://schemas.microsoft.com/office/drawing/2014/main" val="4080219512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질의문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‘홍길동’ 회원이 대출한 도서의 목록을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보이시오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12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관계대수 표현식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π</a:t>
                      </a:r>
                      <a:r>
                        <a:rPr lang="ko-KR" altLang="en-US" sz="1600" kern="1200" baseline="-25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대출도서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(σ</a:t>
                      </a:r>
                      <a:r>
                        <a:rPr lang="ko-KR" altLang="en-US" sz="1600" kern="1200" baseline="-25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회원이름</a:t>
                      </a:r>
                      <a:r>
                        <a:rPr lang="en-US" altLang="ko-KR" sz="1600" kern="1200" baseline="-25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=‘</a:t>
                      </a:r>
                      <a:r>
                        <a:rPr lang="ko-KR" altLang="en-US" sz="1600" kern="1200" baseline="-250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홍길동’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회원⋈대출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054012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연산과정 및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릴레이션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188500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7B41850-6D32-48DE-A34D-EC777C9B9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04864"/>
            <a:ext cx="2842335" cy="30548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2BDC6F-C3FE-4B83-BF65-06770BEFA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2" y="5391016"/>
            <a:ext cx="1070223" cy="926462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ACDE43F0-2EFB-4AF3-ACD5-A9E2EBF5E0BC}"/>
              </a:ext>
            </a:extLst>
          </p:cNvPr>
          <p:cNvGrpSpPr/>
          <p:nvPr/>
        </p:nvGrpSpPr>
        <p:grpSpPr>
          <a:xfrm>
            <a:off x="5470119" y="1916832"/>
            <a:ext cx="2274741" cy="3392016"/>
            <a:chOff x="5470119" y="1916832"/>
            <a:chExt cx="2274741" cy="339201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EE22C06-1047-4193-BF87-140D671C4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0119" y="1916832"/>
              <a:ext cx="2274741" cy="3392016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57412A8-C96D-4DC4-8FBB-70D919962057}"/>
                </a:ext>
              </a:extLst>
            </p:cNvPr>
            <p:cNvSpPr/>
            <p:nvPr/>
          </p:nvSpPr>
          <p:spPr bwMode="auto">
            <a:xfrm>
              <a:off x="6876256" y="1916832"/>
              <a:ext cx="864096" cy="2880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굴림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58161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AC76F-83CE-4078-80F3-49C11758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관계대수의 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C8216F-36B6-47EA-8473-6F26AAEEA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관계대수 연산의 우선순위</a:t>
            </a:r>
            <a:endParaRPr lang="en-US" altLang="ko-KR" dirty="0"/>
          </a:p>
          <a:p>
            <a:pPr lvl="1"/>
            <a:r>
              <a:rPr lang="ko-KR" altLang="en-US" dirty="0"/>
              <a:t>여러 연산자가 중첩된 산술 연산에서는 다음과 같이 안쪽 괄호의 연산이 먼저 수행된다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① 4*2</a:t>
            </a:r>
          </a:p>
          <a:p>
            <a:pPr marL="914400" lvl="2" indent="0">
              <a:buNone/>
            </a:pPr>
            <a:r>
              <a:rPr lang="en-US" altLang="ko-KR" dirty="0"/>
              <a:t>② 3 + (4*2)</a:t>
            </a:r>
          </a:p>
          <a:p>
            <a:pPr marL="914400" lvl="2" indent="0">
              <a:buNone/>
            </a:pPr>
            <a:r>
              <a:rPr lang="en-US" altLang="ko-KR" dirty="0"/>
              <a:t>③ (3 + (4*2)) – 5</a:t>
            </a:r>
          </a:p>
          <a:p>
            <a:pPr marL="914400" lvl="2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중첩된 관계 연산에서도 안쪽 괄호의 연산이 먼저 수행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ko-KR" altLang="en-US" dirty="0"/>
              <a:t>① </a:t>
            </a:r>
            <a:r>
              <a:rPr lang="ko-KR" altLang="en-US" dirty="0" err="1"/>
              <a:t>회원⋈대출</a:t>
            </a:r>
            <a:endParaRPr lang="ko-KR" altLang="en-US" dirty="0"/>
          </a:p>
          <a:p>
            <a:pPr marL="914400" lvl="2" indent="0">
              <a:buNone/>
            </a:pPr>
            <a:r>
              <a:rPr lang="ko-KR" altLang="en-US" dirty="0"/>
              <a:t>② </a:t>
            </a:r>
            <a:r>
              <a:rPr lang="en-US" altLang="ko-KR" dirty="0"/>
              <a:t>σ</a:t>
            </a:r>
            <a:r>
              <a:rPr lang="ko-KR" altLang="en-US" dirty="0"/>
              <a:t>회원이름</a:t>
            </a:r>
            <a:r>
              <a:rPr lang="en-US" altLang="ko-KR" dirty="0"/>
              <a:t>=‘</a:t>
            </a:r>
            <a:r>
              <a:rPr lang="ko-KR" altLang="en-US" dirty="0"/>
              <a:t>홍길동’</a:t>
            </a:r>
            <a:r>
              <a:rPr lang="en-US" altLang="ko-KR" dirty="0"/>
              <a:t>(</a:t>
            </a:r>
            <a:r>
              <a:rPr lang="ko-KR" altLang="en-US" dirty="0" err="1"/>
              <a:t>회원⋈대출</a:t>
            </a:r>
            <a:r>
              <a:rPr lang="en-US" altLang="ko-KR" dirty="0"/>
              <a:t>)</a:t>
            </a:r>
          </a:p>
          <a:p>
            <a:pPr marL="914400" lvl="2" indent="0">
              <a:buNone/>
            </a:pPr>
            <a:r>
              <a:rPr lang="en-US" altLang="ko-KR" dirty="0"/>
              <a:t>③ π</a:t>
            </a:r>
            <a:r>
              <a:rPr lang="ko-KR" altLang="en-US" dirty="0"/>
              <a:t>대출도서</a:t>
            </a:r>
            <a:r>
              <a:rPr lang="en-US" altLang="ko-KR" dirty="0"/>
              <a:t>(σ</a:t>
            </a:r>
            <a:r>
              <a:rPr lang="ko-KR" altLang="en-US" dirty="0"/>
              <a:t>회원이름</a:t>
            </a:r>
            <a:r>
              <a:rPr lang="en-US" altLang="ko-KR" dirty="0"/>
              <a:t>=‘</a:t>
            </a:r>
            <a:r>
              <a:rPr lang="ko-KR" altLang="en-US" dirty="0"/>
              <a:t>홍길동’</a:t>
            </a:r>
            <a:r>
              <a:rPr lang="en-US" altLang="ko-KR" dirty="0"/>
              <a:t>(</a:t>
            </a:r>
            <a:r>
              <a:rPr lang="ko-KR" altLang="en-US" dirty="0" err="1"/>
              <a:t>회원⋈대출</a:t>
            </a:r>
            <a:r>
              <a:rPr lang="en-US" altLang="ko-KR" dirty="0"/>
              <a:t>))</a:t>
            </a:r>
            <a:endParaRPr lang="ko-KR" altLang="en-US" dirty="0"/>
          </a:p>
          <a:p>
            <a:pPr marL="914400" lvl="2" indent="0">
              <a:buNone/>
            </a:pP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1F80B4F-F437-46D3-B034-647283A60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980103"/>
              </p:ext>
            </p:extLst>
          </p:nvPr>
        </p:nvGraphicFramePr>
        <p:xfrm>
          <a:off x="971600" y="1916832"/>
          <a:ext cx="4392488" cy="371539"/>
        </p:xfrm>
        <a:graphic>
          <a:graphicData uri="http://schemas.openxmlformats.org/drawingml/2006/table">
            <a:tbl>
              <a:tblPr/>
              <a:tblGrid>
                <a:gridCol w="4392488">
                  <a:extLst>
                    <a:ext uri="{9D8B030D-6E8A-4147-A177-3AD203B41FA5}">
                      <a16:colId xmlns:a16="http://schemas.microsoft.com/office/drawing/2014/main" val="2800966412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</a:rPr>
                        <a:t>(3 + (4*2)) - 5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79898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A2673C8-B142-4B09-AB86-89DDBEC69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080553"/>
              </p:ext>
            </p:extLst>
          </p:nvPr>
        </p:nvGraphicFramePr>
        <p:xfrm>
          <a:off x="971600" y="4158594"/>
          <a:ext cx="4392488" cy="370967"/>
        </p:xfrm>
        <a:graphic>
          <a:graphicData uri="http://schemas.openxmlformats.org/drawingml/2006/table">
            <a:tbl>
              <a:tblPr/>
              <a:tblGrid>
                <a:gridCol w="4392488">
                  <a:extLst>
                    <a:ext uri="{9D8B030D-6E8A-4147-A177-3AD203B41FA5}">
                      <a16:colId xmlns:a16="http://schemas.microsoft.com/office/drawing/2014/main" val="254603617"/>
                    </a:ext>
                  </a:extLst>
                </a:gridCol>
              </a:tblGrid>
              <a:tr h="1987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π</a:t>
                      </a:r>
                      <a:r>
                        <a:rPr lang="ko-KR" altLang="en-US" sz="1600" b="1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대출도서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(σ</a:t>
                      </a:r>
                      <a:r>
                        <a:rPr lang="ko-KR" altLang="en-US" sz="1600" b="1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회원이름</a:t>
                      </a:r>
                      <a:r>
                        <a:rPr lang="en-US" altLang="ko-KR" sz="1600" b="1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</a:t>
                      </a:r>
                      <a:r>
                        <a:rPr lang="ko-KR" altLang="en-US" sz="1600" b="1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홍길동’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회원⋈대출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46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010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38E94-1FEF-423B-8C17-FFFB1519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관계대수의 활용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8A22BD-0752-45C9-98FB-BA64057D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D1A6DA-1598-455F-BBA7-2EE22A94899C}"/>
              </a:ext>
            </a:extLst>
          </p:cNvPr>
          <p:cNvSpPr/>
          <p:nvPr/>
        </p:nvSpPr>
        <p:spPr>
          <a:xfrm>
            <a:off x="539551" y="1355772"/>
            <a:ext cx="7890073" cy="122039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다음의 회원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대출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릴레이션에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대해 ‘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토지’를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대출한 적이 있는 회원의 이름과 ‘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부활’을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대출한 적이 있는 회원의 이름을 함께 보이는 관계대수식을 </a:t>
            </a:r>
            <a:r>
              <a:rPr lang="ko-KR" altLang="en-US" sz="1600" kern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작성하시오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 두 회원의 이름은 합집합 연산으로 얻는다</a:t>
            </a: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16996B-89FA-4A18-8FEB-DE4BEFD06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24" y="3212976"/>
            <a:ext cx="60293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4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0F404-A424-46BA-807D-C4F1C113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관계대수의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29692-E778-44B4-B13D-A473B5E5E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>
                <a:sym typeface="Wingdings" panose="05000000000000000000" pitchFamily="2" charset="2"/>
              </a:rPr>
              <a:t> </a:t>
            </a:r>
            <a:r>
              <a:rPr lang="ko-KR" altLang="en-US" b="0" dirty="0"/>
              <a:t>회원 이름과 대출도서가 서로 다른 </a:t>
            </a:r>
            <a:r>
              <a:rPr lang="ko-KR" altLang="en-US" b="0" dirty="0" err="1"/>
              <a:t>릴레이션에</a:t>
            </a:r>
            <a:r>
              <a:rPr lang="ko-KR" altLang="en-US" b="0" dirty="0"/>
              <a:t> 있으므로 먼저 두 릴레이션을 조인하여 하나의 릴레이션을 구성한다</a:t>
            </a:r>
            <a:r>
              <a:rPr lang="en-US" altLang="ko-KR" b="0" dirty="0"/>
              <a:t>.</a:t>
            </a:r>
            <a:endParaRPr lang="ko-KR" altLang="en-US" b="0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56CA1A0-C1C6-4D9C-BA59-74719DF18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880006"/>
              </p:ext>
            </p:extLst>
          </p:nvPr>
        </p:nvGraphicFramePr>
        <p:xfrm>
          <a:off x="611560" y="1700808"/>
          <a:ext cx="7560840" cy="412877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3497555052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회원⋈대출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03971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FE6AFB-1C7A-4F75-AC7C-DF9E6BEF6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45478"/>
              </p:ext>
            </p:extLst>
          </p:nvPr>
        </p:nvGraphicFramePr>
        <p:xfrm>
          <a:off x="611560" y="2488404"/>
          <a:ext cx="4055112" cy="1863410"/>
        </p:xfrm>
        <a:graphic>
          <a:graphicData uri="http://schemas.openxmlformats.org/drawingml/2006/table">
            <a:tbl>
              <a:tblPr/>
              <a:tblGrid>
                <a:gridCol w="1013778">
                  <a:extLst>
                    <a:ext uri="{9D8B030D-6E8A-4147-A177-3AD203B41FA5}">
                      <a16:colId xmlns:a16="http://schemas.microsoft.com/office/drawing/2014/main" val="868604437"/>
                    </a:ext>
                  </a:extLst>
                </a:gridCol>
                <a:gridCol w="1013778">
                  <a:extLst>
                    <a:ext uri="{9D8B030D-6E8A-4147-A177-3AD203B41FA5}">
                      <a16:colId xmlns:a16="http://schemas.microsoft.com/office/drawing/2014/main" val="107822645"/>
                    </a:ext>
                  </a:extLst>
                </a:gridCol>
                <a:gridCol w="1013778">
                  <a:extLst>
                    <a:ext uri="{9D8B030D-6E8A-4147-A177-3AD203B41FA5}">
                      <a16:colId xmlns:a16="http://schemas.microsoft.com/office/drawing/2014/main" val="999515152"/>
                    </a:ext>
                  </a:extLst>
                </a:gridCol>
                <a:gridCol w="1013778">
                  <a:extLst>
                    <a:ext uri="{9D8B030D-6E8A-4147-A177-3AD203B41FA5}">
                      <a16:colId xmlns:a16="http://schemas.microsoft.com/office/drawing/2014/main" val="37760898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대출번호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대출도서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1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597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408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박소영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776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김철수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홍길동전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902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22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17BB3B-B646-4A0C-AA12-005EED08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관계대수의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35042-6BE6-4873-9272-46C927E8D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dirty="0">
                <a:sym typeface="Wingdings" panose="05000000000000000000" pitchFamily="2" charset="2"/>
              </a:rPr>
              <a:t> ‘</a:t>
            </a:r>
            <a:r>
              <a:rPr lang="ko-KR" altLang="en-US" b="0" dirty="0" err="1">
                <a:sym typeface="Wingdings" panose="05000000000000000000" pitchFamily="2" charset="2"/>
              </a:rPr>
              <a:t>토지’를</a:t>
            </a:r>
            <a:r>
              <a:rPr lang="ko-KR" altLang="en-US" b="0" dirty="0">
                <a:sym typeface="Wingdings" panose="05000000000000000000" pitchFamily="2" charset="2"/>
              </a:rPr>
              <a:t> 대출한 적이 있는 회원의 </a:t>
            </a:r>
            <a:r>
              <a:rPr lang="ko-KR" altLang="en-US" b="0" dirty="0" err="1">
                <a:sym typeface="Wingdings" panose="05000000000000000000" pitchFamily="2" charset="2"/>
              </a:rPr>
              <a:t>튜플을</a:t>
            </a:r>
            <a:r>
              <a:rPr lang="ko-KR" altLang="en-US" b="0" dirty="0">
                <a:sym typeface="Wingdings" panose="05000000000000000000" pitchFamily="2" charset="2"/>
              </a:rPr>
              <a:t> 선택한다</a:t>
            </a:r>
            <a:r>
              <a:rPr lang="en-US" altLang="ko-KR" b="0" dirty="0">
                <a:sym typeface="Wingdings" panose="05000000000000000000" pitchFamily="2" charset="2"/>
              </a:rPr>
              <a:t>. </a:t>
            </a:r>
            <a:endParaRPr lang="ko-KR" altLang="en-US" b="0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A79629-0D12-4DF1-9B4B-B33B193614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234211"/>
              </p:ext>
            </p:extLst>
          </p:nvPr>
        </p:nvGraphicFramePr>
        <p:xfrm>
          <a:off x="611560" y="1556792"/>
          <a:ext cx="7200800" cy="412877"/>
        </p:xfrm>
        <a:graphic>
          <a:graphicData uri="http://schemas.openxmlformats.org/drawingml/2006/table">
            <a:tbl>
              <a:tblPr/>
              <a:tblGrid>
                <a:gridCol w="7200800">
                  <a:extLst>
                    <a:ext uri="{9D8B030D-6E8A-4147-A177-3AD203B41FA5}">
                      <a16:colId xmlns:a16="http://schemas.microsoft.com/office/drawing/2014/main" val="3887062916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σ</a:t>
                      </a:r>
                      <a:r>
                        <a:rPr lang="ko-KR" alt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대출도서</a:t>
                      </a:r>
                      <a:r>
                        <a:rPr lang="en-US" altLang="ko-KR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</a:t>
                      </a:r>
                      <a:r>
                        <a:rPr lang="ko-KR" alt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토지’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회원⋈대출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4458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DD89C26-01C8-457E-B6D9-6800EF7E9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79629"/>
              </p:ext>
            </p:extLst>
          </p:nvPr>
        </p:nvGraphicFramePr>
        <p:xfrm>
          <a:off x="617776" y="2323596"/>
          <a:ext cx="4055112" cy="745364"/>
        </p:xfrm>
        <a:graphic>
          <a:graphicData uri="http://schemas.openxmlformats.org/drawingml/2006/table">
            <a:tbl>
              <a:tblPr/>
              <a:tblGrid>
                <a:gridCol w="1013778">
                  <a:extLst>
                    <a:ext uri="{9D8B030D-6E8A-4147-A177-3AD203B41FA5}">
                      <a16:colId xmlns:a16="http://schemas.microsoft.com/office/drawing/2014/main" val="2202884521"/>
                    </a:ext>
                  </a:extLst>
                </a:gridCol>
                <a:gridCol w="1013778">
                  <a:extLst>
                    <a:ext uri="{9D8B030D-6E8A-4147-A177-3AD203B41FA5}">
                      <a16:colId xmlns:a16="http://schemas.microsoft.com/office/drawing/2014/main" val="165155876"/>
                    </a:ext>
                  </a:extLst>
                </a:gridCol>
                <a:gridCol w="1013778">
                  <a:extLst>
                    <a:ext uri="{9D8B030D-6E8A-4147-A177-3AD203B41FA5}">
                      <a16:colId xmlns:a16="http://schemas.microsoft.com/office/drawing/2014/main" val="644012448"/>
                    </a:ext>
                  </a:extLst>
                </a:gridCol>
                <a:gridCol w="1013778">
                  <a:extLst>
                    <a:ext uri="{9D8B030D-6E8A-4147-A177-3AD203B41FA5}">
                      <a16:colId xmlns:a16="http://schemas.microsoft.com/office/drawing/2014/main" val="456419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대출번호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대출도서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402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토지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1596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139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F4046-D893-4A13-AA00-CF896805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관계대수의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AB4E38-ED6B-431E-9189-EE2EE883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dirty="0">
                <a:sym typeface="Wingdings" panose="05000000000000000000" pitchFamily="2" charset="2"/>
              </a:rPr>
              <a:t> </a:t>
            </a:r>
            <a:r>
              <a:rPr lang="ko-KR" altLang="en-US" b="0" dirty="0"/>
              <a:t>‘</a:t>
            </a:r>
            <a:r>
              <a:rPr lang="ko-KR" altLang="en-US" b="0" dirty="0" err="1"/>
              <a:t>부활’을</a:t>
            </a:r>
            <a:r>
              <a:rPr lang="ko-KR" altLang="en-US" b="0" dirty="0"/>
              <a:t> 대출한 적이 있는 회원의 </a:t>
            </a:r>
            <a:r>
              <a:rPr lang="ko-KR" altLang="en-US" b="0" dirty="0" err="1"/>
              <a:t>튜플을</a:t>
            </a:r>
            <a:r>
              <a:rPr lang="ko-KR" altLang="en-US" b="0" dirty="0"/>
              <a:t> 선택한다</a:t>
            </a:r>
            <a:r>
              <a:rPr lang="en-US" altLang="ko-KR" b="0" dirty="0"/>
              <a:t>. </a:t>
            </a:r>
            <a:endParaRPr lang="ko-KR" altLang="en-US" b="0" dirty="0"/>
          </a:p>
          <a:p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F26A928-CF21-4970-8C94-C340890A5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113114"/>
              </p:ext>
            </p:extLst>
          </p:nvPr>
        </p:nvGraphicFramePr>
        <p:xfrm>
          <a:off x="575675" y="1430171"/>
          <a:ext cx="7236685" cy="412877"/>
        </p:xfrm>
        <a:graphic>
          <a:graphicData uri="http://schemas.openxmlformats.org/drawingml/2006/table">
            <a:tbl>
              <a:tblPr/>
              <a:tblGrid>
                <a:gridCol w="7236685">
                  <a:extLst>
                    <a:ext uri="{9D8B030D-6E8A-4147-A177-3AD203B41FA5}">
                      <a16:colId xmlns:a16="http://schemas.microsoft.com/office/drawing/2014/main" val="841868254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σ</a:t>
                      </a:r>
                      <a:r>
                        <a:rPr lang="ko-KR" alt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대출도서</a:t>
                      </a:r>
                      <a:r>
                        <a:rPr lang="en-US" altLang="ko-KR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</a:t>
                      </a:r>
                      <a:r>
                        <a:rPr lang="ko-KR" alt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부활’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회원⋈대출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4778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C7D0051-9B1B-4BE6-9481-97AB8927C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281854"/>
              </p:ext>
            </p:extLst>
          </p:nvPr>
        </p:nvGraphicFramePr>
        <p:xfrm>
          <a:off x="575675" y="2273729"/>
          <a:ext cx="4055112" cy="745364"/>
        </p:xfrm>
        <a:graphic>
          <a:graphicData uri="http://schemas.openxmlformats.org/drawingml/2006/table">
            <a:tbl>
              <a:tblPr/>
              <a:tblGrid>
                <a:gridCol w="1013778">
                  <a:extLst>
                    <a:ext uri="{9D8B030D-6E8A-4147-A177-3AD203B41FA5}">
                      <a16:colId xmlns:a16="http://schemas.microsoft.com/office/drawing/2014/main" val="1836495162"/>
                    </a:ext>
                  </a:extLst>
                </a:gridCol>
                <a:gridCol w="1013778">
                  <a:extLst>
                    <a:ext uri="{9D8B030D-6E8A-4147-A177-3AD203B41FA5}">
                      <a16:colId xmlns:a16="http://schemas.microsoft.com/office/drawing/2014/main" val="2962905851"/>
                    </a:ext>
                  </a:extLst>
                </a:gridCol>
                <a:gridCol w="1013778">
                  <a:extLst>
                    <a:ext uri="{9D8B030D-6E8A-4147-A177-3AD203B41FA5}">
                      <a16:colId xmlns:a16="http://schemas.microsoft.com/office/drawing/2014/main" val="239241719"/>
                    </a:ext>
                  </a:extLst>
                </a:gridCol>
                <a:gridCol w="1013778">
                  <a:extLst>
                    <a:ext uri="{9D8B030D-6E8A-4147-A177-3AD203B41FA5}">
                      <a16:colId xmlns:a16="http://schemas.microsoft.com/office/drawing/2014/main" val="1169094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대출번호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대출도서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80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박소영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11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662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1BC93-B1F1-495B-B567-12F4E242C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관계대수의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6F073-CC29-4BDD-ABB9-FFF30EBC3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dirty="0">
                <a:sym typeface="Wingdings" panose="05000000000000000000" pitchFamily="2" charset="2"/>
              </a:rPr>
              <a:t> </a:t>
            </a:r>
            <a:r>
              <a:rPr lang="ko-KR" altLang="en-US" b="0" dirty="0"/>
              <a:t>토지와 부활을 대출한 적이 있는 회원의 합집합 </a:t>
            </a:r>
            <a:r>
              <a:rPr lang="ko-KR" altLang="en-US" b="0" dirty="0" err="1"/>
              <a:t>튜플을</a:t>
            </a:r>
            <a:r>
              <a:rPr lang="ko-KR" altLang="en-US" b="0" dirty="0"/>
              <a:t> 구한다</a:t>
            </a:r>
            <a:r>
              <a:rPr lang="en-US" altLang="ko-KR" b="0" dirty="0"/>
              <a:t>.</a:t>
            </a:r>
            <a:endParaRPr lang="ko-KR" altLang="en-US" b="0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A3864E-DD73-4523-A692-AF4AC99FC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60616"/>
              </p:ext>
            </p:extLst>
          </p:nvPr>
        </p:nvGraphicFramePr>
        <p:xfrm>
          <a:off x="467544" y="1556792"/>
          <a:ext cx="7488832" cy="412877"/>
        </p:xfrm>
        <a:graphic>
          <a:graphicData uri="http://schemas.openxmlformats.org/drawingml/2006/table">
            <a:tbl>
              <a:tblPr/>
              <a:tblGrid>
                <a:gridCol w="7488832">
                  <a:extLst>
                    <a:ext uri="{9D8B030D-6E8A-4147-A177-3AD203B41FA5}">
                      <a16:colId xmlns:a16="http://schemas.microsoft.com/office/drawing/2014/main" val="2173161520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σ</a:t>
                      </a:r>
                      <a:r>
                        <a:rPr lang="ko-KR" alt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대출도서</a:t>
                      </a:r>
                      <a:r>
                        <a:rPr lang="en-US" altLang="ko-KR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</a:t>
                      </a:r>
                      <a:r>
                        <a:rPr lang="ko-KR" alt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토지’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회원⋈대출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∪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σ</a:t>
                      </a:r>
                      <a:r>
                        <a:rPr lang="ko-KR" alt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대출도서</a:t>
                      </a:r>
                      <a:r>
                        <a:rPr lang="en-US" altLang="ko-KR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</a:t>
                      </a:r>
                      <a:r>
                        <a:rPr lang="ko-KR" alt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부활’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회원⋈대출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32730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E16E8D-6198-4C66-9F43-8744B6E07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274687"/>
              </p:ext>
            </p:extLst>
          </p:nvPr>
        </p:nvGraphicFramePr>
        <p:xfrm>
          <a:off x="467544" y="2310954"/>
          <a:ext cx="4010660" cy="1118046"/>
        </p:xfrm>
        <a:graphic>
          <a:graphicData uri="http://schemas.openxmlformats.org/drawingml/2006/table">
            <a:tbl>
              <a:tblPr/>
              <a:tblGrid>
                <a:gridCol w="1002665">
                  <a:extLst>
                    <a:ext uri="{9D8B030D-6E8A-4147-A177-3AD203B41FA5}">
                      <a16:colId xmlns:a16="http://schemas.microsoft.com/office/drawing/2014/main" val="117089072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1872179550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710916017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905591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회원번호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대출번호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대출도서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7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101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302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토지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78278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박소영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303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부활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568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7995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E6898-18DF-453D-83C5-109D71DC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관계대수의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2121D-9A99-4B9E-821C-08BB539E1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dirty="0">
                <a:sym typeface="Wingdings" panose="05000000000000000000" pitchFamily="2" charset="2"/>
              </a:rPr>
              <a:t> </a:t>
            </a:r>
            <a:r>
              <a:rPr lang="ko-KR" altLang="en-US" b="0" dirty="0"/>
              <a:t>회원의 합집합 </a:t>
            </a:r>
            <a:r>
              <a:rPr lang="ko-KR" altLang="en-US" b="0" dirty="0" err="1"/>
              <a:t>튜플에서</a:t>
            </a:r>
            <a:r>
              <a:rPr lang="ko-KR" altLang="en-US" b="0" dirty="0"/>
              <a:t> 회원의 이름 속성의 값들을 추출한다</a:t>
            </a:r>
            <a:r>
              <a:rPr lang="en-US" altLang="ko-KR" b="0" dirty="0"/>
              <a:t>.</a:t>
            </a:r>
            <a:endParaRPr lang="ko-KR" altLang="en-US" b="0" dirty="0"/>
          </a:p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 </a:t>
            </a: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58CC26-574F-4CA9-8D79-7293DE9CE5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133166"/>
              </p:ext>
            </p:extLst>
          </p:nvPr>
        </p:nvGraphicFramePr>
        <p:xfrm>
          <a:off x="539552" y="1484784"/>
          <a:ext cx="7416824" cy="412877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4070050557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π</a:t>
                      </a:r>
                      <a:r>
                        <a:rPr lang="ko-KR" alt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회원이름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(σ</a:t>
                      </a:r>
                      <a:r>
                        <a:rPr lang="ko-KR" alt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대출도서</a:t>
                      </a:r>
                      <a:r>
                        <a:rPr lang="en-US" altLang="ko-KR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</a:t>
                      </a:r>
                      <a:r>
                        <a:rPr lang="ko-KR" alt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토지’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회원⋈대출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∪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σ</a:t>
                      </a:r>
                      <a:r>
                        <a:rPr lang="ko-KR" alt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대출도서</a:t>
                      </a:r>
                      <a:r>
                        <a:rPr lang="en-US" altLang="ko-KR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</a:t>
                      </a:r>
                      <a:r>
                        <a:rPr lang="ko-KR" altLang="en-US" sz="18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부활’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회원⋈대출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3878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89B296-FCB6-41B5-94E5-2269DE39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092474"/>
              </p:ext>
            </p:extLst>
          </p:nvPr>
        </p:nvGraphicFramePr>
        <p:xfrm>
          <a:off x="539552" y="2204864"/>
          <a:ext cx="1013778" cy="1118046"/>
        </p:xfrm>
        <a:graphic>
          <a:graphicData uri="http://schemas.openxmlformats.org/drawingml/2006/table">
            <a:tbl>
              <a:tblPr/>
              <a:tblGrid>
                <a:gridCol w="1013778">
                  <a:extLst>
                    <a:ext uri="{9D8B030D-6E8A-4147-A177-3AD203B41FA5}">
                      <a16:colId xmlns:a16="http://schemas.microsoft.com/office/drawing/2014/main" val="3416670766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회원이름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7773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67200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박소영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34340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21C2754-3EB2-4072-B61F-C1131CBC0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84753"/>
              </p:ext>
            </p:extLst>
          </p:nvPr>
        </p:nvGraphicFramePr>
        <p:xfrm>
          <a:off x="611560" y="5085184"/>
          <a:ext cx="7416824" cy="1442616"/>
        </p:xfrm>
        <a:graphic>
          <a:graphicData uri="http://schemas.openxmlformats.org/drawingml/2006/table">
            <a:tbl>
              <a:tblPr/>
              <a:tblGrid>
                <a:gridCol w="7416824">
                  <a:extLst>
                    <a:ext uri="{9D8B030D-6E8A-4147-A177-3AD203B41FA5}">
                      <a16:colId xmlns:a16="http://schemas.microsoft.com/office/drawing/2014/main" val="2353261865"/>
                    </a:ext>
                  </a:extLst>
                </a:gridCol>
              </a:tblGrid>
              <a:tr h="1442616">
                <a:tc>
                  <a:txBody>
                    <a:bodyPr/>
                    <a:lstStyle/>
                    <a:p>
                      <a:pPr marL="1905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Note.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90500" marR="0" indent="-19050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주어진 과제에서 합집합 연산을 사용하지 않고 다음과 같이 하여도 결과는 같다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π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회원이름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(σ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대출도서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</a:t>
                      </a:r>
                      <a:r>
                        <a:rPr lang="ko-KR" altLang="en-US" sz="1600" kern="0" spc="0" baseline="-250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토지’∨대출도서</a:t>
                      </a:r>
                      <a:r>
                        <a:rPr lang="en-US" altLang="ko-KR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=‘</a:t>
                      </a:r>
                      <a:r>
                        <a:rPr lang="ko-KR" altLang="en-US" sz="1600" kern="0" spc="0" baseline="-250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부활’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회원⋈대출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436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442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1CD0-F0D1-41D1-92EC-513971949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4BF078-D805-4F10-A07C-94DA45E7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0" dirty="0"/>
              <a:t>관계대수는 테이블 형태의 릴레이션으로부터 필요한 정보를 추출할 수 있는 연산자들을 이론적으로 정리한 것이다</a:t>
            </a:r>
            <a:r>
              <a:rPr lang="en-US" altLang="ko-KR" b="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0" dirty="0"/>
              <a:t>관계대수의 연산 대상</a:t>
            </a:r>
            <a:r>
              <a:rPr lang="en-US" altLang="ko-KR" b="0" dirty="0"/>
              <a:t>(</a:t>
            </a:r>
            <a:r>
              <a:rPr lang="ko-KR" altLang="en-US" b="0" dirty="0"/>
              <a:t>피연산자</a:t>
            </a:r>
            <a:r>
              <a:rPr lang="en-US" altLang="ko-KR" b="0" dirty="0"/>
              <a:t>)</a:t>
            </a:r>
            <a:r>
              <a:rPr lang="ko-KR" altLang="en-US" b="0" dirty="0"/>
              <a:t>은 릴레이션이다</a:t>
            </a:r>
            <a:r>
              <a:rPr lang="en-US" altLang="ko-KR" b="0" dirty="0"/>
              <a:t>. </a:t>
            </a:r>
            <a:r>
              <a:rPr lang="ko-KR" altLang="en-US" b="0" dirty="0"/>
              <a:t>또한 관계대수의 연산 결과도 릴레이션이다</a:t>
            </a:r>
            <a:r>
              <a:rPr lang="en-US" altLang="ko-KR" b="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0" dirty="0"/>
              <a:t>관계대수 연산은 </a:t>
            </a:r>
            <a:r>
              <a:rPr lang="en-US" altLang="ko-KR" b="0" dirty="0"/>
              <a:t>4</a:t>
            </a:r>
            <a:r>
              <a:rPr lang="ko-KR" altLang="en-US" b="0" dirty="0"/>
              <a:t>개의 일반 집합 연산과 </a:t>
            </a:r>
            <a:r>
              <a:rPr lang="en-US" altLang="ko-KR" b="0" dirty="0"/>
              <a:t>4</a:t>
            </a:r>
            <a:r>
              <a:rPr lang="ko-KR" altLang="en-US" b="0" dirty="0"/>
              <a:t>개의 순수 관계 연산으로 구성된다</a:t>
            </a:r>
            <a:r>
              <a:rPr lang="en-US" altLang="ko-KR" b="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0" dirty="0"/>
              <a:t>일반 집합 연산자에는 합집합</a:t>
            </a:r>
            <a:r>
              <a:rPr lang="en-US" altLang="ko-KR" b="0" dirty="0"/>
              <a:t>, </a:t>
            </a:r>
            <a:r>
              <a:rPr lang="ko-KR" altLang="en-US" b="0" dirty="0"/>
              <a:t>교집합</a:t>
            </a:r>
            <a:r>
              <a:rPr lang="en-US" altLang="ko-KR" b="0" dirty="0"/>
              <a:t>, </a:t>
            </a:r>
            <a:r>
              <a:rPr lang="ko-KR" altLang="en-US" b="0" dirty="0" err="1"/>
              <a:t>차집합</a:t>
            </a:r>
            <a:r>
              <a:rPr lang="en-US" altLang="ko-KR" b="0" dirty="0"/>
              <a:t>, </a:t>
            </a:r>
            <a:r>
              <a:rPr lang="ko-KR" altLang="en-US" b="0" dirty="0" err="1"/>
              <a:t>카티션</a:t>
            </a:r>
            <a:r>
              <a:rPr lang="ko-KR" altLang="en-US" b="0" dirty="0"/>
              <a:t> </a:t>
            </a:r>
            <a:r>
              <a:rPr lang="ko-KR" altLang="en-US" b="0" dirty="0" err="1"/>
              <a:t>프로덕트가</a:t>
            </a:r>
            <a:r>
              <a:rPr lang="ko-KR" altLang="en-US" b="0" dirty="0"/>
              <a:t> 있다</a:t>
            </a:r>
            <a:r>
              <a:rPr lang="en-US" altLang="ko-KR" b="0" dirty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b="0" dirty="0"/>
              <a:t>순수 관계 연산자에는 </a:t>
            </a:r>
            <a:r>
              <a:rPr lang="ko-KR" altLang="en-US" b="0" dirty="0" err="1"/>
              <a:t>셀렉트</a:t>
            </a:r>
            <a:r>
              <a:rPr lang="en-US" altLang="ko-KR" b="0" dirty="0"/>
              <a:t>, </a:t>
            </a:r>
            <a:r>
              <a:rPr lang="ko-KR" altLang="en-US" b="0" dirty="0"/>
              <a:t>프로젝트</a:t>
            </a:r>
            <a:r>
              <a:rPr lang="en-US" altLang="ko-KR" b="0" dirty="0"/>
              <a:t>, </a:t>
            </a:r>
            <a:r>
              <a:rPr lang="ko-KR" altLang="en-US" b="0" dirty="0"/>
              <a:t>조인</a:t>
            </a:r>
            <a:r>
              <a:rPr lang="en-US" altLang="ko-KR" b="0" dirty="0"/>
              <a:t>, </a:t>
            </a:r>
            <a:r>
              <a:rPr lang="ko-KR" altLang="en-US" b="0" dirty="0"/>
              <a:t>디비전이 있다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1788784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078C7-C477-415B-804C-D7E1B479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000FDD-2AAF-4125-BC16-6E9DEB6DA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관계대수 연산자들을 정리하면 다음과 같다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4AEA16-810B-4163-AF21-224CE08E46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1" t="6951" r="19201"/>
          <a:stretch/>
        </p:blipFill>
        <p:spPr>
          <a:xfrm rot="16200000">
            <a:off x="2219964" y="-116364"/>
            <a:ext cx="4536504" cy="78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2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091F9-F2AE-4FA6-9E64-177FC5A7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관계대수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408B6-D085-43F6-A490-3A9BB4DCB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관계대수 연산의 특징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5FDC7-3B92-4BBC-AFA3-FD6CC667AD42}"/>
              </a:ext>
            </a:extLst>
          </p:cNvPr>
          <p:cNvSpPr txBox="1"/>
          <p:nvPr/>
        </p:nvSpPr>
        <p:spPr>
          <a:xfrm>
            <a:off x="611560" y="1484784"/>
            <a:ext cx="781806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 관계대수의 연산 대상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피연산자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릴레이션이다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관계대수의 연산 결과는 릴레이션이다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581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15E61-E39F-49D9-B938-040B1363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퀴즈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8A24F-6AFB-42F0-B191-676DD4110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예제 </a:t>
            </a:r>
            <a:r>
              <a:rPr lang="ko-KR" altLang="en-US" dirty="0" err="1"/>
              <a:t>릴레이션에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다음 관계대수식을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‘137’ </a:t>
            </a:r>
            <a:r>
              <a:rPr lang="ko-KR" altLang="en-US" dirty="0"/>
              <a:t>강의실에서 강의되는 모든 과목을 수강하는 학생의 이름을 검색하는 관계 대수식을 </a:t>
            </a:r>
            <a:r>
              <a:rPr lang="ko-KR" altLang="en-US" dirty="0" err="1"/>
              <a:t>작성하시오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김연아</a:t>
            </a:r>
            <a:r>
              <a:rPr lang="en-US" altLang="ko-KR" dirty="0"/>
              <a:t>’</a:t>
            </a:r>
            <a:r>
              <a:rPr lang="ko-KR" altLang="en-US" dirty="0"/>
              <a:t>학생이 수강한 과목번호와 평가학점을 </a:t>
            </a:r>
            <a:r>
              <a:rPr lang="ko-KR" altLang="en-US" dirty="0" err="1"/>
              <a:t>검색하시오</a:t>
            </a:r>
            <a:r>
              <a:rPr lang="en-US" altLang="ko-KR" dirty="0"/>
              <a:t>. (3</a:t>
            </a:r>
            <a:r>
              <a:rPr lang="ko-KR" altLang="en-US" dirty="0"/>
              <a:t>가지 방법 이상으로 관계대수식을 작성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관계 대수와 </a:t>
            </a:r>
            <a:r>
              <a:rPr lang="en-US" altLang="ko-KR" dirty="0"/>
              <a:t>SQL</a:t>
            </a:r>
            <a:r>
              <a:rPr lang="ko-KR" altLang="en-US" dirty="0"/>
              <a:t>의 관련성과 차이점에 대해 생각해보고 정리해보자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B0C555-909C-4FD5-B53D-46983F2BD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24" y="1412776"/>
            <a:ext cx="8416952" cy="180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1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C1F6F-790B-49DB-85A0-2B17F6CC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관계대수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ED31FF-F19E-44E1-8732-87760610E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관계대수 연산자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30B65E-133F-45C5-817C-4FD7466D45D3}"/>
              </a:ext>
            </a:extLst>
          </p:cNvPr>
          <p:cNvSpPr/>
          <p:nvPr/>
        </p:nvSpPr>
        <p:spPr>
          <a:xfrm>
            <a:off x="850578" y="1656471"/>
            <a:ext cx="1504993" cy="36094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관계대수 연산자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8C43DD-B9D0-4248-BB3D-99FE6CA70821}"/>
              </a:ext>
            </a:extLst>
          </p:cNvPr>
          <p:cNvSpPr/>
          <p:nvPr/>
        </p:nvSpPr>
        <p:spPr>
          <a:xfrm>
            <a:off x="3104640" y="3964074"/>
            <a:ext cx="1625856" cy="36094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순수 관계 연산자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B311ED-29FA-496C-A091-0112CD0B9366}"/>
              </a:ext>
            </a:extLst>
          </p:cNvPr>
          <p:cNvSpPr/>
          <p:nvPr/>
        </p:nvSpPr>
        <p:spPr>
          <a:xfrm>
            <a:off x="3093510" y="1647987"/>
            <a:ext cx="1636986" cy="36094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일반 집합 연산자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C0FDDD0B-C583-453F-9B1E-A54C11512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048737"/>
              </p:ext>
            </p:extLst>
          </p:nvPr>
        </p:nvGraphicFramePr>
        <p:xfrm>
          <a:off x="5354196" y="3964760"/>
          <a:ext cx="1726971" cy="370840"/>
        </p:xfrm>
        <a:graphic>
          <a:graphicData uri="http://schemas.openxmlformats.org/drawingml/2006/table">
            <a:tbl>
              <a:tblPr firstRow="1" bandRow="1"/>
              <a:tblGrid>
                <a:gridCol w="1126873">
                  <a:extLst>
                    <a:ext uri="{9D8B030D-6E8A-4147-A177-3AD203B41FA5}">
                      <a16:colId xmlns:a16="http://schemas.microsoft.com/office/drawing/2014/main" val="3287018429"/>
                    </a:ext>
                  </a:extLst>
                </a:gridCol>
                <a:gridCol w="600098">
                  <a:extLst>
                    <a:ext uri="{9D8B030D-6E8A-4147-A177-3AD203B41FA5}">
                      <a16:colId xmlns:a16="http://schemas.microsoft.com/office/drawing/2014/main" val="41751050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셀렉트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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5590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77FD3D1-B56F-45B9-9824-7EAAFA997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840880"/>
              </p:ext>
            </p:extLst>
          </p:nvPr>
        </p:nvGraphicFramePr>
        <p:xfrm>
          <a:off x="5354196" y="4474968"/>
          <a:ext cx="1726971" cy="370840"/>
        </p:xfrm>
        <a:graphic>
          <a:graphicData uri="http://schemas.openxmlformats.org/drawingml/2006/table">
            <a:tbl>
              <a:tblPr firstRow="1" bandRow="1"/>
              <a:tblGrid>
                <a:gridCol w="1126873">
                  <a:extLst>
                    <a:ext uri="{9D8B030D-6E8A-4147-A177-3AD203B41FA5}">
                      <a16:colId xmlns:a16="http://schemas.microsoft.com/office/drawing/2014/main" val="3287018429"/>
                    </a:ext>
                  </a:extLst>
                </a:gridCol>
                <a:gridCol w="600098">
                  <a:extLst>
                    <a:ext uri="{9D8B030D-6E8A-4147-A177-3AD203B41FA5}">
                      <a16:colId xmlns:a16="http://schemas.microsoft.com/office/drawing/2014/main" val="41751050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프로젝트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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55904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1BF86DC-D710-4280-88D1-9D21C8129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515035"/>
              </p:ext>
            </p:extLst>
          </p:nvPr>
        </p:nvGraphicFramePr>
        <p:xfrm>
          <a:off x="5354196" y="4985177"/>
          <a:ext cx="1726971" cy="370840"/>
        </p:xfrm>
        <a:graphic>
          <a:graphicData uri="http://schemas.openxmlformats.org/drawingml/2006/table">
            <a:tbl>
              <a:tblPr firstRow="1" bandRow="1"/>
              <a:tblGrid>
                <a:gridCol w="1126873">
                  <a:extLst>
                    <a:ext uri="{9D8B030D-6E8A-4147-A177-3AD203B41FA5}">
                      <a16:colId xmlns:a16="http://schemas.microsoft.com/office/drawing/2014/main" val="3287018429"/>
                    </a:ext>
                  </a:extLst>
                </a:gridCol>
                <a:gridCol w="600098">
                  <a:extLst>
                    <a:ext uri="{9D8B030D-6E8A-4147-A177-3AD203B41FA5}">
                      <a16:colId xmlns:a16="http://schemas.microsoft.com/office/drawing/2014/main" val="41751050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조인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⋈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55904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11DB75CE-484C-42D3-A95A-8D0E4F279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331811"/>
              </p:ext>
            </p:extLst>
          </p:nvPr>
        </p:nvGraphicFramePr>
        <p:xfrm>
          <a:off x="5354196" y="5495386"/>
          <a:ext cx="1726971" cy="370840"/>
        </p:xfrm>
        <a:graphic>
          <a:graphicData uri="http://schemas.openxmlformats.org/drawingml/2006/table">
            <a:tbl>
              <a:tblPr firstRow="1" bandRow="1"/>
              <a:tblGrid>
                <a:gridCol w="1126873">
                  <a:extLst>
                    <a:ext uri="{9D8B030D-6E8A-4147-A177-3AD203B41FA5}">
                      <a16:colId xmlns:a16="http://schemas.microsoft.com/office/drawing/2014/main" val="3287018429"/>
                    </a:ext>
                  </a:extLst>
                </a:gridCol>
                <a:gridCol w="600098">
                  <a:extLst>
                    <a:ext uri="{9D8B030D-6E8A-4147-A177-3AD203B41FA5}">
                      <a16:colId xmlns:a16="http://schemas.microsoft.com/office/drawing/2014/main" val="41751050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디비전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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55904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AD3CBFC-768C-48AA-A66A-1B18F3500C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0346"/>
              </p:ext>
            </p:extLst>
          </p:nvPr>
        </p:nvGraphicFramePr>
        <p:xfrm>
          <a:off x="5323188" y="1628800"/>
          <a:ext cx="1726971" cy="370840"/>
        </p:xfrm>
        <a:graphic>
          <a:graphicData uri="http://schemas.openxmlformats.org/drawingml/2006/table">
            <a:tbl>
              <a:tblPr firstRow="1" bandRow="1"/>
              <a:tblGrid>
                <a:gridCol w="1126873">
                  <a:extLst>
                    <a:ext uri="{9D8B030D-6E8A-4147-A177-3AD203B41FA5}">
                      <a16:colId xmlns:a16="http://schemas.microsoft.com/office/drawing/2014/main" val="3287018429"/>
                    </a:ext>
                  </a:extLst>
                </a:gridCol>
                <a:gridCol w="600098">
                  <a:extLst>
                    <a:ext uri="{9D8B030D-6E8A-4147-A177-3AD203B41FA5}">
                      <a16:colId xmlns:a16="http://schemas.microsoft.com/office/drawing/2014/main" val="41751050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합집합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∪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55904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1BBF198-7B6C-4D63-872E-C2510AB66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925703"/>
              </p:ext>
            </p:extLst>
          </p:nvPr>
        </p:nvGraphicFramePr>
        <p:xfrm>
          <a:off x="5326503" y="2139008"/>
          <a:ext cx="1726971" cy="370840"/>
        </p:xfrm>
        <a:graphic>
          <a:graphicData uri="http://schemas.openxmlformats.org/drawingml/2006/table">
            <a:tbl>
              <a:tblPr firstRow="1" bandRow="1"/>
              <a:tblGrid>
                <a:gridCol w="1126873">
                  <a:extLst>
                    <a:ext uri="{9D8B030D-6E8A-4147-A177-3AD203B41FA5}">
                      <a16:colId xmlns:a16="http://schemas.microsoft.com/office/drawing/2014/main" val="3287018429"/>
                    </a:ext>
                  </a:extLst>
                </a:gridCol>
                <a:gridCol w="600098">
                  <a:extLst>
                    <a:ext uri="{9D8B030D-6E8A-4147-A177-3AD203B41FA5}">
                      <a16:colId xmlns:a16="http://schemas.microsoft.com/office/drawing/2014/main" val="41751050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교집합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</a:rPr>
                        <a:t>∩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55904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F2C3F80-34AB-4280-A31C-123A55E6F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614582"/>
              </p:ext>
            </p:extLst>
          </p:nvPr>
        </p:nvGraphicFramePr>
        <p:xfrm>
          <a:off x="5329818" y="2649217"/>
          <a:ext cx="1726971" cy="370840"/>
        </p:xfrm>
        <a:graphic>
          <a:graphicData uri="http://schemas.openxmlformats.org/drawingml/2006/table">
            <a:tbl>
              <a:tblPr firstRow="1" bandRow="1"/>
              <a:tblGrid>
                <a:gridCol w="1126873">
                  <a:extLst>
                    <a:ext uri="{9D8B030D-6E8A-4147-A177-3AD203B41FA5}">
                      <a16:colId xmlns:a16="http://schemas.microsoft.com/office/drawing/2014/main" val="3287018429"/>
                    </a:ext>
                  </a:extLst>
                </a:gridCol>
                <a:gridCol w="600098">
                  <a:extLst>
                    <a:ext uri="{9D8B030D-6E8A-4147-A177-3AD203B41FA5}">
                      <a16:colId xmlns:a16="http://schemas.microsoft.com/office/drawing/2014/main" val="41751050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차집합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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559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C19BD5F-EB9C-48E8-A195-AEC34145B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12241"/>
              </p:ext>
            </p:extLst>
          </p:nvPr>
        </p:nvGraphicFramePr>
        <p:xfrm>
          <a:off x="5323194" y="3149484"/>
          <a:ext cx="1726971" cy="518160"/>
        </p:xfrm>
        <a:graphic>
          <a:graphicData uri="http://schemas.openxmlformats.org/drawingml/2006/table">
            <a:tbl>
              <a:tblPr firstRow="1" bandRow="1"/>
              <a:tblGrid>
                <a:gridCol w="1126873">
                  <a:extLst>
                    <a:ext uri="{9D8B030D-6E8A-4147-A177-3AD203B41FA5}">
                      <a16:colId xmlns:a16="http://schemas.microsoft.com/office/drawing/2014/main" val="3287018429"/>
                    </a:ext>
                  </a:extLst>
                </a:gridCol>
                <a:gridCol w="600098">
                  <a:extLst>
                    <a:ext uri="{9D8B030D-6E8A-4147-A177-3AD203B41FA5}">
                      <a16:colId xmlns:a16="http://schemas.microsoft.com/office/drawing/2014/main" val="4175105036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카티션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프로덕트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</a:t>
                      </a:r>
                      <a:endParaRPr lang="ko-KR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855904"/>
                  </a:ext>
                </a:extLst>
              </a:tr>
            </a:tbl>
          </a:graphicData>
        </a:graphic>
      </p:graphicFrame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E648DD78-0185-4A88-B0CC-3C045F61B9C4}"/>
              </a:ext>
            </a:extLst>
          </p:cNvPr>
          <p:cNvSpPr/>
          <p:nvPr/>
        </p:nvSpPr>
        <p:spPr>
          <a:xfrm>
            <a:off x="5182793" y="4127630"/>
            <a:ext cx="168965" cy="1530626"/>
          </a:xfrm>
          <a:custGeom>
            <a:avLst/>
            <a:gdLst>
              <a:gd name="connsiteX0" fmla="*/ 159026 w 168965"/>
              <a:gd name="connsiteY0" fmla="*/ 0 h 1530626"/>
              <a:gd name="connsiteX1" fmla="*/ 0 w 168965"/>
              <a:gd name="connsiteY1" fmla="*/ 0 h 1530626"/>
              <a:gd name="connsiteX2" fmla="*/ 0 w 168965"/>
              <a:gd name="connsiteY2" fmla="*/ 1530626 h 1530626"/>
              <a:gd name="connsiteX3" fmla="*/ 168965 w 168965"/>
              <a:gd name="connsiteY3" fmla="*/ 1530626 h 153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65" h="1530626">
                <a:moveTo>
                  <a:pt x="159026" y="0"/>
                </a:moveTo>
                <a:lnTo>
                  <a:pt x="0" y="0"/>
                </a:lnTo>
                <a:lnTo>
                  <a:pt x="0" y="1530626"/>
                </a:lnTo>
                <a:lnTo>
                  <a:pt x="168965" y="1530626"/>
                </a:ln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2F713354-9652-4D54-AD15-909E4B34B630}"/>
              </a:ext>
            </a:extLst>
          </p:cNvPr>
          <p:cNvSpPr/>
          <p:nvPr/>
        </p:nvSpPr>
        <p:spPr>
          <a:xfrm>
            <a:off x="5161725" y="1831422"/>
            <a:ext cx="168088" cy="1596361"/>
          </a:xfrm>
          <a:custGeom>
            <a:avLst/>
            <a:gdLst>
              <a:gd name="connsiteX0" fmla="*/ 159026 w 168965"/>
              <a:gd name="connsiteY0" fmla="*/ 0 h 1530626"/>
              <a:gd name="connsiteX1" fmla="*/ 0 w 168965"/>
              <a:gd name="connsiteY1" fmla="*/ 0 h 1530626"/>
              <a:gd name="connsiteX2" fmla="*/ 0 w 168965"/>
              <a:gd name="connsiteY2" fmla="*/ 1530626 h 1530626"/>
              <a:gd name="connsiteX3" fmla="*/ 168965 w 168965"/>
              <a:gd name="connsiteY3" fmla="*/ 1530626 h 153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65" h="1530626">
                <a:moveTo>
                  <a:pt x="159026" y="0"/>
                </a:moveTo>
                <a:lnTo>
                  <a:pt x="0" y="0"/>
                </a:lnTo>
                <a:lnTo>
                  <a:pt x="0" y="1530626"/>
                </a:lnTo>
                <a:lnTo>
                  <a:pt x="168965" y="1530626"/>
                </a:ln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ECE703BC-68DC-45D1-9552-A95397DB9D4B}"/>
              </a:ext>
            </a:extLst>
          </p:cNvPr>
          <p:cNvCxnSpPr>
            <a:endCxn id="31" idx="1"/>
          </p:cNvCxnSpPr>
          <p:nvPr/>
        </p:nvCxnSpPr>
        <p:spPr>
          <a:xfrm flipV="1">
            <a:off x="5182793" y="5170597"/>
            <a:ext cx="171403" cy="64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5E0E1F6-6EA1-4206-B90E-6D4A2ABE1F86}"/>
              </a:ext>
            </a:extLst>
          </p:cNvPr>
          <p:cNvCxnSpPr/>
          <p:nvPr/>
        </p:nvCxnSpPr>
        <p:spPr>
          <a:xfrm flipV="1">
            <a:off x="5186108" y="4676953"/>
            <a:ext cx="171403" cy="64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0DBA9C0-929C-4707-A5F1-1199A5D6BAF0}"/>
              </a:ext>
            </a:extLst>
          </p:cNvPr>
          <p:cNvCxnSpPr/>
          <p:nvPr/>
        </p:nvCxnSpPr>
        <p:spPr>
          <a:xfrm flipV="1">
            <a:off x="5155100" y="2331052"/>
            <a:ext cx="171403" cy="64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5785031-8D44-4C2C-8D46-FC80432878C5}"/>
              </a:ext>
            </a:extLst>
          </p:cNvPr>
          <p:cNvCxnSpPr/>
          <p:nvPr/>
        </p:nvCxnSpPr>
        <p:spPr>
          <a:xfrm flipV="1">
            <a:off x="5158415" y="2831321"/>
            <a:ext cx="171403" cy="642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6BF54D4-9B44-4488-8546-00DBCDAE7706}"/>
              </a:ext>
            </a:extLst>
          </p:cNvPr>
          <p:cNvCxnSpPr/>
          <p:nvPr/>
        </p:nvCxnSpPr>
        <p:spPr>
          <a:xfrm>
            <a:off x="2332382" y="1826657"/>
            <a:ext cx="725560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E1063751-DE24-4C0F-BDBA-C5797E313909}"/>
              </a:ext>
            </a:extLst>
          </p:cNvPr>
          <p:cNvSpPr/>
          <p:nvPr/>
        </p:nvSpPr>
        <p:spPr>
          <a:xfrm>
            <a:off x="2905545" y="1826656"/>
            <a:ext cx="194589" cy="2332373"/>
          </a:xfrm>
          <a:custGeom>
            <a:avLst/>
            <a:gdLst>
              <a:gd name="connsiteX0" fmla="*/ 159026 w 168965"/>
              <a:gd name="connsiteY0" fmla="*/ 0 h 1530626"/>
              <a:gd name="connsiteX1" fmla="*/ 0 w 168965"/>
              <a:gd name="connsiteY1" fmla="*/ 0 h 1530626"/>
              <a:gd name="connsiteX2" fmla="*/ 0 w 168965"/>
              <a:gd name="connsiteY2" fmla="*/ 1530626 h 1530626"/>
              <a:gd name="connsiteX3" fmla="*/ 168965 w 168965"/>
              <a:gd name="connsiteY3" fmla="*/ 1530626 h 1530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965" h="1530626">
                <a:moveTo>
                  <a:pt x="159026" y="0"/>
                </a:moveTo>
                <a:lnTo>
                  <a:pt x="0" y="0"/>
                </a:lnTo>
                <a:lnTo>
                  <a:pt x="0" y="1530626"/>
                </a:lnTo>
                <a:lnTo>
                  <a:pt x="168965" y="1530626"/>
                </a:lnTo>
              </a:path>
            </a:pathLst>
          </a:cu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7DF2599-C2CF-4D46-BCCE-A8810444A4FF}"/>
              </a:ext>
            </a:extLst>
          </p:cNvPr>
          <p:cNvCxnSpPr/>
          <p:nvPr/>
        </p:nvCxnSpPr>
        <p:spPr>
          <a:xfrm>
            <a:off x="4730496" y="1827318"/>
            <a:ext cx="452297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A807BE1-DDB9-422A-B2C5-B50B22E75C06}"/>
              </a:ext>
            </a:extLst>
          </p:cNvPr>
          <p:cNvCxnSpPr/>
          <p:nvPr/>
        </p:nvCxnSpPr>
        <p:spPr>
          <a:xfrm>
            <a:off x="4724400" y="4125510"/>
            <a:ext cx="452297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54FDAF6-905B-4CE6-9502-D002746723EF}"/>
              </a:ext>
            </a:extLst>
          </p:cNvPr>
          <p:cNvSpPr txBox="1"/>
          <p:nvPr/>
        </p:nvSpPr>
        <p:spPr>
          <a:xfrm>
            <a:off x="3203848" y="6237312"/>
            <a:ext cx="3174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그림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4-2&gt;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관계대수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연산자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분류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93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03FBE-D63D-492A-ADAD-A51F55EF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3E3BB-6960-47E1-AF88-0F0B66CF0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pPr lvl="1"/>
            <a:r>
              <a:rPr lang="ko-KR" altLang="en-US" dirty="0"/>
              <a:t>일반 집합 연산자는 테이블 형태로 된 릴레이션을 다루기 위해서 수학의 집합론에서 사용하던 연산자를 차용</a:t>
            </a:r>
          </a:p>
          <a:p>
            <a:endParaRPr lang="ko-KR" altLang="en-US" sz="18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98F744B-42FD-46EB-B4F1-937F6077A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301748"/>
              </p:ext>
            </p:extLst>
          </p:nvPr>
        </p:nvGraphicFramePr>
        <p:xfrm>
          <a:off x="898372" y="2335823"/>
          <a:ext cx="7531253" cy="2677353"/>
        </p:xfrm>
        <a:graphic>
          <a:graphicData uri="http://schemas.openxmlformats.org/drawingml/2006/table">
            <a:tbl>
              <a:tblPr/>
              <a:tblGrid>
                <a:gridCol w="1497965">
                  <a:extLst>
                    <a:ext uri="{9D8B030D-6E8A-4147-A177-3AD203B41FA5}">
                      <a16:colId xmlns:a16="http://schemas.microsoft.com/office/drawing/2014/main" val="2451706760"/>
                    </a:ext>
                  </a:extLst>
                </a:gridCol>
                <a:gridCol w="724853">
                  <a:extLst>
                    <a:ext uri="{9D8B030D-6E8A-4147-A177-3AD203B41FA5}">
                      <a16:colId xmlns:a16="http://schemas.microsoft.com/office/drawing/2014/main" val="3009581183"/>
                    </a:ext>
                  </a:extLst>
                </a:gridCol>
                <a:gridCol w="964565">
                  <a:extLst>
                    <a:ext uri="{9D8B030D-6E8A-4147-A177-3AD203B41FA5}">
                      <a16:colId xmlns:a16="http://schemas.microsoft.com/office/drawing/2014/main" val="2160576761"/>
                    </a:ext>
                  </a:extLst>
                </a:gridCol>
                <a:gridCol w="4343870">
                  <a:extLst>
                    <a:ext uri="{9D8B030D-6E8A-4147-A177-3AD203B41FA5}">
                      <a16:colId xmlns:a16="http://schemas.microsoft.com/office/drawing/2014/main" val="2149788021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연산자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연산의 예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15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합집합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∪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A∪B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릴레이션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튜플들을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하나로 모은다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603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교집합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∩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A∩B 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릴레이션 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튜플들중 중복되는 것들을 모은다</a:t>
                      </a: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51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차집합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―</a:t>
                      </a:r>
                      <a:endParaRPr lang="ko-KR" altLang="en-US" sz="1400" kern="0" spc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A―B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에는 존재하지만 릴레이션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에는 존재하지 않는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튜플들을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추출한다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351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카티션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프로덕트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×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A×B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튜플에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대해 릴레이션 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모든 </a:t>
                      </a:r>
                      <a:r>
                        <a:rPr lang="ko-KR" altLang="en-US" sz="14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튜플들을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연결한다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33401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D082ACC6-D9B1-44A4-9D30-D2600D8EDFE1}"/>
              </a:ext>
            </a:extLst>
          </p:cNvPr>
          <p:cNvSpPr/>
          <p:nvPr/>
        </p:nvSpPr>
        <p:spPr>
          <a:xfrm>
            <a:off x="827584" y="1903775"/>
            <a:ext cx="2456122" cy="390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</a:t>
            </a:r>
            <a:r>
              <a:rPr lang="en-US" altLang="ko-KR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4-1&gt; </a:t>
            </a:r>
            <a:r>
              <a:rPr lang="ko-KR" altLang="en-US" sz="14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 집합 연산자 </a:t>
            </a:r>
          </a:p>
        </p:txBody>
      </p:sp>
    </p:spTree>
    <p:extLst>
      <p:ext uri="{BB962C8B-B14F-4D97-AF65-F5344CB8AC3E}">
        <p14:creationId xmlns:p14="http://schemas.microsoft.com/office/powerpoint/2010/main" val="247313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3601B-A5A4-4E80-B7FD-AF72232A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EFC9-3B45-4199-B882-F783F1F99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57250"/>
            <a:ext cx="8786813" cy="2567623"/>
          </a:xfrm>
        </p:spPr>
        <p:txBody>
          <a:bodyPr/>
          <a:lstStyle/>
          <a:p>
            <a:r>
              <a:rPr lang="ko-KR" altLang="en-US" dirty="0"/>
              <a:t>합집합</a:t>
            </a:r>
            <a:r>
              <a:rPr lang="en-US" altLang="ko-KR" dirty="0"/>
              <a:t>(union)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릴레이션을</a:t>
            </a:r>
            <a:r>
              <a:rPr lang="en-US" altLang="ko-KR" dirty="0"/>
              <a:t> </a:t>
            </a:r>
            <a:r>
              <a:rPr lang="en-US" altLang="ko-KR" dirty="0" err="1"/>
              <a:t>집합으로</a:t>
            </a:r>
            <a:r>
              <a:rPr lang="en-US" altLang="ko-KR" dirty="0"/>
              <a:t>, </a:t>
            </a:r>
            <a:r>
              <a:rPr lang="en-US" altLang="ko-KR" dirty="0" err="1"/>
              <a:t>릴레이션의</a:t>
            </a:r>
            <a:r>
              <a:rPr lang="en-US" altLang="ko-KR" dirty="0"/>
              <a:t> </a:t>
            </a:r>
            <a:r>
              <a:rPr lang="en-US" altLang="ko-KR" dirty="0" err="1"/>
              <a:t>튜플들을</a:t>
            </a:r>
            <a:r>
              <a:rPr lang="en-US" altLang="ko-KR" dirty="0"/>
              <a:t> </a:t>
            </a:r>
            <a:r>
              <a:rPr lang="en-US" altLang="ko-KR" dirty="0" err="1"/>
              <a:t>집합의</a:t>
            </a:r>
            <a:r>
              <a:rPr lang="en-US" altLang="ko-KR" dirty="0"/>
              <a:t> </a:t>
            </a:r>
            <a:r>
              <a:rPr lang="en-US" altLang="ko-KR" dirty="0" err="1"/>
              <a:t>원소로</a:t>
            </a:r>
            <a:r>
              <a:rPr lang="en-US" altLang="ko-KR" dirty="0"/>
              <a:t> </a:t>
            </a:r>
            <a:r>
              <a:rPr lang="en-US" altLang="ko-KR" dirty="0" err="1"/>
              <a:t>보고</a:t>
            </a:r>
            <a:r>
              <a:rPr lang="en-US" altLang="ko-KR" dirty="0"/>
              <a:t> </a:t>
            </a:r>
            <a:r>
              <a:rPr lang="en-US" altLang="ko-KR" dirty="0" err="1"/>
              <a:t>합집합</a:t>
            </a:r>
            <a:r>
              <a:rPr lang="en-US" altLang="ko-KR" dirty="0"/>
              <a:t> </a:t>
            </a:r>
            <a:r>
              <a:rPr lang="en-US" altLang="ko-KR" dirty="0" err="1"/>
              <a:t>연산을</a:t>
            </a:r>
            <a:r>
              <a:rPr lang="en-US" altLang="ko-KR" dirty="0"/>
              <a:t> </a:t>
            </a:r>
            <a:r>
              <a:rPr lang="en-US" altLang="ko-KR" dirty="0" err="1"/>
              <a:t>적용</a:t>
            </a:r>
            <a:endParaRPr lang="en-US" altLang="ko-KR" dirty="0"/>
          </a:p>
          <a:p>
            <a:pPr lvl="1"/>
            <a:r>
              <a:rPr lang="ko-KR" altLang="en-US" dirty="0"/>
              <a:t>릴레이션 </a:t>
            </a:r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ko-KR" altLang="en-US" dirty="0" err="1"/>
              <a:t>튜플들과</a:t>
            </a:r>
            <a:r>
              <a:rPr lang="ko-KR" altLang="en-US" dirty="0"/>
              <a:t> 릴레이션 </a:t>
            </a:r>
            <a:r>
              <a:rPr lang="en-US" altLang="ko-KR" dirty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튜플들을</a:t>
            </a:r>
            <a:r>
              <a:rPr lang="ko-KR" altLang="en-US" dirty="0"/>
              <a:t> 하나로 모은 새로운 릴레이션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37A60AA-0DE3-4FD0-80B4-E360C5691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922659"/>
              </p:ext>
            </p:extLst>
          </p:nvPr>
        </p:nvGraphicFramePr>
        <p:xfrm>
          <a:off x="683567" y="1340768"/>
          <a:ext cx="7746057" cy="402653"/>
        </p:xfrm>
        <a:graphic>
          <a:graphicData uri="http://schemas.openxmlformats.org/drawingml/2006/table">
            <a:tbl>
              <a:tblPr/>
              <a:tblGrid>
                <a:gridCol w="7746057">
                  <a:extLst>
                    <a:ext uri="{9D8B030D-6E8A-4147-A177-3AD203B41FA5}">
                      <a16:colId xmlns:a16="http://schemas.microsoft.com/office/drawing/2014/main" val="3195819190"/>
                    </a:ext>
                  </a:extLst>
                </a:gridCol>
              </a:tblGrid>
              <a:tr h="40265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릴레이션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 </a:t>
                      </a:r>
                      <a:r>
                        <a:rPr lang="ko-KR" altLang="en-US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∪ 릴레이션</a:t>
                      </a:r>
                      <a:r>
                        <a:rPr lang="en-US" altLang="ko-KR" sz="14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  <a:endParaRPr lang="ko-KR" altLang="en-US" sz="1400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0653618"/>
                  </a:ext>
                </a:extLst>
              </a:tr>
            </a:tbl>
          </a:graphicData>
        </a:graphic>
      </p:graphicFrame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3391578-BA07-42B6-AC8F-0A3E93F07B1F}"/>
              </a:ext>
            </a:extLst>
          </p:cNvPr>
          <p:cNvSpPr/>
          <p:nvPr/>
        </p:nvSpPr>
        <p:spPr>
          <a:xfrm>
            <a:off x="1777320" y="3767676"/>
            <a:ext cx="2143125" cy="965458"/>
          </a:xfrm>
          <a:prstGeom prst="roundRect">
            <a:avLst>
              <a:gd name="adj" fmla="val 11734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C26089-AE75-41FA-A7FD-8AE2DA576C38}"/>
              </a:ext>
            </a:extLst>
          </p:cNvPr>
          <p:cNvSpPr txBox="1"/>
          <p:nvPr/>
        </p:nvSpPr>
        <p:spPr>
          <a:xfrm>
            <a:off x="1862664" y="3767680"/>
            <a:ext cx="1922321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 = {1,2,3},  B={3,4,5}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∪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 = {1,2,3,4,5}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53E376-CFC2-4E4C-9EB3-C6D946FF5EC5}"/>
              </a:ext>
            </a:extLst>
          </p:cNvPr>
          <p:cNvSpPr/>
          <p:nvPr/>
        </p:nvSpPr>
        <p:spPr>
          <a:xfrm>
            <a:off x="5642184" y="3767680"/>
            <a:ext cx="731520" cy="103632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D6CD06-3E59-4F2A-87D5-D3284219B01A}"/>
              </a:ext>
            </a:extLst>
          </p:cNvPr>
          <p:cNvSpPr/>
          <p:nvPr/>
        </p:nvSpPr>
        <p:spPr>
          <a:xfrm>
            <a:off x="5645613" y="4480912"/>
            <a:ext cx="731520" cy="103632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D077A5A-C80E-47E5-9C9B-A6811C2CDD2D}"/>
              </a:ext>
            </a:extLst>
          </p:cNvPr>
          <p:cNvCxnSpPr>
            <a:cxnSpLocks/>
          </p:cNvCxnSpPr>
          <p:nvPr/>
        </p:nvCxnSpPr>
        <p:spPr>
          <a:xfrm>
            <a:off x="5639517" y="4804000"/>
            <a:ext cx="737616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365468A4-FFE4-4A4B-BACE-E6F3B42405D8}"/>
              </a:ext>
            </a:extLst>
          </p:cNvPr>
          <p:cNvSpPr/>
          <p:nvPr/>
        </p:nvSpPr>
        <p:spPr>
          <a:xfrm>
            <a:off x="5373960" y="3767676"/>
            <a:ext cx="213360" cy="1036320"/>
          </a:xfrm>
          <a:prstGeom prst="leftBrac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65DC81-FDDB-4CD2-9BDC-35DC5731A0B1}"/>
              </a:ext>
            </a:extLst>
          </p:cNvPr>
          <p:cNvSpPr txBox="1"/>
          <p:nvPr/>
        </p:nvSpPr>
        <p:spPr>
          <a:xfrm>
            <a:off x="4247337" y="4173135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릴레이션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BA132DAA-CBA6-450E-A716-265EC8AF6D7C}"/>
              </a:ext>
            </a:extLst>
          </p:cNvPr>
          <p:cNvSpPr/>
          <p:nvPr/>
        </p:nvSpPr>
        <p:spPr>
          <a:xfrm rot="10800000">
            <a:off x="6438093" y="4480908"/>
            <a:ext cx="213360" cy="1036320"/>
          </a:xfrm>
          <a:prstGeom prst="leftBrac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0830A7-B2F6-41D8-AA35-B1ED6336F334}"/>
              </a:ext>
            </a:extLst>
          </p:cNvPr>
          <p:cNvSpPr txBox="1"/>
          <p:nvPr/>
        </p:nvSpPr>
        <p:spPr>
          <a:xfrm>
            <a:off x="6728409" y="4849791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릴레이션 </a:t>
            </a:r>
            <a:r>
              <a:rPr kumimoji="0" lang="en-US" altLang="ko-KR" sz="1400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B</a:t>
            </a:r>
            <a:endParaRPr kumimoji="0" lang="ko-KR" altLang="en-US" sz="1400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73AE08-C319-49C7-B8B5-FFA683365E95}"/>
              </a:ext>
            </a:extLst>
          </p:cNvPr>
          <p:cNvSpPr txBox="1"/>
          <p:nvPr/>
        </p:nvSpPr>
        <p:spPr>
          <a:xfrm>
            <a:off x="2234871" y="5687091"/>
            <a:ext cx="4493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4-2&gt;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수학적 합집합과 릴레이션의 합집합 연산</a:t>
            </a:r>
          </a:p>
        </p:txBody>
      </p:sp>
    </p:spTree>
    <p:extLst>
      <p:ext uri="{BB962C8B-B14F-4D97-AF65-F5344CB8AC3E}">
        <p14:creationId xmlns:p14="http://schemas.microsoft.com/office/powerpoint/2010/main" val="528622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14557-2CA7-413C-97CC-95834E65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일반 집합 연산자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12CE5BFD-85C4-4D02-BE3D-1B3A5BDBFE98}"/>
              </a:ext>
            </a:extLst>
          </p:cNvPr>
          <p:cNvSpPr/>
          <p:nvPr/>
        </p:nvSpPr>
        <p:spPr>
          <a:xfrm rot="10800000">
            <a:off x="3189702" y="3214450"/>
            <a:ext cx="2164352" cy="531679"/>
          </a:xfrm>
          <a:prstGeom prst="triangle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8DD2C408-49CB-4894-B78F-682FFE651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53119"/>
              </p:ext>
            </p:extLst>
          </p:nvPr>
        </p:nvGraphicFramePr>
        <p:xfrm>
          <a:off x="2032000" y="1443584"/>
          <a:ext cx="1998580" cy="1530240"/>
        </p:xfrm>
        <a:graphic>
          <a:graphicData uri="http://schemas.openxmlformats.org/drawingml/2006/table">
            <a:tbl>
              <a:tblPr firstRow="1" bandRow="1"/>
              <a:tblGrid>
                <a:gridCol w="999290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999290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박병석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8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242890C-B34D-4A3A-82A9-DD7D147FAA30}"/>
              </a:ext>
            </a:extLst>
          </p:cNvPr>
          <p:cNvSpPr txBox="1"/>
          <p:nvPr/>
        </p:nvSpPr>
        <p:spPr>
          <a:xfrm>
            <a:off x="2007936" y="1108930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emp1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FD69BD9-48E2-40E3-A3ED-F13A08241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84634"/>
              </p:ext>
            </p:extLst>
          </p:nvPr>
        </p:nvGraphicFramePr>
        <p:xfrm>
          <a:off x="4446336" y="1439571"/>
          <a:ext cx="1998580" cy="1530240"/>
        </p:xfrm>
        <a:graphic>
          <a:graphicData uri="http://schemas.openxmlformats.org/drawingml/2006/table">
            <a:tbl>
              <a:tblPr firstRow="1" bandRow="1"/>
              <a:tblGrid>
                <a:gridCol w="999290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999290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박병석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김소미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한가람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878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204D331-7443-4C3A-B0CD-F0C9BCC042A9}"/>
              </a:ext>
            </a:extLst>
          </p:cNvPr>
          <p:cNvSpPr txBox="1"/>
          <p:nvPr/>
        </p:nvSpPr>
        <p:spPr>
          <a:xfrm>
            <a:off x="4422272" y="1104917"/>
            <a:ext cx="665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emp2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5D056E7-2C04-4B00-8C86-45D7C886D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137572"/>
              </p:ext>
            </p:extLst>
          </p:nvPr>
        </p:nvGraphicFramePr>
        <p:xfrm>
          <a:off x="3279275" y="3869944"/>
          <a:ext cx="1998580" cy="2295360"/>
        </p:xfrm>
        <a:graphic>
          <a:graphicData uri="http://schemas.openxmlformats.org/drawingml/2006/table">
            <a:tbl>
              <a:tblPr firstRow="1" bandRow="1"/>
              <a:tblGrid>
                <a:gridCol w="999290">
                  <a:extLst>
                    <a:ext uri="{9D8B030D-6E8A-4147-A177-3AD203B41FA5}">
                      <a16:colId xmlns:a16="http://schemas.microsoft.com/office/drawing/2014/main" val="3595012849"/>
                    </a:ext>
                  </a:extLst>
                </a:gridCol>
                <a:gridCol w="999290">
                  <a:extLst>
                    <a:ext uri="{9D8B030D-6E8A-4147-A177-3AD203B41FA5}">
                      <a16:colId xmlns:a16="http://schemas.microsoft.com/office/drawing/2014/main" val="2877500197"/>
                    </a:ext>
                  </a:extLst>
                </a:gridCol>
              </a:tblGrid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empid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ename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7769416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김철수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67629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홍길동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804949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박병석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83878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</a:rPr>
                        <a:t>김소미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59452"/>
                  </a:ext>
                </a:extLst>
              </a:tr>
              <a:tr h="38256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한가람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35624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FBB26B9-8A07-468D-9B1F-CF4558BFF7AC}"/>
              </a:ext>
            </a:extLst>
          </p:cNvPr>
          <p:cNvSpPr txBox="1"/>
          <p:nvPr/>
        </p:nvSpPr>
        <p:spPr>
          <a:xfrm>
            <a:off x="3643792" y="3193196"/>
            <a:ext cx="1388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4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emp1∪emp2 </a:t>
            </a:r>
            <a:endParaRPr kumimoji="0" lang="ko-KR" altLang="en-US" sz="1400" b="1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23DC3E-9391-4563-B7DE-A2E2FD7872F1}"/>
              </a:ext>
            </a:extLst>
          </p:cNvPr>
          <p:cNvSpPr txBox="1"/>
          <p:nvPr/>
        </p:nvSpPr>
        <p:spPr>
          <a:xfrm>
            <a:off x="2699792" y="6309320"/>
            <a:ext cx="3353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4-3&gt;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 합집합 연산의 예</a:t>
            </a:r>
          </a:p>
        </p:txBody>
      </p:sp>
    </p:spTree>
    <p:extLst>
      <p:ext uri="{BB962C8B-B14F-4D97-AF65-F5344CB8AC3E}">
        <p14:creationId xmlns:p14="http://schemas.microsoft.com/office/powerpoint/2010/main" val="23221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 3">
      <a:dk1>
        <a:srgbClr val="000000"/>
      </a:dk1>
      <a:lt1>
        <a:srgbClr val="FFFFFF"/>
      </a:lt1>
      <a:dk2>
        <a:srgbClr val="B7D5E5"/>
      </a:dk2>
      <a:lt2>
        <a:srgbClr val="B2B2B2"/>
      </a:lt2>
      <a:accent1>
        <a:srgbClr val="47B5CF"/>
      </a:accent1>
      <a:accent2>
        <a:srgbClr val="99CCFF"/>
      </a:accent2>
      <a:accent3>
        <a:srgbClr val="FFFFFF"/>
      </a:accent3>
      <a:accent4>
        <a:srgbClr val="000000"/>
      </a:accent4>
      <a:accent5>
        <a:srgbClr val="B1D7E4"/>
      </a:accent5>
      <a:accent6>
        <a:srgbClr val="8AB9E7"/>
      </a:accent6>
      <a:hlink>
        <a:srgbClr val="CCCCFF"/>
      </a:hlink>
      <a:folHlink>
        <a:srgbClr val="C68DFF"/>
      </a:folHlink>
    </a:clrScheme>
    <a:fontScheme name="Office 테마">
      <a:majorFont>
        <a:latin typeface="Arial"/>
        <a:ea typeface="굴림"/>
        <a:cs typeface=""/>
      </a:majorFont>
      <a:minorFont>
        <a:latin typeface="Arial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굴림" pitchFamily="50" charset="-127"/>
          </a:defRPr>
        </a:defPPr>
      </a:lstStyle>
    </a:lnDef>
  </a:objectDefaults>
  <a:extraClrSchemeLst>
    <a:extraClrScheme>
      <a:clrScheme name="Office 테마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2">
        <a:dk1>
          <a:srgbClr val="000000"/>
        </a:dk1>
        <a:lt1>
          <a:srgbClr val="FFFFFF"/>
        </a:lt1>
        <a:dk2>
          <a:srgbClr val="9FD589"/>
        </a:dk2>
        <a:lt2>
          <a:srgbClr val="B2B2B2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3">
        <a:dk1>
          <a:srgbClr val="000000"/>
        </a:dk1>
        <a:lt1>
          <a:srgbClr val="FFFFFF"/>
        </a:lt1>
        <a:dk2>
          <a:srgbClr val="B7D5E5"/>
        </a:dk2>
        <a:lt2>
          <a:srgbClr val="B2B2B2"/>
        </a:lt2>
        <a:accent1>
          <a:srgbClr val="47B5C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1D7E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테마 4">
        <a:dk1>
          <a:srgbClr val="000000"/>
        </a:dk1>
        <a:lt1>
          <a:srgbClr val="FFFFFF"/>
        </a:lt1>
        <a:dk2>
          <a:srgbClr val="9CC5DC"/>
        </a:dk2>
        <a:lt2>
          <a:srgbClr val="4D4D4D"/>
        </a:lt2>
        <a:accent1>
          <a:srgbClr val="7B93D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FC8EC"/>
        </a:accent5>
        <a:accent6>
          <a:srgbClr val="8AB9E7"/>
        </a:accent6>
        <a:hlink>
          <a:srgbClr val="51DFCB"/>
        </a:hlink>
        <a:folHlink>
          <a:srgbClr val="ECAF9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20471</TotalTime>
  <Words>2853</Words>
  <Application>Microsoft Office PowerPoint</Application>
  <PresentationFormat>화면 슬라이드 쇼(4:3)</PresentationFormat>
  <Paragraphs>858</Paragraphs>
  <Slides>50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1" baseType="lpstr">
      <vt:lpstr>HY헤드라인M</vt:lpstr>
      <vt:lpstr>굴림</vt:lpstr>
      <vt:lpstr>돋움</vt:lpstr>
      <vt:lpstr>맑은 고딕</vt:lpstr>
      <vt:lpstr>함초롬바탕</vt:lpstr>
      <vt:lpstr>Arial</vt:lpstr>
      <vt:lpstr>Arial Black</vt:lpstr>
      <vt:lpstr>Symbol</vt:lpstr>
      <vt:lpstr>Times New Roman</vt:lpstr>
      <vt:lpstr>Wingdings</vt:lpstr>
      <vt:lpstr>Office 테마</vt:lpstr>
      <vt:lpstr>관계대수</vt:lpstr>
      <vt:lpstr>목차</vt:lpstr>
      <vt:lpstr>1. 관계대수 개요</vt:lpstr>
      <vt:lpstr>1. 관계대수 개요</vt:lpstr>
      <vt:lpstr>1. 관계대수 개요</vt:lpstr>
      <vt:lpstr>1. 관계대수 개요</vt:lpstr>
      <vt:lpstr>2. 일반 집합 연산자</vt:lpstr>
      <vt:lpstr>2. 일반 집합 연산자</vt:lpstr>
      <vt:lpstr>2. 일반 집합 연산자</vt:lpstr>
      <vt:lpstr>2. 일반 집합 연산자</vt:lpstr>
      <vt:lpstr>2. 일반 집합 연산자</vt:lpstr>
      <vt:lpstr>2. 일반 집합 연산자</vt:lpstr>
      <vt:lpstr>2. 일반 집합 연산자</vt:lpstr>
      <vt:lpstr>2. 일반 집합 연산자</vt:lpstr>
      <vt:lpstr>2. 일반 집합 연산자</vt:lpstr>
      <vt:lpstr>2. 일반 집합 연산자</vt:lpstr>
      <vt:lpstr>2. 일반 집합 연산자</vt:lpstr>
      <vt:lpstr>2. 일반 집합 연산자</vt:lpstr>
      <vt:lpstr>2. 일반 집합 연산자</vt:lpstr>
      <vt:lpstr>2. 일반 집합 연산자</vt:lpstr>
      <vt:lpstr>2. 일반 집합 연산자</vt:lpstr>
      <vt:lpstr>3. 순수 관계 연산자</vt:lpstr>
      <vt:lpstr>3. 순수 관계 연산자</vt:lpstr>
      <vt:lpstr>3. 순수 관계 연산자</vt:lpstr>
      <vt:lpstr>3. 순수 관계 연산자</vt:lpstr>
      <vt:lpstr>3. 순수 관계 연산자</vt:lpstr>
      <vt:lpstr>3. 순수 관계 연산자</vt:lpstr>
      <vt:lpstr>3. 순수 관계 연산자</vt:lpstr>
      <vt:lpstr>3. 순수 관계 연산자</vt:lpstr>
      <vt:lpstr>3. 순수 관계 연산자</vt:lpstr>
      <vt:lpstr>3. 순수 관계 연산자</vt:lpstr>
      <vt:lpstr>3. 순수 관계 연산자</vt:lpstr>
      <vt:lpstr>3. 순수 관계 연산자</vt:lpstr>
      <vt:lpstr>3. 순수 관계 연산자</vt:lpstr>
      <vt:lpstr>3. 순수 관계 연산자</vt:lpstr>
      <vt:lpstr>PowerPoint 프레젠테이션</vt:lpstr>
      <vt:lpstr>3. 순수 관계 연산자</vt:lpstr>
      <vt:lpstr>4. 관계대수의 응용</vt:lpstr>
      <vt:lpstr>4. 관계대수의 응용</vt:lpstr>
      <vt:lpstr>4. 관계대수의 응용</vt:lpstr>
      <vt:lpstr>4. 관계대수의 응용</vt:lpstr>
      <vt:lpstr>실습. 관계대수의 활용 1</vt:lpstr>
      <vt:lpstr>실습. 관계대수의 활용</vt:lpstr>
      <vt:lpstr>실습. 관계대수의 활용</vt:lpstr>
      <vt:lpstr>실습. 관계대수의 활용</vt:lpstr>
      <vt:lpstr>실습. 관계대수의 활용</vt:lpstr>
      <vt:lpstr>실습. 관계대수의 활용</vt:lpstr>
      <vt:lpstr>요약</vt:lpstr>
      <vt:lpstr>요약</vt:lpstr>
      <vt:lpstr>퀴즈</vt:lpstr>
    </vt:vector>
  </TitlesOfParts>
  <Company>SSS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user</cp:lastModifiedBy>
  <cp:revision>1332</cp:revision>
  <cp:lastPrinted>1601-01-01T00:00:00Z</cp:lastPrinted>
  <dcterms:created xsi:type="dcterms:W3CDTF">2001-04-24T07:20:06Z</dcterms:created>
  <dcterms:modified xsi:type="dcterms:W3CDTF">2023-09-18T10:05:08Z</dcterms:modified>
</cp:coreProperties>
</file>