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70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76" r:id="rId9"/>
    <p:sldId id="877" r:id="rId10"/>
    <p:sldId id="878" r:id="rId11"/>
    <p:sldId id="879" r:id="rId12"/>
    <p:sldId id="880" r:id="rId13"/>
    <p:sldId id="881" r:id="rId14"/>
    <p:sldId id="848" r:id="rId15"/>
    <p:sldId id="829" r:id="rId16"/>
    <p:sldId id="882" r:id="rId17"/>
    <p:sldId id="883" r:id="rId18"/>
    <p:sldId id="884" r:id="rId19"/>
    <p:sldId id="885" r:id="rId20"/>
    <p:sldId id="886" r:id="rId21"/>
    <p:sldId id="887" r:id="rId22"/>
    <p:sldId id="888" r:id="rId23"/>
    <p:sldId id="889" r:id="rId24"/>
    <p:sldId id="890" r:id="rId25"/>
    <p:sldId id="766" r:id="rId26"/>
    <p:sldId id="765" r:id="rId27"/>
    <p:sldId id="891" r:id="rId28"/>
    <p:sldId id="892" r:id="rId29"/>
    <p:sldId id="893" r:id="rId30"/>
    <p:sldId id="894" r:id="rId31"/>
    <p:sldId id="895" r:id="rId32"/>
    <p:sldId id="896" r:id="rId33"/>
    <p:sldId id="897" r:id="rId34"/>
    <p:sldId id="898" r:id="rId35"/>
    <p:sldId id="899" r:id="rId36"/>
    <p:sldId id="900" r:id="rId37"/>
    <p:sldId id="901" r:id="rId38"/>
    <p:sldId id="902" r:id="rId39"/>
    <p:sldId id="903" r:id="rId40"/>
    <p:sldId id="904" r:id="rId41"/>
    <p:sldId id="875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82" autoAdjust="0"/>
    <p:restoredTop sz="94258" autoAdjust="0"/>
  </p:normalViewPr>
  <p:slideViewPr>
    <p:cSldViewPr snapToGrid="0">
      <p:cViewPr>
        <p:scale>
          <a:sx n="110" d="100"/>
          <a:sy n="110" d="100"/>
        </p:scale>
        <p:origin x="-1920" y="-84"/>
      </p:cViewPr>
      <p:guideLst>
        <p:guide orient="horz" pos="2152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4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524000" y="914006"/>
            <a:ext cx="6057900" cy="40862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Node.js.org/ko/" TargetMode="External" /><Relationship Id="rId3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code.visualstudio.com/" TargetMode="External" /><Relationship Id="rId3" Type="http://schemas.openxmlformats.org/officeDocument/2006/relationships/image" Target="../media/image2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statcounter.com" TargetMode="External"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자바스크립트란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자바스크립트의 독립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2009년, 브라우저에서만 동작하던 자바스크립트를 브라우저 이외의 환경에서도 동작시킬 수 있는 자바스크립트 실행 환경인 Node.js 등장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자바스크립트는 웹 브라우저에서 벗어나 서버 사이드 애플리케이션, 데스크톱 애플리케이션, 모바일 애플리케이션 등 모든 플랫폼에서 동작할 수 있는 범용 프로그래밍 언어로 등극</a:t>
            </a: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자바스크립트란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8487" y="3298998"/>
            <a:ext cx="2867025" cy="244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왜 ES6인가?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ES6(ECMAScript2015)에 추가된 표준 문법들이 기존 자바스크립트의 잠재적 문제들을 깔끔하게 해결하고 가독성 및 유지 보수성의 문법들도 상당수 개선되었기 때문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ES6 표준 문법은 바벨(BABEL)과 같은 하위 문법을 따르는 코드로도 쉽게 다운그레이드할 수 있어 호환성 문제도 해결</a:t>
            </a: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자바스크립트란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2444" y="3325262"/>
            <a:ext cx="5505450" cy="238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Node.js와 npm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Node.js와 npm 개념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Node.js 공식 사이트에서 다음과 같이 정의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Node.js는 Chrome V8 자바스크립트 엔진으로 빌드된 자바스크립트 런타임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Node.js는 이벤트 기반, 논블로킹 I/O 모델을 사용해 가볍고 효율적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Node.js의 패키지 생태계인 npm은 세계에서 가장 큰 오픈 소스 라이브러리 생태계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Node.js는 자바스크립트 기반으로 서버 사이드 서비스를 자바스크립트로 구현할 수 있게 만든 실행 환경이라는 의미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npm은 node package manager의 약자로 Node.js 기반에서 개발된 오픈 소스를 모듈로 올려놓은 일종의 앱스토어 같은 저장소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개발에 필요한 jQuery와 같은 모듈을 사용하고 싶다면 npm 명령어를 통해 쉽게 다운로드하여 사용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Node.js와 npm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5141520"/>
            <a:ext cx="8229600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Node.js와 npm 설치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Node.js는 웹 브라우저 외부에서 자바스크립트 코드를 실행할 수 있는 자바스크립트 런타임 환경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Node.js를 설치하려면 Node.js를 다운로드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npm은 Node.js를 설치하면 같이 설치됨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검색 엔진에 ‘Node.js’를 검색하면 공식 사이트(</a:t>
            </a:r>
            <a:r>
              <a:rPr lang="ko-KR" altLang="en-US">
                <a:hlinkClick r:id="rId2"/>
              </a:rPr>
              <a:t>https://Node.js.org/ko/</a:t>
            </a:r>
            <a:r>
              <a:rPr lang="ko-KR" altLang="en-US"/>
              <a:t>)가 표시됨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Node.js와 npm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2222" y="3429000"/>
            <a:ext cx="4819555" cy="3158346"/>
          </a:xfrm>
          <a:prstGeom prst="rect">
            <a:avLst/>
          </a:prstGeom>
          <a:ln w="6350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Node.js와 npm 설치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LTS 버전과 Current 버전이 표시되면 LTS 버전을 다운로드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Node.js와 npm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4814" y="2392472"/>
            <a:ext cx="4829175" cy="363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Node.js와 npm 설치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설치하여 Node.js Setup 대화상자가 표시되면 &lt;Next&gt; 버튼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End-User License Agreement 화면이 표시되면 ‘I accept the terms in the License Agreement’를 체크 표시하여 동의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Node.js와 npm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5487" y="2732480"/>
            <a:ext cx="6513025" cy="3724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Node.js와 npm 설치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설치 경로는 기본으로 지정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Custom Setup과 Tools for Native Modules 화면은 사용자 설정 과정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Node.js와 npm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6248" y="2464622"/>
            <a:ext cx="7371502" cy="4022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Node.js와 npm 설치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Ready to Install Node.js 화면이 표시되면 &lt;Install&gt; 버튼을 클릭하여 Node.js를 PC에 설치 시작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설치가 완료되면 &lt;Finish&gt; 버튼을 클릭하여 마무리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Node.js와 npm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0496" y="2643319"/>
            <a:ext cx="6843005" cy="3759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명령 프롬프트로 Node.js 확인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명령 프롬프트 창 열기</a:t>
            </a:r>
            <a:endParaRPr lang="ko-KR" altLang="en-US" b="1"/>
          </a:p>
          <a:p>
            <a:pPr lvl="2">
              <a:defRPr/>
            </a:pPr>
            <a:r>
              <a:rPr lang="ja-JP" altLang="en-US"/>
              <a:t>〔윈도우〕 검색창에서 ‘cmd’를 입력</a:t>
            </a:r>
            <a:endParaRPr lang="ja-JP" altLang="en-US"/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/>
              <a:t>            </a:t>
            </a:r>
            <a:r>
              <a:rPr lang="ja-JP" altLang="en-US"/>
              <a:t>을 눌러 표시되는 실행 창에 ‘cmd’를 입력</a:t>
            </a:r>
            <a:endParaRPr lang="ja-JP" altLang="en-US"/>
          </a:p>
          <a:p>
            <a:pPr lvl="2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Node.js와 npm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9951" y="2286095"/>
            <a:ext cx="666750" cy="38100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7687" y="2841609"/>
            <a:ext cx="8048625" cy="3400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704856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Node.js의 탄생 배경과 자바스크립트의 역사를 이해한다.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Node.js와 npm 개념을 이해하고 설치한다.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 작성을 위한 Visual Studio Code 편집기를 설치한다.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Visual Studio Code의 확장 라이브러리를 이해하고 설치한다.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크롬 브라우저를 설치하고 개발자 도구를 사용한다.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명령 프롬프트로 Node.js 확인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node</a:t>
            </a:r>
            <a:r>
              <a:rPr lang="ko-KR" altLang="en-US"/>
              <a:t> 버전 확인하기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명령 프롬프트에 명령어 ‘node -v’를 입력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설치한 Node.js 버전이 표시됨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Node.js와 npm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1700" y="3146079"/>
            <a:ext cx="4800600" cy="223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명령 프롬프트로 Node.js 확인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Node.js</a:t>
            </a:r>
            <a:r>
              <a:rPr lang="ko-KR" altLang="en-US"/>
              <a:t> 동작이 수행되는지 직접 실행하기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명령 프롬프트에 명령어 ‘node’를 입력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node가 실행되면서 프롬프트의 모양이 &gt;로 변경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자바스크립트 코드를 입력하여 코드를 수행할 수 있는 환경</a:t>
            </a:r>
            <a:r>
              <a:rPr lang="en-US" altLang="ko-KR"/>
              <a:t>(REPL)</a:t>
            </a:r>
            <a:r>
              <a:rPr lang="ko-KR" altLang="en-US"/>
              <a:t>이 된 것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자바스크립트 코드를 한 줄씩 간단하게 실행시켜 볼 수 있는 공간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Node.js와 npm</a:t>
            </a: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1980863"/>
            <a:ext cx="3453772" cy="1448136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rcRect b="6560"/>
          <a:stretch>
            <a:fillRect/>
          </a:stretch>
        </p:blipFill>
        <p:spPr>
          <a:xfrm>
            <a:off x="1324447" y="4471532"/>
            <a:ext cx="6495106" cy="215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명령 프롬프트로 Node.js 확인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Node.js</a:t>
            </a:r>
            <a:r>
              <a:rPr lang="ko-KR" altLang="en-US"/>
              <a:t> 동작이 수행되는지 직접 실행하기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코드가 정상적으로 수행되어 ‘Hello World’ 문자열이 출력되면 Node.js는 정상적으로 설치된 것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여기서 REPL 환경을 빠져나가고 싶다면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󰍭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+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󰍿</a:t>
            </a:r>
            <a:r>
              <a:rPr lang="ko-KR" altLang="en-US"/>
              <a:t>를 두 번 누른다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Node.js와 npm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6937" y="2645734"/>
            <a:ext cx="4810125" cy="296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Visual Studio Code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Visual Studio Code</a:t>
            </a:r>
            <a:endParaRPr lang="en-US" altLang="ko-KR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편집기 선택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코드 편집기는 유행을 따르기 때문에 시기나 언어에 따라 코드 편집기를 선택해서 사용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현업 개발자들이 자바스크립트 언어 개발 시 가장 선호하는 </a:t>
            </a:r>
            <a:r>
              <a:rPr lang="ko-KR" altLang="en-US"/>
              <a:t>도구</a:t>
            </a:r>
            <a:r>
              <a:rPr lang="en-US" altLang="ko-KR"/>
              <a:t> Visual Studio</a:t>
            </a:r>
            <a:r>
              <a:rPr lang="ko-KR" altLang="en-US"/>
              <a:t> </a:t>
            </a:r>
            <a:r>
              <a:rPr lang="en-US" altLang="ko-KR"/>
              <a:t>Code</a:t>
            </a:r>
            <a:endParaRPr lang="en-US" altLang="ko-KR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Visual Studio Code란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마이크로소프트(Microsoft) 사에서 오픈 소스로 개발한 텍스트 편집기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일렉트론(Electron) 프레임워크를 기반으로 만들어진 편집기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크로스 플랫폼을 지원하는 편집기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윈도우, 맥, 리눅스 모두 지원하는 편집기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Visual Studio Code</a:t>
            </a:r>
            <a:endParaRPr lang="en-US" altLang="ko-KR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Visual Studio Code 다운로드 및 설치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검색창에 ‘Visual Studio Code’ 또는 ‘비주얼스튜디오코드’를 입력하여 Visual Studio Code(</a:t>
            </a:r>
            <a:r>
              <a:rPr lang="ko-KR" altLang="en-US">
                <a:hlinkClick r:id="rId2"/>
              </a:rPr>
              <a:t>https://code.visualstudio.com/</a:t>
            </a:r>
            <a:r>
              <a:rPr lang="ko-KR" altLang="en-US"/>
              <a:t>) 사이트에 접속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&lt;Download for Windows&gt; 버튼을 클릭하여 파일을 다운로드하고 설치 시작</a:t>
            </a:r>
            <a:endParaRPr lang="ko-KR" altLang="en-US"/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66962" y="2837318"/>
            <a:ext cx="4410075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Visual Studio Code</a:t>
            </a:r>
            <a:endParaRPr lang="en-US" altLang="ko-KR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Visual Studio Code 다운로드 및 설치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Microsoft Visual Studio Code (User) 설치 대화상자가 표시되면 사용권 계약 내용을 확인하고 ‘동의합니다’를 선택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‘PATH에 추가’를 반드시 체크 표시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나머지 항목은 편의성에 따라 체크 표시 자유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2774" y="3061722"/>
            <a:ext cx="4209225" cy="3261983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85421" y="3071894"/>
            <a:ext cx="4189214" cy="3281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Visual Studio Code</a:t>
            </a:r>
            <a:endParaRPr lang="en-US" altLang="ko-KR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Visual Studio Code 다운로드 및 설치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설정 준비가 끝나 설치 준비 완료 화면이 표시되면 &lt;설치&gt; 버튼 클릭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‘Visual Studio Code 실행’을 체크 표시한 상태로 &lt;종료&gt; 버튼 클릭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213" y="2759420"/>
            <a:ext cx="4255785" cy="333946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759420"/>
            <a:ext cx="4255785" cy="3319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Visual Studio Code</a:t>
            </a:r>
            <a:endParaRPr lang="en-US" altLang="ko-KR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Visual Studio Code 실행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ja-JP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〔윈도우〕를 클릭하고 앱 목록에서 ‘Visual Studio Code’를 클릭</a:t>
            </a:r>
            <a:endParaRPr xmlns:mc="http://schemas.openxmlformats.org/markup-compatibility/2006" xmlns:hp="http://schemas.haansoft.com/office/presentation/8.0" kumimoji="0" lang="ja-JP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Visual Studio Code가 실행되는 것을 확인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1126" y="2687022"/>
            <a:ext cx="3030961" cy="2672224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4034" y="2661585"/>
            <a:ext cx="4824645" cy="3477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Visual Studio Code Extension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01 </a:t>
            </a:r>
            <a:r>
              <a:rPr lang="ko-KR" altLang="en-US" sz="2400" b="1">
                <a:latin typeface="맑은 고딕"/>
                <a:ea typeface="맑은 고딕"/>
              </a:rPr>
              <a:t>자바스크립트란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02</a:t>
            </a:r>
            <a:r>
              <a:rPr lang="ko-KR" altLang="en-US" sz="2400" b="1">
                <a:latin typeface="맑은 고딕"/>
                <a:ea typeface="맑은 고딕"/>
              </a:rPr>
              <a:t> </a:t>
            </a:r>
            <a:r>
              <a:rPr lang="en-US" altLang="ko-KR" sz="2400" b="1">
                <a:latin typeface="맑은 고딕"/>
                <a:ea typeface="맑은 고딕"/>
              </a:rPr>
              <a:t>Node.js와 npm</a:t>
            </a:r>
            <a:endParaRPr lang="en-US" altLang="ko-KR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03 Visual Studio Code</a:t>
            </a:r>
            <a:endParaRPr lang="en-US" altLang="ko-KR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04</a:t>
            </a:r>
            <a:r>
              <a:rPr lang="ko-KR" altLang="en-US" sz="2400" b="1">
                <a:latin typeface="맑은 고딕"/>
                <a:ea typeface="맑은 고딕"/>
              </a:rPr>
              <a:t> </a:t>
            </a:r>
            <a:r>
              <a:rPr lang="en-US" altLang="ko-KR" sz="2400" b="1">
                <a:latin typeface="맑은 고딕"/>
                <a:ea typeface="맑은 고딕"/>
              </a:rPr>
              <a:t>Visual Studio Code Extension</a:t>
            </a:r>
            <a:endParaRPr lang="en-US" altLang="ko-KR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05</a:t>
            </a:r>
            <a:r>
              <a:rPr lang="ko-KR" altLang="en-US" sz="2400" b="1">
                <a:latin typeface="맑은 고딕"/>
                <a:ea typeface="맑은 고딕"/>
              </a:rPr>
              <a:t> 브라우저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Visual Studio Code Extension</a:t>
            </a:r>
            <a:endParaRPr lang="en-US" altLang="ko-KR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Visual Studio Code Extension이란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일반적인 소스 코드 편집기와 비슷하지만, 다른 편집기와는 달리 수많은 기능 라이브러리를 플러그인 형태로 추가할 수 있도록 구성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확장 라이브러리는 수천 가지가 넘기 때문에 여기서는 </a:t>
            </a:r>
            <a:r>
              <a:rPr lang="en-US" altLang="ko-KR"/>
              <a:t>2</a:t>
            </a:r>
            <a:r>
              <a:rPr lang="ko-KR" altLang="en-US"/>
              <a:t>가지를 사용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77082" y="3532737"/>
            <a:ext cx="2085975" cy="2876550"/>
          </a:xfrm>
          <a:prstGeom prst="rect">
            <a:avLst/>
          </a:prstGeom>
        </p:spPr>
      </p:pic>
      <p:sp>
        <p:nvSpPr>
          <p:cNvPr id="18" name="내용 개체 틀 1"/>
          <p:cNvSpPr>
            <a:spLocks noGrp="1"/>
          </p:cNvSpPr>
          <p:nvPr/>
        </p:nvSpPr>
        <p:spPr>
          <a:xfrm>
            <a:off x="550210" y="1197695"/>
            <a:ext cx="5851237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open in browser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VSCode에서 html 기반의 코드를 실행하는 경우 open in browser 확장 기능을 사용하면 편리하게 실행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ja-JP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Visual Studio Code를 실행하고 〔Extension〕 메뉴를 선택한 다음 검색창에 ‘open in browser’를 입력하여 검색</a:t>
            </a:r>
            <a:endParaRPr xmlns:mc="http://schemas.openxmlformats.org/markup-compatibility/2006" xmlns:hp="http://schemas.haansoft.com/office/presentation/8.0" kumimoji="0" lang="ja-JP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ja-JP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Visual Studio Code Extension</a:t>
            </a:r>
            <a:endParaRPr lang="en-US" altLang="ko-KR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open in browser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open in browser 설치 화면이 표시되면 &lt;Install&gt; 버튼을 클릭해 라이브러리를 설치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5457" y="2242445"/>
            <a:ext cx="4473084" cy="1486623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98976" y="4079719"/>
            <a:ext cx="3290393" cy="2391811"/>
          </a:xfrm>
          <a:prstGeom prst="rect">
            <a:avLst/>
          </a:prstGeom>
        </p:spPr>
      </p:pic>
      <p:sp>
        <p:nvSpPr>
          <p:cNvPr id="19" name="내용 개체 틀 1"/>
          <p:cNvSpPr>
            <a:spLocks noGrp="1"/>
          </p:cNvSpPr>
          <p:nvPr/>
        </p:nvSpPr>
        <p:spPr>
          <a:xfrm>
            <a:off x="539552" y="1196752"/>
            <a:ext cx="5209952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 파일은 시스템의 default browser에서 실행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편집기에서 실행할 HTML 파일을 열고 마우스 오른쪽 버튼을 클릭하여 ‘Open In Default Browser’를 클릭하면 실행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단축키 </a:t>
            </a:r>
            <a:r>
              <a:rPr xmlns:mc="http://schemas.openxmlformats.org/markup-compatibility/2006" xmlns:hp="http://schemas.haansoft.com/office/presentation/8.0" sz="1600" b="0" i="0" u="none" strike="noStrike" mc:Ignorable="hp" hp:hslEmbossed="0"/>
              <a:t>󰍫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/>
              <a:t>+</a:t>
            </a:r>
            <a:r>
              <a:rPr xmlns:mc="http://schemas.openxmlformats.org/markup-compatibility/2006" xmlns:hp="http://schemas.haansoft.com/office/presentation/8.0" sz="1600" b="0" i="0" u="none" strike="noStrike" mc:Ignorable="hp" hp:hslEmbossed="0"/>
              <a:t>󰍾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를 이용해도 실행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Visual Studio Code Extension</a:t>
            </a:r>
            <a:endParaRPr lang="en-US" altLang="ko-KR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Code Runner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Code Runner 기능은 백엔드 서버 코드를 편리하게 실행하기 위한 확장 라이브러리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같은 방법으로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‘Code Runner’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를 입력하여 검색하고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&lt;Install&gt;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버튼을 클릭하여 설치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내용 개체 틀 1"/>
          <p:cNvSpPr>
            <a:spLocks noGrp="1"/>
          </p:cNvSpPr>
          <p:nvPr/>
        </p:nvSpPr>
        <p:spPr>
          <a:xfrm>
            <a:off x="539552" y="1196752"/>
            <a:ext cx="5209952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설치가 끝나면 VSCode의 오른쪽 상단에 다음과 같이 실행 버튼이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실행할 수 있는 코드의 파일이 있다면 실행 버튼을 눌렀을 때 코드가 실행됨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7603" y="2334662"/>
            <a:ext cx="5928793" cy="1848859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8477" y="4390035"/>
            <a:ext cx="2924175" cy="113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브라우저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브라우저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전 세계 웹 브라우저 점유율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전 세계 사람들이 많이 사용하는 웹 브라우저 점유율을 살펴보고 자바스크립트 개발에 적합한 브라우저를 설치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statcounter(</a:t>
            </a:r>
            <a:r>
              <a:rPr lang="ko-KR" altLang="en-US">
                <a:hlinkClick r:id="rId2"/>
              </a:rPr>
              <a:t>statcounter.com</a:t>
            </a:r>
            <a:r>
              <a:rPr lang="ko-KR" altLang="en-US"/>
              <a:t>) 사이트에 접속하면 전 세계 웹 브라우저 점유율 확인 가능</a:t>
            </a:r>
            <a:endParaRPr lang="en-US" altLang="ko-KR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4184" y="2880267"/>
            <a:ext cx="5093753" cy="109746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60614" y="3610182"/>
            <a:ext cx="3867620" cy="3118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브라우저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크롬 브라우저 설치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구글 검색창에 ‘크롬’을 입력하여 검색하고 가장 상위에 검색되는 ‘Chrome 브라우저 – Chrome 다운로드’를 클릭하여 사이트에 접속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&lt;Chrome 다운로드&gt; 버튼을 클릭하여 ‘ChromeSetup.exe’를 다운로드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699" y="2907788"/>
            <a:ext cx="4071301" cy="2532472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853473"/>
            <a:ext cx="4080094" cy="2734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브라우저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크롬의 개발자 도구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메뉴를 통해 실행하는 방법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오른쪽 상단의 〔Chrome</a:t>
            </a:r>
            <a:r>
              <a:rPr lang="ko-KR" altLang="en-US"/>
              <a:t> </a:t>
            </a:r>
            <a:r>
              <a:rPr lang="ja-JP" altLang="en-US"/>
              <a:t>맞춤설정 및 제어〕 → 〔도구 더보기〕 → 〔개발자 도구〕 메뉴를 선택</a:t>
            </a:r>
            <a:endParaRPr lang="ja-JP" altLang="en-US"/>
          </a:p>
          <a:p>
            <a:pPr lvl="1">
              <a:defRPr/>
            </a:pPr>
            <a:r>
              <a:rPr lang="ko-KR" altLang="en-US"/>
              <a:t>단축키를 통해 실행하는 방법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󰍪</a:t>
            </a:r>
            <a:r>
              <a:rPr lang="ko-KR" altLang="en-US"/>
              <a:t>를 눌러 개발자 도구를 화면에 표시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542" y="3117786"/>
            <a:ext cx="3830481" cy="3045924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11841" y="3792552"/>
            <a:ext cx="4752975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브라우저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크롬의 개발자 도구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〔요소〕</a:t>
            </a:r>
            <a:r>
              <a:rPr lang="ko-KR" altLang="en-US"/>
              <a:t> 메뉴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현재 페이지의</a:t>
            </a:r>
            <a:r>
              <a:rPr lang="ko-KR" altLang="en-US"/>
              <a:t> </a:t>
            </a:r>
            <a:r>
              <a:rPr lang="ja-JP" altLang="en-US"/>
              <a:t>HTML 소스와 CSS 스타일을 볼 수</a:t>
            </a:r>
            <a:r>
              <a:rPr lang="ko-KR" altLang="en-US"/>
              <a:t> </a:t>
            </a:r>
            <a:r>
              <a:rPr lang="ja-JP" altLang="en-US"/>
              <a:t>있고 사용자가 선택한 요소에 해당하는 소스들의 영역을 표시하여 요소에 대한 코드를 쉽게 파악할 수</a:t>
            </a:r>
            <a:r>
              <a:rPr lang="ko-KR" altLang="en-US"/>
              <a:t> </a:t>
            </a:r>
            <a:r>
              <a:rPr lang="ja-JP" altLang="en-US"/>
              <a:t>있다. 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개발자 도구 화면에서 왼쪽</a:t>
            </a:r>
            <a:r>
              <a:rPr lang="ko-KR" altLang="en-US"/>
              <a:t> </a:t>
            </a:r>
            <a:r>
              <a:rPr lang="ja-JP" altLang="en-US"/>
              <a:t>상단의 ‘화살표’ 아이콘을 클릭하여 활성화하고 원하는 요소를 클릭하면 해당 소스 코드에 영역 표시가 된다.</a:t>
            </a:r>
            <a:endParaRPr lang="ja-JP" altLang="en-US"/>
          </a:p>
          <a:p>
            <a:pPr lvl="1"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r>
              <a:rPr lang="ja-JP" altLang="en-US"/>
              <a:t> </a:t>
            </a:r>
            <a:endParaRPr lang="ja-JP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723034" y="3062526"/>
            <a:ext cx="7697932" cy="3482674"/>
            <a:chOff x="723033" y="3062526"/>
            <a:chExt cx="7697932" cy="3482674"/>
          </a:xfrm>
        </p:grpSpPr>
        <p:pic>
          <p:nvPicPr>
            <p:cNvPr id="2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23033" y="3062526"/>
              <a:ext cx="7697932" cy="3482674"/>
            </a:xfrm>
            <a:prstGeom prst="rect">
              <a:avLst/>
            </a:prstGeom>
            <a:ln w="6350">
              <a:solidFill>
                <a:schemeClr val="dk1"/>
              </a:solidFill>
            </a:ln>
          </p:spPr>
        </p:pic>
        <p:grpSp>
          <p:nvGrpSpPr>
            <p:cNvPr id="30" name=""/>
            <p:cNvGrpSpPr/>
            <p:nvPr/>
          </p:nvGrpSpPr>
          <p:grpSpPr>
            <a:xfrm rot="0">
              <a:off x="1372466" y="3896592"/>
              <a:ext cx="5062105" cy="1650422"/>
              <a:chOff x="1372466" y="3896591"/>
              <a:chExt cx="5062105" cy="1650422"/>
            </a:xfrm>
          </p:grpSpPr>
          <p:sp>
            <p:nvSpPr>
              <p:cNvPr id="28" name=""/>
              <p:cNvSpPr/>
              <p:nvPr/>
            </p:nvSpPr>
            <p:spPr>
              <a:xfrm>
                <a:off x="1372466" y="3896591"/>
                <a:ext cx="1757795" cy="13941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3724275" y="5070764"/>
                <a:ext cx="2710295" cy="4762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브라우저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크롬의 개발자 도구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〔콘솔〕 메뉴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로그를 확인하고 스크립트를 실행할</a:t>
            </a:r>
            <a:r>
              <a:rPr lang="ko-KR" altLang="en-US"/>
              <a:t> </a:t>
            </a:r>
            <a:r>
              <a:rPr lang="ja-JP" altLang="en-US"/>
              <a:t>수 있다. 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웹 페이지 실행 시 오류가 발생하면 콘솔 화면에서 확인할 수 있다. 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콘솔 화면에 오류에 대한 로그 및 위치가 출력되어 소스를 수정하면 된다. </a:t>
            </a:r>
            <a:endParaRPr lang="ja-JP" altLang="en-US"/>
          </a:p>
          <a:p>
            <a:pPr lvl="2">
              <a:defRPr/>
            </a:pPr>
            <a:r>
              <a:rPr lang="ko-KR" altLang="en-US"/>
              <a:t>콘솔 화면에서 스크립트 코드 실행도 가능하다.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2359" y="3290454"/>
            <a:ext cx="2745918" cy="3204729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73260" y="3290453"/>
            <a:ext cx="4560309" cy="3204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자바스크립트란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자바스크립트의 시작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자바스크립트는 정적인 웹 페이지를 동적으로 만들기 위해 만들어진 프로그래밍 언어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1995년 당시 웹 브라우저 제작 업체였던 넷스케이프(Netscape) 사의 네비게이토(Navigator) 브라우저가 시장에 등장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페이지에 Script 언어를 추가하고 Mocha라는 새로운 언어를 탄생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Mocha는 이후 LiveScript로 이름을 변경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브라우저에 LiveScript를 해석할 수 있는 엔진인 LiveScript Interpreter를 탑재하여 DOM 요소들을 조작</a:t>
            </a: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자바스크립트란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3482" y="3587624"/>
            <a:ext cx="4197035" cy="3147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자바스크립트라는 이름의 이야기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넷스케이프 사는 당시 유행하던 자바(Java) 언어의 이름과 LiveScript의 이름을 혼용하여 자바스크립트(JavaScript)로 이름을 설정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자바(Java) 언어와 자바스크립트(JavaScript) 언어는 연관성 없는 다른 언어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자바스크립트란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7541" y="2633353"/>
            <a:ext cx="5568917" cy="398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인터넷 익스플로러 등장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1996년, 넷스케이프의 브라우저 시장을 보고 마이크로소프트 자사의 브라우저인 인터넷 익스플로러 출시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 브라우저에서 사용하는 스크립트 언어는 jScript라는 언어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인터넷 익스플로러의 점유율이 점점 높아지면서, 서로 다른 브라우저의 호환성에 대한 문제가 불거지기 시작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자바스크립트란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9350" y="3276081"/>
            <a:ext cx="4305300" cy="326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자바스크립트와 ECMAScript</a:t>
            </a:r>
            <a:endParaRPr lang="en-US" altLang="ko-KR" b="1"/>
          </a:p>
          <a:p>
            <a:pPr lvl="1">
              <a:defRPr/>
            </a:pPr>
            <a:r>
              <a:rPr lang="ko-KR" altLang="en-US"/>
              <a:t>ECMAScript는 ECMA라는 기관에서 만든 Script 언어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ECMA International은 정보통신기술(ICT)과 전자제품(CE)을 위한 국제표준기구로 C#, C++, Dart, JSON 등 여러 시스템을 위한 표준을 책임짐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인터넷 익스플로러의 점유율이 점점 높아지면서, 서로 다른 브라우저의 호환성에 대한 문제가 불거지기 시작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ECMAScript는 ECMA-262에 따라 표준화된 자바스크립트의 새로운 이름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보통 ES1, ES2… ES6 등으로 이야기하는데</a:t>
            </a:r>
            <a:r>
              <a:rPr lang="en-US" altLang="ko-KR"/>
              <a:t>,</a:t>
            </a:r>
            <a:r>
              <a:rPr lang="ko-KR" altLang="en-US"/>
              <a:t> 이는 ECMAScript의 배포된 버전을 의미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자바스크립트란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자바스크립트 라이브러리의 등장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자바스크립트의 대표적인 라이브러리 jQuery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jQuery는 자바스크립트의 기능을 사용자에게 편리하게 제공하기 위해 래핑된 함수 라이브러리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DOM(Document Object Model)을 보다 쉽게 제어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서로 다른 브라우저의 호환성을 신경쓰지 않아도 되므로 개발자들 사이에 상당한 인기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jQuery는 자바스크립트 언어를 개발자가 편리하게 사용할 수 있게 만든 도구에 불과</a:t>
            </a:r>
            <a:endParaRPr lang="ko-KR" altLang="en-US"/>
          </a:p>
          <a:p>
            <a:pPr lvl="3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자바스크립트란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4112" y="3921565"/>
            <a:ext cx="429577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1115</ep:Words>
  <ep:PresentationFormat>화면 슬라이드 쇼(4:3)</ep:PresentationFormat>
  <ep:Paragraphs>185</ep:Paragraphs>
  <ep:Slides>39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ep:HeadingPairs>
  <ep:TitlesOfParts>
    <vt:vector size="40" baseType="lpstr">
      <vt:lpstr>Office 테마</vt:lpstr>
      <vt:lpstr>슬라이드 1</vt:lpstr>
      <vt:lpstr>슬라이드 2</vt:lpstr>
      <vt:lpstr>슬라이드 3</vt:lpstr>
      <vt:lpstr>슬라이드 4</vt:lpstr>
      <vt:lpstr>1. 자바스크립트란</vt:lpstr>
      <vt:lpstr>1. 자바스크립트란</vt:lpstr>
      <vt:lpstr>1. 자바스크립트란</vt:lpstr>
      <vt:lpstr>1. 자바스크립트란</vt:lpstr>
      <vt:lpstr>1. 자바스크립트란</vt:lpstr>
      <vt:lpstr>1. 자바스크립트란</vt:lpstr>
      <vt:lpstr>1. 자바스크립트란</vt:lpstr>
      <vt:lpstr>슬라이드 12</vt:lpstr>
      <vt:lpstr>2. Node.js와 npm</vt:lpstr>
      <vt:lpstr>2. Node.js와 npm</vt:lpstr>
      <vt:lpstr>2. Node.js와 npm</vt:lpstr>
      <vt:lpstr>2. Node.js와 npm</vt:lpstr>
      <vt:lpstr>2. Node.js와 npm</vt:lpstr>
      <vt:lpstr>2. Node.js와 npm</vt:lpstr>
      <vt:lpstr>2. Node.js와 npm</vt:lpstr>
      <vt:lpstr>2. Node.js와 npm</vt:lpstr>
      <vt:lpstr>2. Node.js와 npm</vt:lpstr>
      <vt:lpstr>2. Node.js와 npm</vt:lpstr>
      <vt:lpstr>슬라이드 23</vt:lpstr>
      <vt:lpstr>3. Visual Studio Code</vt:lpstr>
      <vt:lpstr>3. Visual Studio Code</vt:lpstr>
      <vt:lpstr>3. Visual Studio Code</vt:lpstr>
      <vt:lpstr>3. Visual Studio Code</vt:lpstr>
      <vt:lpstr>3. Visual Studio Code</vt:lpstr>
      <vt:lpstr>슬라이드 29</vt:lpstr>
      <vt:lpstr>4. Visual Studio Code Extension</vt:lpstr>
      <vt:lpstr>4. Visual Studio Code Extension</vt:lpstr>
      <vt:lpstr>4. Visual Studio Code Extension</vt:lpstr>
      <vt:lpstr>슬라이드 33</vt:lpstr>
      <vt:lpstr>5. 브라우저</vt:lpstr>
      <vt:lpstr>5. 브라우저</vt:lpstr>
      <vt:lpstr>5. 브라우저</vt:lpstr>
      <vt:lpstr>5. 브라우저</vt:lpstr>
      <vt:lpstr>5. 브라우저</vt:lpstr>
      <vt:lpstr>슬라이드 39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2023-07-04T02:45:32.351</dcterms:modified>
  <cp:revision>698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