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215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876" r:id="rId11"/>
    <p:sldId id="877" r:id="rId12"/>
    <p:sldId id="878" r:id="rId13"/>
    <p:sldId id="766" r:id="rId14"/>
    <p:sldId id="765" r:id="rId15"/>
    <p:sldId id="879" r:id="rId16"/>
    <p:sldId id="880" r:id="rId17"/>
    <p:sldId id="881" r:id="rId18"/>
    <p:sldId id="882" r:id="rId19"/>
    <p:sldId id="883" r:id="rId20"/>
    <p:sldId id="884" r:id="rId21"/>
    <p:sldId id="885" r:id="rId22"/>
    <p:sldId id="886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899" r:id="rId36"/>
    <p:sldId id="900" r:id="rId37"/>
    <p:sldId id="901" r:id="rId38"/>
    <p:sldId id="902" r:id="rId39"/>
    <p:sldId id="903" r:id="rId40"/>
    <p:sldId id="904" r:id="rId41"/>
    <p:sldId id="905" r:id="rId42"/>
    <p:sldId id="906" r:id="rId43"/>
    <p:sldId id="907" r:id="rId44"/>
    <p:sldId id="908" r:id="rId45"/>
    <p:sldId id="909" r:id="rId46"/>
    <p:sldId id="910" r:id="rId47"/>
    <p:sldId id="911" r:id="rId48"/>
    <p:sldId id="87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78" autoAdjust="0"/>
    <p:restoredTop sz="94258" autoAdjust="0"/>
  </p:normalViewPr>
  <p:slideViewPr>
    <p:cSldViewPr snapToGrid="0">
      <p:cViewPr>
        <p:scale>
          <a:sx n="120" d="100"/>
          <a:sy n="120" d="100"/>
        </p:scale>
        <p:origin x="-1920" y="-84"/>
      </p:cViewPr>
      <p:guideLst>
        <p:guide orient="horz" pos="2152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getbootstrap.kr/" TargetMode="External" /><Relationship Id="rId3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&lt;2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간단한 웹 UI 생성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프론트엔드의 구성 요소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t="1860"/>
          <a:stretch>
            <a:fillRect/>
          </a:stretch>
        </p:blipFill>
        <p:spPr>
          <a:xfrm>
            <a:off x="638175" y="1006475"/>
            <a:ext cx="7867650" cy="585152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5086830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화면을 역동적으로 만드는 자바스크립트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건축물로 예로 들면, 모양을 갖춘 형태에서 주거가 가능하도록 전기, 가스, 수도와 같은 기능을 추가하는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로그인 화면이라면 아이디와 비밀번호를 입력하고 서버와의 계정 검사를 통해 로그인 여부 등의 기능을 구현해야 함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HTML과 CSS의 문법 정리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HTML이란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HTML은 Hyper Text Markup Language의 약자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하이퍼텍스트(Hyper Text)는 현재 페이지에서 다른 페이지로 이동할 수 있는 링크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마크업(Markup)은 웹 페이지의 구조를 설계할 때 사용되는 언어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즉, HTML은 웹 페이지 구조 설계를 위한 페이지 이동 가능한 언어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HTML을 구성하는 요소들은 태그(Tag)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태그는 페이지를 구성하는 기능으로 HTML의 핵심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문서는 모두 태그로 구성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 이름은 &lt; &gt; 꺽쇠 안에 들어감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HTML에서는 태그 사용을 &lt;태그명&gt;의 형태로 사용을 약속한 것이므로 무조건 이 문법을 따라야 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3862387"/>
            <a:ext cx="8181974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HTML과 기본 태그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HHTML 기반의 웹 페이지를 구성하려면 반드시 &lt;html&gt;&lt;/html&gt;, &lt;head&gt;&lt;/head&gt;, &lt;body&gt;&lt;/body&gt; 3가지의 태그를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725" y="2360328"/>
            <a:ext cx="6686549" cy="2480243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8725" y="4831368"/>
            <a:ext cx="6686549" cy="1881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HTML로 로그인 화면 구성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먼저 코드를 작성할 파일을 생성하고 오른쪽 탐색기에서 마우스 오른쪽 버튼을 클릭하여 ‘New File…’을 선택한 다음 파일의 이름을 ‘login.html’로 입력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357" y="2264031"/>
            <a:ext cx="7253285" cy="430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HTML로 로그인 화면 구성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생성한 ‘login.html’ 파일에 코드를 입력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7763" y="2061996"/>
            <a:ext cx="6848473" cy="4400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HTML로 로그인 화면 구성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코드는 브라우저상에서 실행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코드상에서 마우스 오른쪽 버튼을 클릭하여 ‘Open In Default Browser’를 선택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지정한 브라우저에 html 코드 실행 화면이 표시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브라우저에 html 태그로 작성한 아이디와 비밀번호 입력창과 로그인 버튼이 출력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596" y="3054035"/>
            <a:ext cx="4408900" cy="2662975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4122" y="4714874"/>
            <a:ext cx="3828694" cy="1890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CSS란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Cascading Style Sheets의 약자로 ‘스타일 시트’라고 부름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HTML로 만든 페이지의 레이아웃과 모양을 훨씬 더 좋게 만드는 기술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CSS에서 스타일의 내용을 만든 후 이것을 어떤 요소에 어떻게 적용할 것인가가 중요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CSS 선택자 3가지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태그 선택자, 아이디 선택자, 클래스 선택자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모든 CSS 코드는 &lt;style&gt;&lt;/style&gt; 태그 사이에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9200" y="3428999"/>
            <a:ext cx="3485600" cy="2096601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012" y="5586412"/>
            <a:ext cx="8181974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&lt;div&gt;, &lt;input&gt;, &lt; button&gt; 등의 태그 요소를 사용하여 CSS에서 지정한 것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버튼의 글자 색상을 빨간색으로 변경하고 싶다면 다음과 같이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50" y="2479063"/>
            <a:ext cx="826770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이전에 작성한 코드에 CSS를 적용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294" y="2172142"/>
            <a:ext cx="4841705" cy="4125877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0844" y="3845967"/>
            <a:ext cx="4021706" cy="239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704856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프론트엔드의 구성 요소를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기본적인 HTML과 CSS 문법을 이해하고 사용한다.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CSS의 선택자를 이해하고 사용한다.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부트스트랩을 활용하여 여러 컴포넌트를 사용한다.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부트스트랩을 이용하여 간단한 화면 UI 페이지를 만든다.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3392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이번에는 아이디와 비밀번호 입력창도 조금 더 깔끔하게 스타일 지정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4023055" y="1020926"/>
            <a:ext cx="4903230" cy="5694525"/>
            <a:chOff x="381331" y="1891783"/>
            <a:chExt cx="5406695" cy="6279241"/>
          </a:xfrm>
        </p:grpSpPr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1635" y="1891783"/>
              <a:ext cx="5356224" cy="3413094"/>
            </a:xfrm>
            <a:prstGeom prst="rect">
              <a:avLst/>
            </a:prstGeom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3"/>
            <a:srcRect t="1740"/>
            <a:stretch>
              <a:fillRect/>
            </a:stretch>
          </p:blipFill>
          <p:spPr>
            <a:xfrm>
              <a:off x="381331" y="5189378"/>
              <a:ext cx="5406695" cy="2981646"/>
            </a:xfrm>
            <a:prstGeom prst="rect">
              <a:avLst/>
            </a:prstGeom>
          </p:spPr>
        </p:pic>
      </p:grp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5275" y="3890963"/>
            <a:ext cx="3638550" cy="276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태그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margin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요소의 주변 여백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margin 속성을 설정함으로써 각 요소의 사이 간격을 설정 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개발자 도구를 통해 html의 문서 구조를 확인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위쪽, 아래쪽, 오른쪽, 왼쪽 여백들을 설정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설정 단위는 픽셀(px), 센치(cm), 백분율(%) 등으로 지정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1287" y="3736767"/>
            <a:ext cx="3781425" cy="290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아이디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문서 안에서 1개의 특정 요소 객체를 가져와서 스타일을 지정하고 싶을 때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일반적으로 &lt;button id=“login”&gt;, &lt;p id=“pg”&gt;와 같이 특정 태그에 id 속성 설정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지정 id 이름 앞에 #을 붙여야 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775" y="2976562"/>
            <a:ext cx="81724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03244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아이디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탐색기에서 마우스 오른쪽 버튼을 클릭하여 ‘New File…’을 선택해 새로운 파일을 생성하고 파일 이름을 ‘loginid.html’로 입력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3673" y="1038225"/>
            <a:ext cx="4116952" cy="581977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99" y="3838574"/>
            <a:ext cx="38671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017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클래스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문서 안에서 여러 개의 특정 요소를 묶어서 스타일을 지정하고 싶을 때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일반적으로 &lt;button class=“login”&gt;, &lt;div class= “area”&gt;식으로 class의 이름 설정가능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지정 id 이름 앞에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을 붙여야 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3090862"/>
            <a:ext cx="8181974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HTML과 CSS의 문법 정리                  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615481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클래스 선택자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Visual Studio Code 탐색기에서 마우스 오른쪽 버튼을 클릭하여 ‘New File…’을 선택해 새로운 파일을 생성하고 파일 이름을 ‘loginclass.html’로 입력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56263" y="1154191"/>
            <a:ext cx="4765321" cy="5585304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687" y="3805238"/>
            <a:ext cx="3933825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부트스트랩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부트스트랩이란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개발에 대한 표준과 규칙들이 발전하여 범용적인 라이브러리, 또는 프레임워크가 만들어지고 제공이 되는데 웹 페이지 개발에서도 각종 레이아웃, 버튼, 입력창 등의 디자인을 CSS와 자바스크립트로 만든 프레임워크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부트스트랩은 앞서 학습했던 클래스 선택자들을 이용하여 디자인된 요소들을 미리 정의한 집합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사용자는 각 태그에 부트스트랩에서 제공하는 클래스 이름만 입력하면 직접 CSS를 만들지 않아도 멋진 스타일을 사용 가능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개발자와 디자이너가 해야 할 수고를 덜어주어 개발 시간과 코드의 양을 줄게 하는 장점을 제공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부트스트랩 사용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소스를 다운로드하여 연결하는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CDN(Content Delivery Network) 방식으로 링크해서 사용하는 방법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일반적으로 소스의 경량화 및 버전의 업데이트 차원을 고려했을 때 CDN 방식을 선호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CDN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콘텐츠의 빠르고 효율적인 전송을 돕는 ‘콘텐츠 전송 네트워크’를 의미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분산되어 있는 캐시 서버에 콘텐츠를 옮겨 두었다가 사용자 요청이 있을 때 사용자로부터 가장 가까운 서버의 해당 콘텐츠를 전달하는 용도로 사용 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CDN은 전 세계의 다양한 지역에 위치한 전용 서버를 엣지(Edge)라고 부르며, 이러한 엣지 서버들은 원본 서버의 데이터를 캐싱하여 빠르게 전달 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329565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부트스트랩 사용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검색되는 부트스트랩(</a:t>
            </a:r>
            <a:r>
              <a:rPr lang="ko-KR" altLang="en-US">
                <a:hlinkClick r:id="rId2"/>
              </a:rPr>
              <a:t>https://getbootstrap.kr/</a:t>
            </a:r>
            <a:r>
              <a:rPr lang="ko-KR" altLang="en-US"/>
              <a:t>) 사이트로 이동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왼쪽 메뉴에서 〔시작하기〕 → 〔시작하기〕를 클릭 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2번 소스 코드</a:t>
            </a:r>
            <a:r>
              <a:rPr lang="ko-KR" altLang="en-US"/>
              <a:t>를 복사</a:t>
            </a:r>
            <a:r>
              <a:rPr lang="ja-JP" altLang="en-US"/>
              <a:t> 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부트스트랩의</a:t>
            </a:r>
            <a:r>
              <a:rPr lang="ko-KR" altLang="en-US"/>
              <a:t> </a:t>
            </a:r>
            <a:r>
              <a:rPr lang="ja-JP" altLang="en-US"/>
              <a:t>CSS와 JS를 CDN 방식으로 연결하여 사용할 수 있는 기본 코드</a:t>
            </a:r>
            <a:endParaRPr lang="ja-JP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1662" y="3116847"/>
            <a:ext cx="5400675" cy="340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01 </a:t>
            </a:r>
            <a:r>
              <a:rPr lang="ko-KR" altLang="en-US" sz="2400" b="1">
                <a:latin typeface="맑은 고딕"/>
                <a:ea typeface="맑은 고딕"/>
              </a:rPr>
              <a:t>실습 환경 설정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02</a:t>
            </a:r>
            <a:r>
              <a:rPr lang="ko-KR" altLang="en-US" sz="2400" b="1">
                <a:latin typeface="맑은 고딕"/>
                <a:ea typeface="맑은 고딕"/>
              </a:rPr>
              <a:t> 프론트엔드의 구성 요소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03 </a:t>
            </a:r>
            <a:r>
              <a:rPr lang="ko-KR" altLang="en-US" sz="2400" b="1">
                <a:latin typeface="맑은 고딕"/>
                <a:ea typeface="맑은 고딕"/>
              </a:rPr>
              <a:t>HTML과 CSS의 문법 정리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04</a:t>
            </a:r>
            <a:r>
              <a:rPr lang="ko-KR" altLang="en-US" sz="2400" b="1">
                <a:latin typeface="맑은 고딕"/>
                <a:ea typeface="맑은 고딕"/>
              </a:rPr>
              <a:t> 부트스트랩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05</a:t>
            </a:r>
            <a:r>
              <a:rPr lang="ko-KR" altLang="en-US" sz="2400" b="1">
                <a:latin typeface="맑은 고딕"/>
                <a:ea typeface="맑은 고딕"/>
              </a:rPr>
              <a:t> 웹 UI 생성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281429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부트스트랩 사용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Visual Studio Code 탐색기에서 마우스 오른쪽 버튼을 클릭하여 ‘New File…’을 선택해 새로운 파일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파일의 이름을 ‘bootstrap.html’로 입력하고 복사한 코드 붙여 넣기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3440316" y="1375187"/>
            <a:ext cx="5581589" cy="5237007"/>
            <a:chOff x="523875" y="962025"/>
            <a:chExt cx="8134350" cy="7632171"/>
          </a:xfrm>
        </p:grpSpPr>
        <p:pic>
          <p:nvPicPr>
            <p:cNvPr id="2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875" y="962025"/>
              <a:ext cx="8096250" cy="4933950"/>
            </a:xfrm>
            <a:prstGeom prst="rect">
              <a:avLst/>
            </a:prstGeom>
          </p:spPr>
        </p:pic>
        <p:pic>
          <p:nvPicPr>
            <p:cNvPr id="22" name=""/>
            <p:cNvPicPr>
              <a:picLocks noChangeAspect="1"/>
            </p:cNvPicPr>
            <p:nvPr/>
          </p:nvPicPr>
          <p:blipFill rotWithShape="1">
            <a:blip r:embed="rId3"/>
            <a:srcRect t="2860"/>
            <a:stretch>
              <a:fillRect/>
            </a:stretch>
          </p:blipFill>
          <p:spPr>
            <a:xfrm>
              <a:off x="523875" y="5716588"/>
              <a:ext cx="8134350" cy="2877608"/>
            </a:xfrm>
            <a:prstGeom prst="rect">
              <a:avLst/>
            </a:prstGeom>
          </p:spPr>
        </p:pic>
      </p:grpSp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407" y="5244377"/>
            <a:ext cx="3187803" cy="130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테이블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부트스트랩 페이지에서 〔테이블〕 메뉴를 선택하면 테이블 관련 사용 코드가 제공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부트스트랩의 제공 코드를 사용하면 다양한 스타일과 효과를 쉽게 구현 가능</a:t>
            </a:r>
            <a:endParaRPr lang="ko-KR" altLang="en-US"/>
          </a:p>
          <a:p>
            <a:pPr lvl="1">
              <a:defRPr/>
            </a:pPr>
            <a:endParaRPr lang="ja-JP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436" y="2486554"/>
            <a:ext cx="5953125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45723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테이블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 작성을 위해 ‘table.html’이라는 이름의 파일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‘bootstrap.html’ 파일의 코드를 복사하고 붙여넣은 다음 테이블의 제공 코드를 기반으로 다음과 같이 작성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7816" y="1171806"/>
            <a:ext cx="4712458" cy="5527444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599" y="5344283"/>
            <a:ext cx="3952874" cy="1337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버튼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많이 사용하는 컴포넌트 중 하나로 사용자가 요청을 보낼 때 주로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부트스트랩에 미리 정의된 몇몇 버튼 스타일이 포함되어 있어서 편리하게 사용 가능</a:t>
            </a:r>
            <a:endParaRPr lang="ko-KR" altLang="en-US"/>
          </a:p>
          <a:p>
            <a:pPr lvl="1">
              <a:defRPr/>
            </a:pPr>
            <a:endParaRPr lang="ja-JP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862" y="2781300"/>
            <a:ext cx="6010274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03244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버튼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 작성을 위해 ‘buttons.html’이라는 이름의 파일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앞서 작성했던 ‘table.html’ 파일의 코드를 복사하고 붙여넣기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4720002" y="1025073"/>
            <a:ext cx="4296447" cy="5760003"/>
            <a:chOff x="1932147" y="1500870"/>
            <a:chExt cx="7211852" cy="9691005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2"/>
            <a:srcRect b="3240"/>
            <a:stretch>
              <a:fillRect/>
            </a:stretch>
          </p:blipFill>
          <p:spPr>
            <a:xfrm>
              <a:off x="1933575" y="1500870"/>
              <a:ext cx="7172325" cy="2841184"/>
            </a:xfrm>
            <a:prstGeom prst="rect">
              <a:avLst/>
            </a:prstGeom>
          </p:spPr>
        </p:pic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32147" y="4333875"/>
              <a:ext cx="7211852" cy="6858000"/>
            </a:xfrm>
            <a:prstGeom prst="rect">
              <a:avLst/>
            </a:prstGeom>
          </p:spPr>
        </p:pic>
      </p:grpSp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" y="4729162"/>
            <a:ext cx="3962400" cy="197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내비게이션 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페이지에서 만들기 번거로운 부분 중 하나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부트스트랩은 내비게이션 바(Navbar)라는 이름으로 페이지 상단 메뉴의 스타일을 다양하게 제공</a:t>
            </a:r>
            <a:endParaRPr lang="ko-KR" altLang="en-US"/>
          </a:p>
          <a:p>
            <a:pPr lvl="1">
              <a:defRPr/>
            </a:pPr>
            <a:endParaRPr lang="ja-JP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0675" y="2714625"/>
            <a:ext cx="596265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부트스트랩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03244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내비게이션 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 작성을 위해 ‘navbar.html’이라는 이름의 새 파일을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앞서 작성했던 ‘buttons.html’ 파일의 코드를 복사하고 붙여넣기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다음과 같이 &lt;body&gt; 태그 뒤에 &lt;nav&gt;로 시작하는 코드를 복사하고 붙여넣기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9" name=""/>
          <p:cNvGrpSpPr/>
          <p:nvPr/>
        </p:nvGrpSpPr>
        <p:grpSpPr>
          <a:xfrm rot="0">
            <a:off x="5270135" y="1070443"/>
            <a:ext cx="3579817" cy="5787557"/>
            <a:chOff x="5270135" y="1070443"/>
            <a:chExt cx="3579817" cy="5787557"/>
          </a:xfrm>
        </p:grpSpPr>
        <p:grpSp>
          <p:nvGrpSpPr>
            <p:cNvPr id="34" name=""/>
            <p:cNvGrpSpPr/>
            <p:nvPr/>
          </p:nvGrpSpPr>
          <p:grpSpPr>
            <a:xfrm rot="0">
              <a:off x="5270135" y="1070443"/>
              <a:ext cx="3579817" cy="5787557"/>
              <a:chOff x="2354693" y="-1958506"/>
              <a:chExt cx="6549164" cy="10588156"/>
            </a:xfrm>
            <a:solidFill>
              <a:srgbClr val="fef8e2"/>
            </a:solidFill>
          </p:grpSpPr>
          <p:pic>
            <p:nvPicPr>
              <p:cNvPr id="3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354693" y="1771649"/>
                <a:ext cx="6549164" cy="6858000"/>
              </a:xfrm>
              <a:prstGeom prst="rect">
                <a:avLst/>
              </a:prstGeom>
              <a:grpFill/>
            </p:spPr>
          </p:pic>
          <p:pic>
            <p:nvPicPr>
              <p:cNvPr id="33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33638" y="-1958506"/>
                <a:ext cx="6449640" cy="3773629"/>
              </a:xfrm>
              <a:prstGeom prst="rect">
                <a:avLst/>
              </a:prstGeom>
              <a:grpFill/>
            </p:spPr>
          </p:pic>
        </p:grpSp>
        <p:grpSp>
          <p:nvGrpSpPr>
            <p:cNvPr id="38" name=""/>
            <p:cNvGrpSpPr/>
            <p:nvPr/>
          </p:nvGrpSpPr>
          <p:grpSpPr>
            <a:xfrm rot="0">
              <a:off x="6761390" y="6659336"/>
              <a:ext cx="1304168" cy="144688"/>
              <a:chOff x="6761390" y="6659336"/>
              <a:chExt cx="1304168" cy="144688"/>
            </a:xfrm>
          </p:grpSpPr>
          <p:sp>
            <p:nvSpPr>
              <p:cNvPr id="36" name=""/>
              <p:cNvSpPr/>
              <p:nvPr/>
            </p:nvSpPr>
            <p:spPr>
              <a:xfrm>
                <a:off x="7921626" y="6664325"/>
                <a:ext cx="143932" cy="139699"/>
              </a:xfrm>
              <a:prstGeom prst="rect">
                <a:avLst/>
              </a:prstGeom>
              <a:solidFill>
                <a:srgbClr val="fef8e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6761390" y="6659336"/>
                <a:ext cx="84968" cy="139699"/>
              </a:xfrm>
              <a:prstGeom prst="rect">
                <a:avLst/>
              </a:prstGeom>
              <a:solidFill>
                <a:srgbClr val="fef8e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7173" y="4505757"/>
            <a:ext cx="4954905" cy="2252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웹 UI 생성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부트스트랩 Examples 다운로드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부트스트랩 페이지의 메뉴에서 〔예시〕를 클릭하고 표시되는 페이지에서 &lt;예시 다운로드&gt; 버튼을 클릭 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압축된 파일을 다운로드한 다음 현재 작업 폴더인</a:t>
            </a:r>
            <a:r>
              <a:rPr lang="ko-KR" altLang="en-US"/>
              <a:t> </a:t>
            </a:r>
            <a:r>
              <a:rPr lang="ja-JP" altLang="en-US"/>
              <a:t>‘ch2’에 저장</a:t>
            </a:r>
            <a:endParaRPr lang="ja-JP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962" y="2649008"/>
            <a:ext cx="5934074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sign-in 페이지 코드 가져오기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‘sign-in’ 폴더를 클릭하여 ‘index.html’ 파일과 ‘signin.css’ 파일 확인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151062"/>
            <a:ext cx="8210550" cy="376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sign-in 페이지 코드 가져오기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‘index.html’ 파일을 더블클릭하여 실행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 사이트에서 흔히 볼 수 있는 로그인 화면 페이지가 나타남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1800" y="2610907"/>
            <a:ext cx="3200400" cy="356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sign-in 페이지 코드 가져오기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페이지에서 마우스 오른쪽 버튼을 클릭하여 ‘페이지 소스 보기’를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또는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󰍪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/>
              <a:t>를 </a:t>
            </a:r>
            <a:r>
              <a:rPr lang="ko-KR" altLang="en-US"/>
              <a:t>눌러 개발자 도구를 활성화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코드의 전체 흐름을 이해하고 필요한 부분을 수정하여 사용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6420" y="2800350"/>
            <a:ext cx="3879004" cy="390525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50" y="2809504"/>
            <a:ext cx="5207000" cy="2814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코드 수정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제공되는 로그인 페이지의 UI를 다음과 같이 변경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347912"/>
            <a:ext cx="8201025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코드 수정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VSCode에서 ‘sign-in’ → ‘index.html’ 파일을 클릭하여 불러오기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962" y="2281237"/>
            <a:ext cx="5934074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코드 수정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부트스트랩 페이지의 메뉴에서 〔아이콘〕을 클릭하여 아이콘 모음 페이지로 이동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‘Door open’을 검색하고 &lt;SVG 다운로드&gt; 버튼을 클릭하여 SVG 파일을 다운로드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다운로드한 ‘door-open.svg’ 파일을 부트스트랩 예시 폴더 ‘\bootstrap-5.2.3-examples\assets\brand’ 경로에 저장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716" y="3081338"/>
            <a:ext cx="3008539" cy="220027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2703" y="3974452"/>
            <a:ext cx="3964344" cy="264289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8874" y="3429000"/>
            <a:ext cx="2514600" cy="1507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웹 UI 생성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코드 수정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다음과 같이 코드를 수정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585" y="2840553"/>
            <a:ext cx="3681414" cy="3864304"/>
          </a:xfrm>
          <a:prstGeom prst="rect">
            <a:avLst/>
          </a:prstGeom>
        </p:spPr>
      </p:pic>
      <p:grpSp>
        <p:nvGrpSpPr>
          <p:cNvPr id="36" name=""/>
          <p:cNvGrpSpPr/>
          <p:nvPr/>
        </p:nvGrpSpPr>
        <p:grpSpPr>
          <a:xfrm rot="0">
            <a:off x="4733925" y="991028"/>
            <a:ext cx="4169557" cy="5799869"/>
            <a:chOff x="4733925" y="991028"/>
            <a:chExt cx="4169557" cy="5799869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33925" y="991028"/>
              <a:ext cx="4169557" cy="5799868"/>
            </a:xfrm>
            <a:prstGeom prst="rect">
              <a:avLst/>
            </a:prstGeom>
          </p:spPr>
        </p:pic>
        <p:grpSp>
          <p:nvGrpSpPr>
            <p:cNvPr id="35" name=""/>
            <p:cNvGrpSpPr/>
            <p:nvPr/>
          </p:nvGrpSpPr>
          <p:grpSpPr>
            <a:xfrm rot="0">
              <a:off x="6450542" y="1157816"/>
              <a:ext cx="1464733" cy="85725"/>
              <a:chOff x="6450542" y="1157816"/>
              <a:chExt cx="1464733" cy="85725"/>
            </a:xfrm>
          </p:grpSpPr>
          <p:sp>
            <p:nvSpPr>
              <p:cNvPr id="33" name=""/>
              <p:cNvSpPr/>
              <p:nvPr/>
            </p:nvSpPr>
            <p:spPr>
              <a:xfrm>
                <a:off x="6450542" y="1169458"/>
                <a:ext cx="100541" cy="74083"/>
              </a:xfrm>
              <a:prstGeom prst="rect">
                <a:avLst/>
              </a:prstGeom>
              <a:solidFill>
                <a:srgbClr val="fef8e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7814734" y="1157816"/>
                <a:ext cx="100541" cy="74083"/>
              </a:xfrm>
              <a:prstGeom prst="rect">
                <a:avLst/>
              </a:prstGeom>
              <a:solidFill>
                <a:srgbClr val="fef8e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‘ch2’라고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‘CH2’가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‘CH2’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3987" y="1944785"/>
            <a:ext cx="952500" cy="10953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5336" y="4477971"/>
            <a:ext cx="3101034" cy="219119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rcRect b="24060"/>
          <a:stretch>
            <a:fillRect/>
          </a:stretch>
        </p:blipFill>
        <p:spPr>
          <a:xfrm>
            <a:off x="4572000" y="4462100"/>
            <a:ext cx="3269528" cy="2155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프론트엔드의 구성 요소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프론트엔드의 기본 언어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프론트엔드는 웹 브라우저에 표시되는 화면을 개발하는 기술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프론트엔드는 사용자와 직접 상호작용하는 기술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HTML, CSS, 자바스크립트는 프론트엔드를 개발하기 위해 반드시 알아야 할 필수 언어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HTML과 CSS는 일반 프로그래밍 언어가 아니라 문서를 구조화하기 위한 마크업(Markup) 언어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프론트엔드의 구성 요소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페이지의 뼈대를 이루는 HTML</a:t>
            </a:r>
            <a:endParaRPr lang="en-US" altLang="ko-KR" b="1"/>
          </a:p>
          <a:p>
            <a:pPr lvl="1">
              <a:defRPr/>
            </a:pPr>
            <a:r>
              <a:rPr lang="ko-KR" altLang="en-US"/>
              <a:t>HTML(Hyper Text MarkUp Language)은 웹 페이지의 뼈대를 구성하는 것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뼈대는 형태만 만들어 놓은 것일 뿐 최적화가 되어 있지 않은 상태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웹 페이지도 마찬가지로 폰트, 아이디, 비밀번호 입력창, 버튼 등 배치만 되어 있고 최적화는 되어 있지 않은 상태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이러한 뼈대 구성은 HTML을 이용하면 구성 가능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프론트엔드의 구성 요소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737" y="2122487"/>
            <a:ext cx="801052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화면을 멋지고 깔끔하게 만드는 CSS</a:t>
            </a:r>
            <a:endParaRPr lang="en-US" altLang="ko-KR" b="1"/>
          </a:p>
          <a:p>
            <a:pPr lvl="1">
              <a:defRPr/>
            </a:pPr>
            <a:r>
              <a:rPr lang="ko-KR" altLang="en-US"/>
              <a:t>CSS(Cascading Style Sheets)는 HTML로 만든 뼈대에 구체적인 레이아웃을 잡아주는 기능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어떤 폰트를 사용할 것인지, 입력창들의 위치 및 크기, 버튼의 종류 및 색상 등을 정하여 화면을 보기 좋게 만듬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윤곽만 잡혀있던 건축물을 구체화 시켜주는 역할과 유사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프론트엔드의 구성 요소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088" y="3290887"/>
            <a:ext cx="8505825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1189</ep:Words>
  <ep:PresentationFormat>화면 슬라이드 쇼(4:3)</ep:PresentationFormat>
  <ep:Paragraphs>199</ep:Paragraphs>
  <ep:Slides>46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프론트엔드의 구성 요소</vt:lpstr>
      <vt:lpstr>2. 프론트엔드의 구성 요소</vt:lpstr>
      <vt:lpstr>2. 프론트엔드의 구성 요소</vt:lpstr>
      <vt:lpstr>2. 프론트엔드의 구성 요소</vt:lpstr>
      <vt:lpstr>슬라이드 11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3. HTML과 CSS의 문법 정리</vt:lpstr>
      <vt:lpstr>슬라이드 26</vt:lpstr>
      <vt:lpstr>4. 부트스트랩</vt:lpstr>
      <vt:lpstr>4. 부트스트랩</vt:lpstr>
      <vt:lpstr>4. 부트스트랩</vt:lpstr>
      <vt:lpstr>4. 부트스트랩</vt:lpstr>
      <vt:lpstr>4. 부트스트랩</vt:lpstr>
      <vt:lpstr>4. 부트스트랩</vt:lpstr>
      <vt:lpstr>4. 부트스트랩</vt:lpstr>
      <vt:lpstr>4. 부트스트랩</vt:lpstr>
      <vt:lpstr>4. 부트스트랩</vt:lpstr>
      <vt:lpstr>4. 부트스트랩</vt:lpstr>
      <vt:lpstr>슬라이드 37</vt:lpstr>
      <vt:lpstr>5. 웹 UI 생성</vt:lpstr>
      <vt:lpstr>5. 웹 UI 생성</vt:lpstr>
      <vt:lpstr>5. 웹 UI 생성</vt:lpstr>
      <vt:lpstr>5. 웹 UI 생성</vt:lpstr>
      <vt:lpstr>5. 웹 UI 생성</vt:lpstr>
      <vt:lpstr>5. 웹 UI 생성</vt:lpstr>
      <vt:lpstr>5. 웹 UI 생성</vt:lpstr>
      <vt:lpstr>5. 웹 UI 생성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2023-07-04T05:34:22.111</dcterms:modified>
  <cp:revision>743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