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3"/>
  </p:notesMasterIdLst>
  <p:handoutMasterIdLst>
    <p:handoutMasterId r:id="rId34"/>
  </p:handoutMasterIdLst>
  <p:sldIdLst>
    <p:sldId id="679" r:id="rId2"/>
    <p:sldId id="386" r:id="rId3"/>
    <p:sldId id="387" r:id="rId4"/>
    <p:sldId id="649" r:id="rId5"/>
    <p:sldId id="680" r:id="rId6"/>
    <p:sldId id="685" r:id="rId7"/>
    <p:sldId id="650" r:id="rId8"/>
    <p:sldId id="652" r:id="rId9"/>
    <p:sldId id="686" r:id="rId10"/>
    <p:sldId id="653" r:id="rId11"/>
    <p:sldId id="655" r:id="rId12"/>
    <p:sldId id="654" r:id="rId13"/>
    <p:sldId id="656" r:id="rId14"/>
    <p:sldId id="658" r:id="rId15"/>
    <p:sldId id="659" r:id="rId16"/>
    <p:sldId id="681" r:id="rId17"/>
    <p:sldId id="660" r:id="rId18"/>
    <p:sldId id="661" r:id="rId19"/>
    <p:sldId id="664" r:id="rId20"/>
    <p:sldId id="682" r:id="rId21"/>
    <p:sldId id="667" r:id="rId22"/>
    <p:sldId id="666" r:id="rId23"/>
    <p:sldId id="668" r:id="rId24"/>
    <p:sldId id="683" r:id="rId25"/>
    <p:sldId id="669" r:id="rId26"/>
    <p:sldId id="670" r:id="rId27"/>
    <p:sldId id="684" r:id="rId28"/>
    <p:sldId id="687" r:id="rId29"/>
    <p:sldId id="688" r:id="rId30"/>
    <p:sldId id="689" r:id="rId31"/>
    <p:sldId id="690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7E0"/>
    <a:srgbClr val="E1A7B5"/>
    <a:srgbClr val="F7E9EE"/>
    <a:srgbClr val="E6B4C0"/>
    <a:srgbClr val="C15377"/>
    <a:srgbClr val="DB91A3"/>
    <a:srgbClr val="008000"/>
    <a:srgbClr val="DCECDD"/>
    <a:srgbClr val="9DCBA0"/>
    <a:srgbClr val="FFE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9" autoAdjust="0"/>
    <p:restoredTop sz="98898" autoAdjust="0"/>
  </p:normalViewPr>
  <p:slideViewPr>
    <p:cSldViewPr>
      <p:cViewPr varScale="1">
        <p:scale>
          <a:sx n="117" d="100"/>
          <a:sy n="117" d="100"/>
        </p:scale>
        <p:origin x="1554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110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2023-10-21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rgbClr val="D6D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683568" y="339772"/>
            <a:ext cx="6009316" cy="5185625"/>
            <a:chOff x="-31235" y="260648"/>
            <a:chExt cx="6009316" cy="5185625"/>
          </a:xfrm>
        </p:grpSpPr>
        <p:grpSp>
          <p:nvGrpSpPr>
            <p:cNvPr id="13" name="그룹 12"/>
            <p:cNvGrpSpPr/>
            <p:nvPr userDrawn="1"/>
          </p:nvGrpSpPr>
          <p:grpSpPr>
            <a:xfrm>
              <a:off x="-31235" y="260648"/>
              <a:ext cx="5897935" cy="5185625"/>
              <a:chOff x="-31235" y="260648"/>
              <a:chExt cx="5897935" cy="5185625"/>
            </a:xfrm>
          </p:grpSpPr>
          <p:pic>
            <p:nvPicPr>
              <p:cNvPr id="16" name="그림 15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-31235" y="260648"/>
                <a:ext cx="5897935" cy="5185624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4893169" y="4869161"/>
                <a:ext cx="686943" cy="577112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4739074" y="5187357"/>
                <a:ext cx="308189" cy="258915"/>
              </a:xfrm>
              <a:prstGeom prst="rect">
                <a:avLst/>
              </a:prstGeom>
            </p:spPr>
          </p:pic>
        </p:grpSp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866614" y="274787"/>
              <a:ext cx="111467" cy="158400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 userDrawn="1"/>
        </p:nvGrpSpPr>
        <p:grpSpPr>
          <a:xfrm>
            <a:off x="6266935" y="836712"/>
            <a:ext cx="2525558" cy="2257027"/>
            <a:chOff x="5070778" y="1749430"/>
            <a:chExt cx="2525558" cy="2257027"/>
          </a:xfrm>
        </p:grpSpPr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5148064" y="1749430"/>
              <a:ext cx="2448272" cy="215341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070778" y="3226574"/>
              <a:ext cx="365317" cy="7798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2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bg>
      <p:bgPr>
        <a:solidFill>
          <a:srgbClr val="D6D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683568" y="339772"/>
            <a:ext cx="6009316" cy="5185625"/>
            <a:chOff x="-31235" y="260648"/>
            <a:chExt cx="6009316" cy="5185625"/>
          </a:xfrm>
        </p:grpSpPr>
        <p:grpSp>
          <p:nvGrpSpPr>
            <p:cNvPr id="16" name="그룹 15"/>
            <p:cNvGrpSpPr/>
            <p:nvPr userDrawn="1"/>
          </p:nvGrpSpPr>
          <p:grpSpPr>
            <a:xfrm>
              <a:off x="-31235" y="260648"/>
              <a:ext cx="5897935" cy="5185625"/>
              <a:chOff x="-31235" y="260648"/>
              <a:chExt cx="5897935" cy="5185625"/>
            </a:xfrm>
          </p:grpSpPr>
          <p:pic>
            <p:nvPicPr>
              <p:cNvPr id="19" name="그림 18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-31235" y="260648"/>
                <a:ext cx="5897935" cy="5185624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4893169" y="4869161"/>
                <a:ext cx="686943" cy="577112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4739074" y="5187357"/>
                <a:ext cx="308189" cy="258915"/>
              </a:xfrm>
              <a:prstGeom prst="rect">
                <a:avLst/>
              </a:prstGeom>
            </p:spPr>
          </p:pic>
        </p:grpSp>
        <p:pic>
          <p:nvPicPr>
            <p:cNvPr id="17" name="그림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866614" y="274787"/>
              <a:ext cx="111467" cy="15840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266935" y="836712"/>
            <a:ext cx="2525558" cy="2257027"/>
            <a:chOff x="5070778" y="1749430"/>
            <a:chExt cx="2525558" cy="2257027"/>
          </a:xfrm>
        </p:grpSpPr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5148064" y="1749430"/>
              <a:ext cx="2448272" cy="2153419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070778" y="3226574"/>
              <a:ext cx="365317" cy="779883"/>
            </a:xfrm>
            <a:prstGeom prst="rect">
              <a:avLst/>
            </a:prstGeom>
          </p:spPr>
        </p:pic>
      </p:grpSp>
      <p:sp>
        <p:nvSpPr>
          <p:cNvPr id="34" name="제목 1"/>
          <p:cNvSpPr txBox="1">
            <a:spLocks/>
          </p:cNvSpPr>
          <p:nvPr userDrawn="1"/>
        </p:nvSpPr>
        <p:spPr>
          <a:xfrm>
            <a:off x="2195736" y="5843592"/>
            <a:ext cx="69482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619945" y="5921929"/>
            <a:ext cx="22322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300" b="1" dirty="0">
                <a:latin typeface="+mn-lt"/>
                <a:ea typeface="맑은 고딕" pitchFamily="50" charset="-127"/>
              </a:rPr>
              <a:t>Chapter.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2348136" y="5995992"/>
            <a:ext cx="6948264" cy="54868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52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DC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40861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E1A7B5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7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DC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40398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15" name="직선 연결선 14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E6B4C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EDCAD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F3DDE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DB91A3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E1A7B5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EDCAD2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EDCAD2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EDCAD2"/>
              </a:buClr>
              <a:buSzPct val="96000"/>
              <a:defRPr sz="1050"/>
            </a:lvl4pPr>
            <a:lvl5pPr marL="990600" indent="-180975">
              <a:buClr>
                <a:srgbClr val="EDCAD2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6165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DB91A3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EDCAD2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EDCAD2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EDCAD2"/>
              </a:buClr>
              <a:buSzPct val="96000"/>
              <a:defRPr sz="1100"/>
            </a:lvl4pPr>
            <a:lvl5pPr marL="990600" indent="-180975">
              <a:buClr>
                <a:srgbClr val="EDCAD2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DB91A3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EDCAD2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EDCAD2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EDCAD2"/>
              </a:buClr>
              <a:buSzPct val="96000"/>
              <a:defRPr sz="1100"/>
            </a:lvl4pPr>
            <a:lvl5pPr marL="990600" indent="-180975">
              <a:buClr>
                <a:srgbClr val="EDCAD2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E6B4C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EDCAD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F3DDE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DB91A3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A7D7FFC2-62D3-4BE0-8529-F40C1ADBD02D}"/>
              </a:ext>
            </a:extLst>
          </p:cNvPr>
          <p:cNvSpPr txBox="1"/>
          <p:nvPr userDrawn="1"/>
        </p:nvSpPr>
        <p:spPr>
          <a:xfrm>
            <a:off x="1475656" y="2767280"/>
            <a:ext cx="6696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Thank you</a:t>
            </a:r>
            <a:endParaRPr kumimoji="0"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92FB73-1543-4900-9730-CEBEC129D71A}"/>
              </a:ext>
            </a:extLst>
          </p:cNvPr>
          <p:cNvCxnSpPr>
            <a:cxnSpLocks/>
          </p:cNvCxnSpPr>
          <p:nvPr userDrawn="1"/>
        </p:nvCxnSpPr>
        <p:spPr>
          <a:xfrm>
            <a:off x="1619672" y="4221088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8D78D7-6975-4922-977D-2566434936B4}"/>
              </a:ext>
            </a:extLst>
          </p:cNvPr>
          <p:cNvCxnSpPr>
            <a:cxnSpLocks/>
          </p:cNvCxnSpPr>
          <p:nvPr userDrawn="1"/>
        </p:nvCxnSpPr>
        <p:spPr>
          <a:xfrm>
            <a:off x="1691680" y="2708920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3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2023-10-21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36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1" r:id="rId3"/>
    <p:sldLayoutId id="2147483702" r:id="rId4"/>
    <p:sldLayoutId id="2147483703" r:id="rId5"/>
    <p:sldLayoutId id="2147483685" r:id="rId6"/>
    <p:sldLayoutId id="2147483706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SQL </a:t>
            </a:r>
            <a:r>
              <a:rPr lang="ko-KR" altLang="en-US" dirty="0"/>
              <a:t>기초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BAADE328-BD6B-49BD-A9AE-72FD48756EFC}"/>
              </a:ext>
            </a:extLst>
          </p:cNvPr>
          <p:cNvSpPr txBox="1"/>
          <p:nvPr/>
        </p:nvSpPr>
        <p:spPr>
          <a:xfrm>
            <a:off x="6876256" y="6550223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FF0000"/>
                </a:solidFill>
              </a:rPr>
              <a:t>자료 무단 복제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배포 금지</a:t>
            </a:r>
          </a:p>
        </p:txBody>
      </p:sp>
    </p:spTree>
    <p:extLst>
      <p:ext uri="{BB962C8B-B14F-4D97-AF65-F5344CB8AC3E}">
        <p14:creationId xmlns:p14="http://schemas.microsoft.com/office/powerpoint/2010/main" val="169426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pPr lvl="1"/>
            <a:r>
              <a:rPr lang="en-US" altLang="ko-KR" dirty="0" err="1"/>
              <a:t>bookid</a:t>
            </a:r>
            <a:r>
              <a:rPr lang="en-US" altLang="ko-KR" dirty="0"/>
              <a:t> </a:t>
            </a:r>
            <a:r>
              <a:rPr lang="ko-KR" altLang="en-US" dirty="0"/>
              <a:t>속성이 없어서 두 개의 속성 </a:t>
            </a:r>
            <a:r>
              <a:rPr lang="en-US" altLang="ko-KR" dirty="0" err="1"/>
              <a:t>bookname</a:t>
            </a:r>
            <a:r>
              <a:rPr lang="en-US" altLang="ko-KR" dirty="0"/>
              <a:t>, publisher</a:t>
            </a:r>
            <a:r>
              <a:rPr lang="ko-KR" altLang="en-US" dirty="0"/>
              <a:t>가 </a:t>
            </a:r>
            <a:r>
              <a:rPr lang="ko-KR" altLang="en-US" dirty="0" err="1"/>
              <a:t>기본키가</a:t>
            </a:r>
            <a:r>
              <a:rPr lang="ko-KR" altLang="en-US" dirty="0"/>
              <a:t> 된다면 괄호를 사용하여 </a:t>
            </a:r>
            <a:r>
              <a:rPr lang="ko-KR" altLang="en-US" dirty="0" err="1"/>
              <a:t>복합키를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NewBook</a:t>
            </a:r>
            <a:r>
              <a:rPr lang="en-US" altLang="ko-KR" dirty="0"/>
              <a:t> </a:t>
            </a:r>
            <a:r>
              <a:rPr lang="ko-KR" altLang="en-US" dirty="0"/>
              <a:t>테이블의 </a:t>
            </a:r>
            <a:r>
              <a:rPr lang="en-US" altLang="ko-KR" dirty="0"/>
              <a:t>CREATE </a:t>
            </a:r>
            <a:r>
              <a:rPr lang="ko-KR" altLang="en-US" dirty="0"/>
              <a:t>문에 좀 더 복잡한 제약사항을 추가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CREATE TABLE </a:t>
            </a:r>
            <a:r>
              <a:rPr lang="ko-KR" altLang="en-US" dirty="0"/>
              <a:t>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4" y="1700808"/>
            <a:ext cx="7045480" cy="15280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4" y="4005064"/>
            <a:ext cx="6480000" cy="22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1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CREATE TABLE </a:t>
            </a:r>
            <a:r>
              <a:rPr lang="ko-KR" altLang="en-US" dirty="0"/>
              <a:t>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5576" y="1523071"/>
            <a:ext cx="7776864" cy="1384995"/>
          </a:xfrm>
          <a:prstGeom prst="rect">
            <a:avLst/>
          </a:prstGeom>
          <a:solidFill>
            <a:srgbClr val="E1A7B5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질의 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3-35 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다음과 같은 속성을 가진 </a:t>
            </a:r>
            <a:r>
              <a:rPr lang="en-US" altLang="ko-KR" sz="1400" b="1" dirty="0" err="1">
                <a:solidFill>
                  <a:srgbClr val="F7E9EE"/>
                </a:solidFill>
                <a:latin typeface="+mn-lt"/>
              </a:rPr>
              <a:t>NewCustomer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 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테이블을 </a:t>
            </a:r>
            <a:r>
              <a:rPr lang="ko-KR" altLang="en-US" sz="1400" b="1" dirty="0" err="1">
                <a:solidFill>
                  <a:srgbClr val="F7E9EE"/>
                </a:solidFill>
                <a:latin typeface="+mn-lt"/>
              </a:rPr>
              <a:t>생성하시오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. </a:t>
            </a:r>
          </a:p>
          <a:p>
            <a:pPr lvl="0" latinLnBrk="0"/>
            <a:endParaRPr lang="en-US" altLang="ko-KR" sz="1400" b="1" dirty="0">
              <a:solidFill>
                <a:srgbClr val="F7E9EE"/>
              </a:solidFill>
              <a:latin typeface="+mn-lt"/>
            </a:endParaRP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7E9EE"/>
                </a:solidFill>
                <a:latin typeface="+mn-lt"/>
              </a:rPr>
              <a:t>custid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(</a:t>
            </a:r>
            <a:r>
              <a:rPr lang="ko-KR" altLang="en-US" sz="1400" dirty="0" err="1">
                <a:solidFill>
                  <a:srgbClr val="F7E9EE"/>
                </a:solidFill>
                <a:latin typeface="+mn-lt"/>
              </a:rPr>
              <a:t>고객번호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)-INT, </a:t>
            </a:r>
            <a:r>
              <a:rPr lang="ko-KR" altLang="en-US" sz="1400" dirty="0" err="1">
                <a:solidFill>
                  <a:srgbClr val="F7E9EE"/>
                </a:solidFill>
                <a:latin typeface="+mn-lt"/>
              </a:rPr>
              <a:t>기본키</a:t>
            </a:r>
            <a:endParaRPr lang="ko-KR" altLang="en-US" sz="1400" dirty="0">
              <a:solidFill>
                <a:srgbClr val="F7E9EE"/>
              </a:solidFill>
              <a:latin typeface="+mn-lt"/>
            </a:endParaRP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name(</a:t>
            </a:r>
            <a:r>
              <a:rPr lang="ko-KR" altLang="en-US" sz="1400" dirty="0">
                <a:solidFill>
                  <a:srgbClr val="F7E9EE"/>
                </a:solidFill>
                <a:latin typeface="+mn-lt"/>
              </a:rPr>
              <a:t>이름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)-VARCHAR(40)</a:t>
            </a: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address(</a:t>
            </a:r>
            <a:r>
              <a:rPr lang="ko-KR" altLang="en-US" sz="1400" dirty="0">
                <a:solidFill>
                  <a:srgbClr val="F7E9EE"/>
                </a:solidFill>
                <a:latin typeface="+mn-lt"/>
              </a:rPr>
              <a:t>주소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)-VARCHAR(40)</a:t>
            </a: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phone(</a:t>
            </a:r>
            <a:r>
              <a:rPr lang="ko-KR" altLang="en-US" sz="1400" dirty="0">
                <a:solidFill>
                  <a:srgbClr val="F7E9EE"/>
                </a:solidFill>
                <a:latin typeface="+mn-lt"/>
              </a:rPr>
              <a:t>전화번호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)-VARCHAR(30)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F7E9EE"/>
              </a:solidFill>
              <a:effectLst/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4AC9FE-1471-4795-AA3C-B36B91B03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697712"/>
            <a:ext cx="5551519" cy="13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0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CREATE TABLE </a:t>
            </a:r>
            <a:r>
              <a:rPr lang="ko-KR" altLang="en-US" dirty="0"/>
              <a:t>문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5576" y="1415350"/>
            <a:ext cx="7776864" cy="1600438"/>
          </a:xfrm>
          <a:prstGeom prst="rect">
            <a:avLst/>
          </a:prstGeom>
          <a:solidFill>
            <a:srgbClr val="E1A7B5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ko-KR" altLang="en-US" sz="1400" b="1" dirty="0">
                <a:solidFill>
                  <a:srgbClr val="F7E9EE"/>
                </a:solidFill>
              </a:rPr>
              <a:t>질의 </a:t>
            </a:r>
            <a:r>
              <a:rPr lang="en-US" altLang="ko-KR" sz="1400" b="1" dirty="0">
                <a:solidFill>
                  <a:srgbClr val="F7E9EE"/>
                </a:solidFill>
              </a:rPr>
              <a:t>3-36  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다음과 같은 속성을 가진 </a:t>
            </a:r>
            <a:r>
              <a:rPr lang="en-US" altLang="ko-KR" sz="1400" b="1" dirty="0" err="1">
                <a:solidFill>
                  <a:srgbClr val="F7E9EE"/>
                </a:solidFill>
                <a:latin typeface="+mn-lt"/>
              </a:rPr>
              <a:t>NewOrders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 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테이블을 </a:t>
            </a:r>
            <a:r>
              <a:rPr lang="ko-KR" altLang="en-US" sz="1400" b="1" dirty="0" err="1">
                <a:solidFill>
                  <a:srgbClr val="F7E9EE"/>
                </a:solidFill>
                <a:latin typeface="+mn-lt"/>
              </a:rPr>
              <a:t>생성하시오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.</a:t>
            </a:r>
          </a:p>
          <a:p>
            <a:pPr lvl="0" latinLnBrk="0"/>
            <a:endParaRPr lang="en-US" altLang="ko-KR" sz="1400" b="1" dirty="0">
              <a:solidFill>
                <a:srgbClr val="F7E9EE"/>
              </a:solidFill>
              <a:latin typeface="+mn-lt"/>
            </a:endParaRP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7E9EE"/>
                </a:solidFill>
                <a:latin typeface="+mn-lt"/>
              </a:rPr>
              <a:t>orderid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(</a:t>
            </a:r>
            <a:r>
              <a:rPr lang="ko-KR" altLang="en-US" sz="1400" dirty="0">
                <a:solidFill>
                  <a:srgbClr val="F7E9EE"/>
                </a:solidFill>
                <a:latin typeface="+mn-lt"/>
              </a:rPr>
              <a:t>주문번호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)-INT, </a:t>
            </a:r>
            <a:r>
              <a:rPr lang="ko-KR" altLang="en-US" sz="1400" dirty="0" err="1">
                <a:solidFill>
                  <a:srgbClr val="F7E9EE"/>
                </a:solidFill>
                <a:latin typeface="+mn-lt"/>
              </a:rPr>
              <a:t>기본키</a:t>
            </a:r>
            <a:endParaRPr lang="ko-KR" altLang="en-US" sz="1400" dirty="0">
              <a:solidFill>
                <a:srgbClr val="F7E9EE"/>
              </a:solidFill>
              <a:latin typeface="+mn-lt"/>
            </a:endParaRP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7E9EE"/>
                </a:solidFill>
                <a:latin typeface="+mn-lt"/>
              </a:rPr>
              <a:t>custid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(</a:t>
            </a:r>
            <a:r>
              <a:rPr lang="ko-KR" altLang="en-US" sz="1400" dirty="0" err="1">
                <a:solidFill>
                  <a:srgbClr val="F7E9EE"/>
                </a:solidFill>
                <a:latin typeface="+mn-lt"/>
              </a:rPr>
              <a:t>고객번호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)-INT, NOT NULL </a:t>
            </a:r>
            <a:r>
              <a:rPr lang="ko-KR" altLang="en-US" sz="1400" dirty="0">
                <a:solidFill>
                  <a:srgbClr val="F7E9EE"/>
                </a:solidFill>
                <a:latin typeface="+mn-lt"/>
              </a:rPr>
              <a:t>제약조건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, </a:t>
            </a:r>
            <a:r>
              <a:rPr lang="ko-KR" altLang="en-US" sz="1400" dirty="0" err="1">
                <a:solidFill>
                  <a:srgbClr val="F7E9EE"/>
                </a:solidFill>
                <a:latin typeface="+mn-lt"/>
              </a:rPr>
              <a:t>외래키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(</a:t>
            </a:r>
            <a:r>
              <a:rPr lang="en-US" altLang="ko-KR" sz="1400" dirty="0" err="1">
                <a:solidFill>
                  <a:srgbClr val="F7E9EE"/>
                </a:solidFill>
                <a:latin typeface="+mn-lt"/>
              </a:rPr>
              <a:t>NewCustomer.custid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, </a:t>
            </a:r>
            <a:r>
              <a:rPr lang="ko-KR" altLang="en-US" sz="1400" dirty="0" err="1">
                <a:solidFill>
                  <a:srgbClr val="F7E9EE"/>
                </a:solidFill>
                <a:latin typeface="+mn-lt"/>
              </a:rPr>
              <a:t>연쇄삭제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)</a:t>
            </a: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7E9EE"/>
                </a:solidFill>
                <a:latin typeface="+mn-lt"/>
              </a:rPr>
              <a:t>bookid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(</a:t>
            </a:r>
            <a:r>
              <a:rPr lang="ko-KR" altLang="en-US" sz="1400" dirty="0" err="1">
                <a:solidFill>
                  <a:srgbClr val="F7E9EE"/>
                </a:solidFill>
                <a:latin typeface="+mn-lt"/>
              </a:rPr>
              <a:t>도서번호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)-INT, NOT NULL </a:t>
            </a:r>
            <a:r>
              <a:rPr lang="ko-KR" altLang="en-US" sz="1400" dirty="0">
                <a:solidFill>
                  <a:srgbClr val="F7E9EE"/>
                </a:solidFill>
                <a:latin typeface="+mn-lt"/>
              </a:rPr>
              <a:t>제약조건</a:t>
            </a: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7E9EE"/>
                </a:solidFill>
                <a:latin typeface="+mn-lt"/>
              </a:rPr>
              <a:t>saleprice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(</a:t>
            </a:r>
            <a:r>
              <a:rPr lang="ko-KR" altLang="en-US" sz="1400" dirty="0">
                <a:solidFill>
                  <a:srgbClr val="F7E9EE"/>
                </a:solidFill>
                <a:latin typeface="+mn-lt"/>
              </a:rPr>
              <a:t>판매가격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)-INT</a:t>
            </a: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7E9EE"/>
                </a:solidFill>
                <a:latin typeface="+mn-lt"/>
              </a:rPr>
              <a:t>orderdate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(</a:t>
            </a:r>
            <a:r>
              <a:rPr lang="ko-KR" altLang="en-US" sz="1400" dirty="0" err="1">
                <a:solidFill>
                  <a:srgbClr val="F7E9EE"/>
                </a:solidFill>
                <a:latin typeface="+mn-lt"/>
              </a:rPr>
              <a:t>판매일자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)-DATE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F7E9EE"/>
              </a:solidFill>
              <a:effectLst/>
              <a:latin typeface="+mn-lt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99" y="3204234"/>
            <a:ext cx="6624000" cy="2196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2E7D16-6CB2-4538-8349-8574BD1168A6}"/>
              </a:ext>
            </a:extLst>
          </p:cNvPr>
          <p:cNvSpPr txBox="1"/>
          <p:nvPr/>
        </p:nvSpPr>
        <p:spPr>
          <a:xfrm>
            <a:off x="1418732" y="5589239"/>
            <a:ext cx="6306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ON DELETE CASCADE </a:t>
            </a:r>
            <a:r>
              <a:rPr lang="ko-KR" altLang="en-US" dirty="0">
                <a:solidFill>
                  <a:srgbClr val="FF0000"/>
                </a:solidFill>
              </a:rPr>
              <a:t>옵션으로 </a:t>
            </a:r>
            <a:r>
              <a:rPr lang="ko-KR" altLang="en-US" dirty="0" err="1">
                <a:solidFill>
                  <a:srgbClr val="FF0000"/>
                </a:solidFill>
              </a:rPr>
              <a:t>외래키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custid</a:t>
            </a:r>
            <a:r>
              <a:rPr lang="ko-KR" altLang="en-US" dirty="0">
                <a:solidFill>
                  <a:srgbClr val="FF0000"/>
                </a:solidFill>
              </a:rPr>
              <a:t>를 설정함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 경우 </a:t>
            </a:r>
            <a:r>
              <a:rPr lang="en-US" altLang="ko-KR" dirty="0" err="1">
                <a:solidFill>
                  <a:srgbClr val="FF0000"/>
                </a:solidFill>
              </a:rPr>
              <a:t>NewCustomer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테이블의 </a:t>
            </a:r>
            <a:r>
              <a:rPr lang="ko-KR" altLang="en-US" dirty="0" err="1">
                <a:solidFill>
                  <a:srgbClr val="FF0000"/>
                </a:solidFill>
              </a:rPr>
              <a:t>투플이</a:t>
            </a:r>
            <a:r>
              <a:rPr lang="ko-KR" altLang="en-US" dirty="0">
                <a:solidFill>
                  <a:srgbClr val="FF0000"/>
                </a:solidFill>
              </a:rPr>
              <a:t> 삭제되면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NewOrders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테이블의 해당 </a:t>
            </a:r>
            <a:r>
              <a:rPr lang="ko-KR" altLang="en-US" dirty="0" err="1">
                <a:solidFill>
                  <a:srgbClr val="FF0000"/>
                </a:solidFill>
              </a:rPr>
              <a:t>투플이</a:t>
            </a:r>
            <a:r>
              <a:rPr lang="ko-KR" altLang="en-US" dirty="0">
                <a:solidFill>
                  <a:srgbClr val="FF0000"/>
                </a:solidFill>
              </a:rPr>
              <a:t> 연쇄 삭제 </a:t>
            </a:r>
            <a:r>
              <a:rPr lang="en-US" altLang="ko-KR" dirty="0">
                <a:solidFill>
                  <a:srgbClr val="FF0000"/>
                </a:solidFill>
              </a:rPr>
              <a:t>(CASCADE)</a:t>
            </a:r>
            <a:r>
              <a:rPr lang="ko-KR" altLang="en-US" dirty="0">
                <a:solidFill>
                  <a:srgbClr val="FF0000"/>
                </a:solidFill>
              </a:rPr>
              <a:t> 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EFBC3F2-A9AD-4641-BDB8-3A24147EDEEE}"/>
              </a:ext>
            </a:extLst>
          </p:cNvPr>
          <p:cNvCxnSpPr>
            <a:cxnSpLocks/>
          </p:cNvCxnSpPr>
          <p:nvPr/>
        </p:nvCxnSpPr>
        <p:spPr>
          <a:xfrm>
            <a:off x="1418732" y="5229200"/>
            <a:ext cx="58175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pPr lvl="1">
              <a:lnSpc>
                <a:spcPct val="250000"/>
              </a:lnSpc>
            </a:pPr>
            <a:r>
              <a:rPr lang="ko-KR" altLang="en-US" dirty="0" err="1"/>
              <a:t>외래키</a:t>
            </a:r>
            <a:r>
              <a:rPr lang="ko-KR" altLang="en-US" dirty="0"/>
              <a:t> 제약조건을 명시할 때는 반드시 부모 릴레이션이 존재해야 함</a:t>
            </a:r>
            <a:endParaRPr lang="en-US" altLang="ko-KR" dirty="0"/>
          </a:p>
          <a:p>
            <a:pPr lvl="1">
              <a:lnSpc>
                <a:spcPct val="250000"/>
              </a:lnSpc>
            </a:pPr>
            <a:r>
              <a:rPr lang="ko-KR" altLang="en-US" dirty="0"/>
              <a:t>외래키는 부모 릴레이션의 기본키를 참조하여야 함</a:t>
            </a:r>
            <a:endParaRPr lang="en-US" altLang="ko-KR" dirty="0"/>
          </a:p>
          <a:p>
            <a:pPr lvl="1">
              <a:lnSpc>
                <a:spcPct val="250000"/>
              </a:lnSpc>
            </a:pPr>
            <a:r>
              <a:rPr lang="ko-KR" altLang="en-US" dirty="0" err="1"/>
              <a:t>외래키</a:t>
            </a:r>
            <a:r>
              <a:rPr lang="ko-KR" altLang="en-US" dirty="0"/>
              <a:t> 지정 시 </a:t>
            </a:r>
            <a:r>
              <a:rPr lang="en-US" altLang="ko-KR" dirty="0"/>
              <a:t>ON DELETE </a:t>
            </a:r>
            <a:r>
              <a:rPr lang="ko-KR" altLang="en-US" dirty="0"/>
              <a:t>또는 </a:t>
            </a:r>
            <a:r>
              <a:rPr lang="en-US" altLang="ko-KR" dirty="0"/>
              <a:t>ON UPDATE </a:t>
            </a:r>
            <a:r>
              <a:rPr lang="ko-KR" altLang="en-US" dirty="0"/>
              <a:t>옵션은 참조되는 테이블의 </a:t>
            </a:r>
            <a:r>
              <a:rPr lang="ko-KR" altLang="en-US" dirty="0" err="1"/>
              <a:t>튜플이</a:t>
            </a:r>
            <a:r>
              <a:rPr lang="ko-KR" altLang="en-US" dirty="0"/>
              <a:t> 삭제되거나 수정될 때 취할 수 있는 동작을 지정</a:t>
            </a:r>
            <a:endParaRPr lang="en-US" altLang="ko-KR" dirty="0"/>
          </a:p>
          <a:p>
            <a:pPr lvl="1">
              <a:lnSpc>
                <a:spcPct val="250000"/>
              </a:lnSpc>
            </a:pPr>
            <a:r>
              <a:rPr lang="en-US" altLang="ko-KR" dirty="0"/>
              <a:t> NO ACTION</a:t>
            </a:r>
            <a:r>
              <a:rPr lang="ko-KR" altLang="en-US" dirty="0"/>
              <a:t>은 어떠한 동작도 취하지 않음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250000"/>
              </a:lnSpc>
            </a:pPr>
            <a:endParaRPr lang="en-US" altLang="ko-KR" dirty="0"/>
          </a:p>
          <a:p>
            <a:pPr lvl="1">
              <a:lnSpc>
                <a:spcPct val="250000"/>
              </a:lnSpc>
            </a:pPr>
            <a:endParaRPr lang="en-US" altLang="ko-KR" dirty="0"/>
          </a:p>
          <a:p>
            <a:pPr lvl="1">
              <a:lnSpc>
                <a:spcPct val="250000"/>
              </a:lnSpc>
            </a:pPr>
            <a:endParaRPr lang="en-US" altLang="ko-KR" dirty="0"/>
          </a:p>
          <a:p>
            <a:pPr lvl="1">
              <a:lnSpc>
                <a:spcPct val="250000"/>
              </a:lnSpc>
            </a:pPr>
            <a:endParaRPr lang="en-US" altLang="ko-KR" dirty="0"/>
          </a:p>
          <a:p>
            <a:pPr lvl="1">
              <a:lnSpc>
                <a:spcPct val="250000"/>
              </a:lnSpc>
            </a:pPr>
            <a:endParaRPr lang="en-US" altLang="ko-KR" dirty="0"/>
          </a:p>
          <a:p>
            <a:pPr lvl="1">
              <a:lnSpc>
                <a:spcPct val="250000"/>
              </a:lnSpc>
            </a:pPr>
            <a:endParaRPr lang="en-US" altLang="ko-KR" dirty="0"/>
          </a:p>
          <a:p>
            <a:pPr>
              <a:lnSpc>
                <a:spcPct val="250000"/>
              </a:lnSpc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CREATE TABLE 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19003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pPr lvl="1"/>
            <a:r>
              <a:rPr lang="en-US" altLang="ko-KR" dirty="0"/>
              <a:t>ALTER </a:t>
            </a:r>
            <a:r>
              <a:rPr lang="ko-KR" altLang="en-US" dirty="0"/>
              <a:t>문은 생성된 테이블의 속성과 속성에 관한 제약을 변경하며</a:t>
            </a:r>
            <a:r>
              <a:rPr lang="en-US" altLang="ko-KR" dirty="0"/>
              <a:t>, </a:t>
            </a:r>
            <a:r>
              <a:rPr lang="ko-KR" altLang="en-US" dirty="0" err="1"/>
              <a:t>기본키</a:t>
            </a:r>
            <a:r>
              <a:rPr lang="ko-KR" altLang="en-US" dirty="0"/>
              <a:t> 및 </a:t>
            </a:r>
            <a:r>
              <a:rPr lang="ko-KR" altLang="en-US" dirty="0" err="1"/>
              <a:t>외래키를</a:t>
            </a:r>
            <a:r>
              <a:rPr lang="ko-KR" altLang="en-US" dirty="0"/>
              <a:t> 변경함</a:t>
            </a:r>
            <a:endParaRPr lang="en-US" altLang="ko-KR" dirty="0"/>
          </a:p>
          <a:p>
            <a:pPr lvl="1"/>
            <a:r>
              <a:rPr lang="en-US" altLang="ko-KR" dirty="0"/>
              <a:t>ADD, DROP</a:t>
            </a:r>
            <a:r>
              <a:rPr lang="ko-KR" altLang="en-US" dirty="0"/>
              <a:t>은 속성을 추가하거나 제거할 때 사용</a:t>
            </a:r>
            <a:endParaRPr lang="en-US" altLang="ko-KR" dirty="0"/>
          </a:p>
          <a:p>
            <a:pPr lvl="1"/>
            <a:r>
              <a:rPr lang="en-US" altLang="ko-KR" dirty="0"/>
              <a:t>ADD &lt;</a:t>
            </a:r>
            <a:r>
              <a:rPr lang="ko-KR" altLang="en-US" dirty="0" err="1"/>
              <a:t>제약이름</a:t>
            </a:r>
            <a:r>
              <a:rPr lang="en-US" altLang="ko-KR" dirty="0"/>
              <a:t>&gt;, DROP &lt;</a:t>
            </a:r>
            <a:r>
              <a:rPr lang="ko-KR" altLang="en-US" dirty="0" err="1"/>
              <a:t>제약이름</a:t>
            </a:r>
            <a:r>
              <a:rPr lang="en-US" altLang="ko-KR" dirty="0"/>
              <a:t>&gt;</a:t>
            </a:r>
            <a:r>
              <a:rPr lang="ko-KR" altLang="en-US" dirty="0"/>
              <a:t>은 제약사항을 추가하거나 삭제할 때 사용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제약이름</a:t>
            </a:r>
            <a:r>
              <a:rPr lang="en-US" altLang="ko-KR" dirty="0"/>
              <a:t>&gt;</a:t>
            </a:r>
            <a:r>
              <a:rPr lang="ko-KR" altLang="en-US" dirty="0"/>
              <a:t>은 </a:t>
            </a:r>
            <a:r>
              <a:rPr lang="en-US" altLang="ko-KR" dirty="0"/>
              <a:t>PRIMARY, FOREIGN, NOT NULL, UNIQUE </a:t>
            </a:r>
            <a:r>
              <a:rPr lang="ko-KR" altLang="en-US" dirty="0"/>
              <a:t>등이 있음</a:t>
            </a:r>
            <a:endParaRPr lang="en-US" altLang="ko-KR" dirty="0"/>
          </a:p>
          <a:p>
            <a:pPr lvl="1"/>
            <a:endParaRPr lang="en-US" altLang="ko-KR" sz="100" dirty="0"/>
          </a:p>
          <a:p>
            <a:pPr lvl="1"/>
            <a:r>
              <a:rPr lang="en-US" altLang="ko-KR" dirty="0"/>
              <a:t>ALTER </a:t>
            </a:r>
            <a:r>
              <a:rPr lang="ko-KR" altLang="en-US" dirty="0"/>
              <a:t>문의 기본 문법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ALTER TABLE </a:t>
            </a:r>
            <a:r>
              <a:rPr lang="ko-KR" altLang="en-US" dirty="0"/>
              <a:t>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1FD236-665A-4C01-998B-2E945B137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97" y="2741282"/>
            <a:ext cx="6464640" cy="1803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F99196-258F-433F-B4D3-23FD17CFF60B}"/>
              </a:ext>
            </a:extLst>
          </p:cNvPr>
          <p:cNvSpPr txBox="1"/>
          <p:nvPr/>
        </p:nvSpPr>
        <p:spPr>
          <a:xfrm>
            <a:off x="849744" y="4581128"/>
            <a:ext cx="7229346" cy="415498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실습을 위하여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NewBook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테이블을 새로 생성한다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.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2DB202-440A-4F98-B24A-37089E997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44" y="5032977"/>
            <a:ext cx="6355415" cy="140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49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ALTER TABLE </a:t>
            </a:r>
            <a:r>
              <a:rPr lang="ko-KR" altLang="en-US" dirty="0"/>
              <a:t>문</a:t>
            </a:r>
          </a:p>
        </p:txBody>
      </p:sp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F88B4415-A634-497B-842E-29A45BC969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0206" y="1124744"/>
            <a:ext cx="8218258" cy="5400600"/>
          </a:xfrm>
        </p:spPr>
        <p:txBody>
          <a:bodyPr>
            <a:noAutofit/>
          </a:bodyPr>
          <a:lstStyle/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22EBD6-9FE5-4EBD-B733-608B028D73E8}"/>
              </a:ext>
            </a:extLst>
          </p:cNvPr>
          <p:cNvSpPr txBox="1"/>
          <p:nvPr/>
        </p:nvSpPr>
        <p:spPr>
          <a:xfrm>
            <a:off x="832052" y="1900487"/>
            <a:ext cx="7453422" cy="373885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3-37  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NewBook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테이블에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VARCHAR(13)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의 자료형을 가진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isbn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속성을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추가하시오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6336000" cy="54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EFFADD-3BCD-461A-A839-DE49A7FABDA4}"/>
              </a:ext>
            </a:extLst>
          </p:cNvPr>
          <p:cNvSpPr txBox="1"/>
          <p:nvPr/>
        </p:nvSpPr>
        <p:spPr>
          <a:xfrm>
            <a:off x="827584" y="141277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속성을 추가하는 예시</a:t>
            </a:r>
          </a:p>
        </p:txBody>
      </p:sp>
    </p:spTree>
    <p:extLst>
      <p:ext uri="{BB962C8B-B14F-4D97-AF65-F5344CB8AC3E}">
        <p14:creationId xmlns:p14="http://schemas.microsoft.com/office/powerpoint/2010/main" val="87324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ALTER TABLE </a:t>
            </a:r>
            <a:r>
              <a:rPr lang="ko-KR" altLang="en-US" dirty="0"/>
              <a:t>문</a:t>
            </a:r>
          </a:p>
        </p:txBody>
      </p:sp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F88B4415-A634-497B-842E-29A45BC969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0206" y="1124744"/>
            <a:ext cx="8218258" cy="5400600"/>
          </a:xfrm>
        </p:spPr>
        <p:txBody>
          <a:bodyPr>
            <a:noAutofit/>
          </a:bodyPr>
          <a:lstStyle/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01AD9-B5C1-402F-A10E-B7D2E637B86D}"/>
              </a:ext>
            </a:extLst>
          </p:cNvPr>
          <p:cNvSpPr txBox="1"/>
          <p:nvPr/>
        </p:nvSpPr>
        <p:spPr>
          <a:xfrm>
            <a:off x="755576" y="1865742"/>
            <a:ext cx="7453422" cy="415498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3-38  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NewBook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테이블의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isbn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속성의 데이터 타입을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INT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형으로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변경하시</a:t>
            </a:r>
            <a:r>
              <a:rPr lang="ko-KR" altLang="en-US" sz="1200" b="1" dirty="0" err="1">
                <a:solidFill>
                  <a:schemeClr val="bg1"/>
                </a:solidFill>
                <a:latin typeface="+mn-ea"/>
              </a:rPr>
              <a:t>오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C6250-192A-4E75-8AEE-D9868406E26C}"/>
              </a:ext>
            </a:extLst>
          </p:cNvPr>
          <p:cNvSpPr txBox="1"/>
          <p:nvPr/>
        </p:nvSpPr>
        <p:spPr>
          <a:xfrm>
            <a:off x="751108" y="3004396"/>
            <a:ext cx="7453422" cy="373885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3-39  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NewBook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테이블의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isbn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속성을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삭제하시오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FFB4F5-CDE4-4077-9EAB-D32245F7C93C}"/>
              </a:ext>
            </a:extLst>
          </p:cNvPr>
          <p:cNvSpPr txBox="1"/>
          <p:nvPr/>
        </p:nvSpPr>
        <p:spPr>
          <a:xfrm>
            <a:off x="755576" y="4168582"/>
            <a:ext cx="7453422" cy="373885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3-40  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NewBook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테이블의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bookid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속성에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NOT NULL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제약조건을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적용하시오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8C0DD-4749-478A-A90C-9AF8C2F68826}"/>
              </a:ext>
            </a:extLst>
          </p:cNvPr>
          <p:cNvSpPr txBox="1"/>
          <p:nvPr/>
        </p:nvSpPr>
        <p:spPr>
          <a:xfrm>
            <a:off x="755576" y="5338353"/>
            <a:ext cx="7453422" cy="373885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3-41  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NewBook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테이블의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bookid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속성을 기본키로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변경하시오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8" y="2345831"/>
            <a:ext cx="6336000" cy="5592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8" y="3438713"/>
            <a:ext cx="6336000" cy="55867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8" y="4659546"/>
            <a:ext cx="6336000" cy="5478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8" y="5720929"/>
            <a:ext cx="6336000" cy="5921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16074C-EB48-4AB5-BD7D-8FB08AC31477}"/>
              </a:ext>
            </a:extLst>
          </p:cNvPr>
          <p:cNvSpPr txBox="1"/>
          <p:nvPr/>
        </p:nvSpPr>
        <p:spPr>
          <a:xfrm>
            <a:off x="827584" y="1238108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속성을 삭제하거나 제약사항을 변경하는 예시</a:t>
            </a:r>
          </a:p>
        </p:txBody>
      </p:sp>
    </p:spTree>
    <p:extLst>
      <p:ext uri="{BB962C8B-B14F-4D97-AF65-F5344CB8AC3E}">
        <p14:creationId xmlns:p14="http://schemas.microsoft.com/office/powerpoint/2010/main" val="2570769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r>
              <a:rPr lang="en-US" altLang="ko-KR" dirty="0"/>
              <a:t>DROP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DROP </a:t>
            </a:r>
            <a:r>
              <a:rPr lang="ko-KR" altLang="en-US" dirty="0"/>
              <a:t>문은 테이블을 삭제하는 명령</a:t>
            </a:r>
            <a:endParaRPr lang="en-US" altLang="ko-KR" dirty="0"/>
          </a:p>
          <a:p>
            <a:pPr lvl="1"/>
            <a:r>
              <a:rPr lang="en-US" altLang="ko-KR" dirty="0"/>
              <a:t>DROP </a:t>
            </a:r>
            <a:r>
              <a:rPr lang="ko-KR" altLang="en-US" dirty="0"/>
              <a:t>문은 테이블의 구조와 데이터를 모두 삭제하므로 사용에 주의해야 함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데이터만 삭제하려면 </a:t>
            </a:r>
            <a:r>
              <a:rPr lang="en-US" altLang="ko-KR" dirty="0"/>
              <a:t>DELETE </a:t>
            </a:r>
            <a:r>
              <a:rPr lang="ko-KR" altLang="en-US" dirty="0"/>
              <a:t>문을 사용</a:t>
            </a:r>
            <a:r>
              <a:rPr lang="en-US" altLang="ko-KR" dirty="0"/>
              <a:t>)</a:t>
            </a:r>
          </a:p>
          <a:p>
            <a:endParaRPr lang="en-US" altLang="ko-KR" sz="100" dirty="0"/>
          </a:p>
          <a:p>
            <a:r>
              <a:rPr lang="en-US" altLang="ko-KR" dirty="0"/>
              <a:t>DROP</a:t>
            </a:r>
            <a:r>
              <a:rPr lang="ko-KR" altLang="en-US" dirty="0"/>
              <a:t>문의 기본 문법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DROP TABLE </a:t>
            </a:r>
            <a:r>
              <a:rPr lang="ko-KR" altLang="en-US" dirty="0"/>
              <a:t>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B60057-1B62-4EA3-ACE5-2772F80C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52527"/>
            <a:ext cx="6752972" cy="551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0D811C-7742-4CB0-A7F8-8E64D57A281C}"/>
              </a:ext>
            </a:extLst>
          </p:cNvPr>
          <p:cNvSpPr txBox="1"/>
          <p:nvPr/>
        </p:nvSpPr>
        <p:spPr>
          <a:xfrm>
            <a:off x="962948" y="3331920"/>
            <a:ext cx="6552729" cy="373885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3-42  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NewBook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삭제하시오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9FE65-3BCC-4BF2-9E69-F8B66EE788C5}"/>
              </a:ext>
            </a:extLst>
          </p:cNvPr>
          <p:cNvSpPr txBox="1"/>
          <p:nvPr/>
        </p:nvSpPr>
        <p:spPr>
          <a:xfrm>
            <a:off x="962948" y="4581128"/>
            <a:ext cx="6725306" cy="1020216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3-43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NewCustomer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삭제하시오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만약 삭제가 거절된다면 원인을 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파악하고 관련된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테이블을 같이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삭제하시오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  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</a:rPr>
              <a:t>NewOrders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테이블이 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</a:rPr>
              <a:t>NewCustomer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를 참조하고 있음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1" y="3789594"/>
            <a:ext cx="6552000" cy="5789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C8E7BB-6923-45E4-B762-28C506A49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5773434"/>
            <a:ext cx="2876571" cy="7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0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지금까지 </a:t>
            </a:r>
            <a:r>
              <a:rPr lang="en-US" altLang="ko-KR" dirty="0"/>
              <a:t>SELECT </a:t>
            </a:r>
            <a:r>
              <a:rPr lang="ko-KR" altLang="en-US" dirty="0"/>
              <a:t>문을 사용하여 검색하는 방법과 </a:t>
            </a:r>
            <a:r>
              <a:rPr lang="en-US" altLang="ko-KR" dirty="0"/>
              <a:t>CREATE </a:t>
            </a:r>
            <a:r>
              <a:rPr lang="ko-KR" altLang="en-US" dirty="0"/>
              <a:t>문을 사용하여 테이블의 구조를 만드는 방법을 배움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이 절에서는 만들어진 테이블에 </a:t>
            </a:r>
            <a:r>
              <a:rPr lang="ko-KR" altLang="en-US" dirty="0" err="1"/>
              <a:t>투플을</a:t>
            </a:r>
            <a:r>
              <a:rPr lang="ko-KR" altLang="en-US" dirty="0"/>
              <a:t>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수정하는 방법을 배움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4</a:t>
            </a:r>
            <a:r>
              <a:rPr lang="ko-KR" altLang="en-US" dirty="0"/>
              <a:t>절에서 데이터 </a:t>
            </a:r>
            <a:r>
              <a:rPr lang="ko-KR" altLang="en-US" dirty="0" err="1"/>
              <a:t>정의어를</a:t>
            </a:r>
            <a:r>
              <a:rPr lang="ko-KR" altLang="en-US" dirty="0"/>
              <a:t> 사람이 살기 위해 집을 짓는 것에 비유했다면</a:t>
            </a:r>
            <a:r>
              <a:rPr lang="en-US" altLang="ko-KR" dirty="0"/>
              <a:t>, </a:t>
            </a:r>
            <a:r>
              <a:rPr lang="ko-KR" altLang="en-US" dirty="0"/>
              <a:t>이 절에서는 다룰 데이터 </a:t>
            </a:r>
            <a:r>
              <a:rPr lang="ko-KR" altLang="en-US" dirty="0" err="1"/>
              <a:t>조작어는</a:t>
            </a:r>
            <a:r>
              <a:rPr lang="ko-KR" altLang="en-US" dirty="0"/>
              <a:t> 만들어진 집에 사람을 들여보내고</a:t>
            </a:r>
            <a:r>
              <a:rPr lang="en-US" altLang="ko-KR" dirty="0"/>
              <a:t>(INSERT), </a:t>
            </a:r>
            <a:r>
              <a:rPr lang="ko-KR" altLang="en-US" dirty="0"/>
              <a:t>내보내는</a:t>
            </a:r>
            <a:r>
              <a:rPr lang="en-US" altLang="ko-KR" dirty="0"/>
              <a:t>(DELETE)</a:t>
            </a:r>
            <a:r>
              <a:rPr lang="ko-KR" altLang="en-US" dirty="0"/>
              <a:t>하는 것과 같음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INSERT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UPDATE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DELETE </a:t>
            </a:r>
            <a:r>
              <a:rPr lang="ko-KR" altLang="en-US" dirty="0"/>
              <a:t>문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5415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문은 테이블에 새로운 </a:t>
            </a:r>
            <a:r>
              <a:rPr lang="ko-KR" altLang="en-US" dirty="0" err="1"/>
              <a:t>투플을</a:t>
            </a:r>
            <a:r>
              <a:rPr lang="ko-KR" altLang="en-US" dirty="0"/>
              <a:t> 삽입하는 </a:t>
            </a:r>
            <a:r>
              <a:rPr lang="ko-KR" altLang="en-US" dirty="0" err="1"/>
              <a:t>명령임</a:t>
            </a:r>
            <a:r>
              <a:rPr lang="en-US" altLang="ko-KR" dirty="0"/>
              <a:t>.</a:t>
            </a:r>
          </a:p>
          <a:p>
            <a:endParaRPr lang="en-US" altLang="ko-KR" sz="1200" dirty="0"/>
          </a:p>
          <a:p>
            <a:r>
              <a:rPr lang="en-US" altLang="ko-KR" dirty="0"/>
              <a:t>INSERT </a:t>
            </a:r>
            <a:r>
              <a:rPr lang="ko-KR" altLang="en-US" dirty="0"/>
              <a:t>문의 기본 문법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INSERT </a:t>
            </a:r>
            <a:r>
              <a:rPr lang="ko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CC0C8-44BA-439C-B067-FD1C049DBDB3}"/>
              </a:ext>
            </a:extLst>
          </p:cNvPr>
          <p:cNvSpPr txBox="1"/>
          <p:nvPr/>
        </p:nvSpPr>
        <p:spPr>
          <a:xfrm>
            <a:off x="827584" y="3107170"/>
            <a:ext cx="6912768" cy="697050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3-44   Book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테이블에 새로운 도서 ‘스포츠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의학’을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삽입하시오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스포츠 의학은 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한솔의학서적에서 출간했으며 가격은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90,000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원이다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76872"/>
            <a:ext cx="6480000" cy="7623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870433"/>
            <a:ext cx="6480000" cy="8175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756985"/>
            <a:ext cx="2808312" cy="2038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589EE4-CE2E-4D51-8EEE-1B8371DD6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214" y="5564737"/>
            <a:ext cx="4743182" cy="337037"/>
          </a:xfrm>
          <a:prstGeom prst="rect">
            <a:avLst/>
          </a:prstGeom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98EC7600-3BC9-4CA9-BD3A-51EB1BE9018E}"/>
              </a:ext>
            </a:extLst>
          </p:cNvPr>
          <p:cNvSpPr/>
          <p:nvPr/>
        </p:nvSpPr>
        <p:spPr>
          <a:xfrm>
            <a:off x="3757190" y="5686725"/>
            <a:ext cx="216024" cy="17861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6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–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76C0E-EC94-4350-8773-842C5047DC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ko-KR" altLang="en-US" dirty="0" err="1"/>
              <a:t>투플을</a:t>
            </a:r>
            <a:r>
              <a:rPr lang="ko-KR" altLang="en-US" dirty="0"/>
              <a:t> 삽입할 때 속성의 이름은 생략할 수 있음</a:t>
            </a:r>
            <a:r>
              <a:rPr lang="en-US" altLang="ko-KR" dirty="0"/>
              <a:t>. </a:t>
            </a:r>
            <a:r>
              <a:rPr lang="ko-KR" altLang="en-US" dirty="0"/>
              <a:t>데이터의 입력 순서는 속성의 순서와 일치해야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데이터는 항상 속성의 순서대로 입력하지 않아도 됨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price</a:t>
            </a:r>
            <a:r>
              <a:rPr lang="ko-KR" altLang="en-US" dirty="0"/>
              <a:t>를 </a:t>
            </a:r>
            <a:r>
              <a:rPr lang="en-US" altLang="ko-KR" dirty="0"/>
              <a:t>publisher </a:t>
            </a:r>
            <a:r>
              <a:rPr lang="ko-KR" altLang="en-US" dirty="0"/>
              <a:t>앞에 입력하고 싶다면 속성의 이름과 데이터의 순서를 바꾸면 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몇 개의 속성만 입력해야 한다면 해당되는 속성만 명시하면 됨</a:t>
            </a:r>
            <a:r>
              <a:rPr lang="en-US" altLang="ko-KR" dirty="0"/>
              <a:t>. </a:t>
            </a:r>
            <a:r>
              <a:rPr lang="ko-KR" altLang="en-US" dirty="0"/>
              <a:t>질의의 결과 도서의 가격은 </a:t>
            </a:r>
            <a:r>
              <a:rPr lang="en-US" altLang="ko-KR" dirty="0"/>
              <a:t>0</a:t>
            </a:r>
            <a:r>
              <a:rPr lang="ko-KR" altLang="en-US" dirty="0"/>
              <a:t>이 아닌 </a:t>
            </a:r>
            <a:r>
              <a:rPr lang="en-US" altLang="ko-KR" dirty="0"/>
              <a:t>NULL</a:t>
            </a:r>
            <a:r>
              <a:rPr lang="ko-KR" altLang="en-US" dirty="0"/>
              <a:t>이라는 특수한 값으로 저장됨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B7091D-1E9C-4196-A121-B1BFF299C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25" y="2060848"/>
            <a:ext cx="5629316" cy="7334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B73714-B767-422B-87CB-8066D10EC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926381"/>
            <a:ext cx="5467390" cy="7334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5EE41C-A9EA-4B22-8E5B-B5E3A3490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569" y="5661248"/>
            <a:ext cx="5076862" cy="65723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AA4416F6-6996-45D2-A874-8D40C25A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6.1 INSERT 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282094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ko-KR" altLang="en-US" dirty="0">
                <a:solidFill>
                  <a:prstClr val="black"/>
                </a:solidFill>
              </a:rPr>
              <a:t>대량 삽입</a:t>
            </a:r>
            <a:r>
              <a:rPr lang="en-US" altLang="ko-KR" dirty="0">
                <a:solidFill>
                  <a:prstClr val="black"/>
                </a:solidFill>
              </a:rPr>
              <a:t>(bulk insert)</a:t>
            </a:r>
            <a:r>
              <a:rPr lang="ko-KR" altLang="en-US" dirty="0">
                <a:solidFill>
                  <a:prstClr val="black"/>
                </a:solidFill>
              </a:rPr>
              <a:t>이란 한꺼번에 여러 개의 </a:t>
            </a:r>
            <a:r>
              <a:rPr lang="ko-KR" altLang="en-US" dirty="0" err="1">
                <a:solidFill>
                  <a:prstClr val="black"/>
                </a:solidFill>
              </a:rPr>
              <a:t>투플을</a:t>
            </a:r>
            <a:r>
              <a:rPr lang="ko-KR" altLang="en-US" dirty="0">
                <a:solidFill>
                  <a:prstClr val="black"/>
                </a:solidFill>
              </a:rPr>
              <a:t> 삽입하는 방법임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en-US" altLang="ko-KR" dirty="0" err="1">
                <a:solidFill>
                  <a:prstClr val="black"/>
                </a:solidFill>
              </a:rPr>
              <a:t>Imported_book</a:t>
            </a:r>
            <a:r>
              <a:rPr lang="ko-KR" altLang="en-US" dirty="0">
                <a:solidFill>
                  <a:prstClr val="black"/>
                </a:solidFill>
              </a:rPr>
              <a:t>이라는 테이블에 저장된 데이터를 읽어서 </a:t>
            </a:r>
            <a:r>
              <a:rPr lang="en-US" altLang="ko-KR" dirty="0">
                <a:solidFill>
                  <a:prstClr val="black"/>
                </a:solidFill>
              </a:rPr>
              <a:t>Book </a:t>
            </a:r>
            <a:r>
              <a:rPr lang="ko-KR" altLang="en-US" dirty="0">
                <a:solidFill>
                  <a:prstClr val="black"/>
                </a:solidFill>
              </a:rPr>
              <a:t>테이블에 삽입하려면 다음과 같이 작성하기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INSERT </a:t>
            </a:r>
            <a:r>
              <a:rPr lang="ko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CC0C8-44BA-439C-B067-FD1C049DBDB3}"/>
              </a:ext>
            </a:extLst>
          </p:cNvPr>
          <p:cNvSpPr txBox="1"/>
          <p:nvPr/>
        </p:nvSpPr>
        <p:spPr>
          <a:xfrm>
            <a:off x="1043608" y="2060735"/>
            <a:ext cx="6552729" cy="373885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3-46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수입도서 목록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Imported_book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을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Book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테이블에 모두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삽입하시오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92896"/>
            <a:ext cx="6624000" cy="10408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41" y="3591988"/>
            <a:ext cx="3168352" cy="27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15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pPr lvl="0" defTabSz="914400" eaLnBrk="0" fontAlgn="base" hangingPunct="0">
              <a:spcAft>
                <a:spcPct val="0"/>
              </a:spcAft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UPDATE </a:t>
            </a:r>
            <a:r>
              <a:rPr lang="ko-KR" altLang="en-US" dirty="0">
                <a:solidFill>
                  <a:sysClr val="windowText" lastClr="000000"/>
                </a:solidFill>
              </a:rPr>
              <a:t>문은 특정 속성 값을 수정하는 명령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lvl="0" defTabSz="914400" eaLnBrk="0" fontAlgn="base" hangingPunct="0">
              <a:spcAft>
                <a:spcPct val="0"/>
              </a:spcAft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lvl="0" defTabSz="914400" eaLnBrk="0" fontAlgn="base" hangingPunct="0">
              <a:spcAft>
                <a:spcPct val="0"/>
              </a:spcAft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UPDATE </a:t>
            </a:r>
            <a:r>
              <a:rPr lang="ko-KR" altLang="en-US" dirty="0">
                <a:solidFill>
                  <a:sysClr val="windowText" lastClr="000000"/>
                </a:solidFill>
              </a:rPr>
              <a:t>문의 기본 문법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UPDATE </a:t>
            </a:r>
            <a:r>
              <a:rPr lang="ko-KR" altLang="en-US" dirty="0"/>
              <a:t>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8" y="2348880"/>
            <a:ext cx="7415808" cy="110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25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UPDATE </a:t>
            </a:r>
            <a:r>
              <a:rPr lang="ko-KR" altLang="en-US" dirty="0"/>
              <a:t>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1F78F9-D4C2-46B7-9A7F-838EC462B39F}"/>
              </a:ext>
            </a:extLst>
          </p:cNvPr>
          <p:cNvSpPr txBox="1">
            <a:spLocks/>
          </p:cNvSpPr>
          <p:nvPr/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666BD-8081-4529-945D-412163E24561}"/>
              </a:ext>
            </a:extLst>
          </p:cNvPr>
          <p:cNvSpPr txBox="1"/>
          <p:nvPr/>
        </p:nvSpPr>
        <p:spPr>
          <a:xfrm>
            <a:off x="626083" y="2280828"/>
            <a:ext cx="8064896" cy="373885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3-47   Customer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테이블에서 고객번호가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5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인 고객의 주소를 ‘대한민국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부산’으로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변경하시오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08920"/>
            <a:ext cx="6585305" cy="1023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92299"/>
            <a:ext cx="2591654" cy="9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68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UPDATE </a:t>
            </a:r>
            <a:r>
              <a:rPr lang="ko-KR" altLang="en-US" dirty="0"/>
              <a:t>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1F78F9-D4C2-46B7-9A7F-838EC462B39F}"/>
              </a:ext>
            </a:extLst>
          </p:cNvPr>
          <p:cNvSpPr txBox="1">
            <a:spLocks/>
          </p:cNvSpPr>
          <p:nvPr/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9BC8B-3F51-46C6-BA6C-8B025FA9C0E9}"/>
              </a:ext>
            </a:extLst>
          </p:cNvPr>
          <p:cNvSpPr txBox="1"/>
          <p:nvPr/>
        </p:nvSpPr>
        <p:spPr>
          <a:xfrm>
            <a:off x="836035" y="2346824"/>
            <a:ext cx="7577548" cy="373885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3-48   Customer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테이블에서 박세리 고객의 주소를 김연아 고객의 주소로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변경하시오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80928"/>
            <a:ext cx="6289855" cy="14650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334653"/>
            <a:ext cx="2520280" cy="1030514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4693A20-A523-44C1-967B-9553245C30E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r>
              <a:rPr lang="en-US" altLang="ko-KR" dirty="0"/>
              <a:t>UPDATE </a:t>
            </a:r>
            <a:r>
              <a:rPr lang="ko-KR" altLang="en-US" dirty="0"/>
              <a:t>문은 다른 테이블의 속성값을 이용할 수 있음</a:t>
            </a:r>
            <a:endParaRPr lang="en-US" altLang="ko-KR" dirty="0"/>
          </a:p>
          <a:p>
            <a:pPr lvl="1"/>
            <a:r>
              <a:rPr lang="ko-KR" altLang="en-US" dirty="0"/>
              <a:t>예를 들어 </a:t>
            </a:r>
            <a:r>
              <a:rPr lang="en-US" altLang="ko-KR" dirty="0"/>
              <a:t>Customer </a:t>
            </a:r>
            <a:r>
              <a:rPr lang="ko-KR" altLang="en-US" dirty="0"/>
              <a:t>테이블의 박세리 고객의 주소를 김연아 고객의 주소로 바꿀 때 다음과 같이 </a:t>
            </a:r>
            <a:r>
              <a:rPr lang="en-US" altLang="ko-KR" dirty="0"/>
              <a:t>SELECT </a:t>
            </a:r>
            <a:r>
              <a:rPr lang="ko-KR" altLang="en-US" dirty="0"/>
              <a:t>문을 넣어서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B55130-0A20-46C6-899A-FA80094C2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5568763"/>
            <a:ext cx="5819818" cy="2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75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6.3 DELETE </a:t>
            </a:r>
            <a:r>
              <a:rPr lang="ko-KR" altLang="en-US" dirty="0"/>
              <a:t>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1F78F9-D4C2-46B7-9A7F-838EC462B39F}"/>
              </a:ext>
            </a:extLst>
          </p:cNvPr>
          <p:cNvSpPr txBox="1">
            <a:spLocks/>
          </p:cNvSpPr>
          <p:nvPr/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E1A7B5"/>
              </a:buClr>
            </a:pPr>
            <a:r>
              <a:rPr lang="en-US" altLang="ko-KR" dirty="0">
                <a:solidFill>
                  <a:sysClr val="windowText" lastClr="000000"/>
                </a:solidFill>
              </a:rPr>
              <a:t>DELETE </a:t>
            </a:r>
            <a:r>
              <a:rPr lang="ko-KR" altLang="en-US" dirty="0">
                <a:solidFill>
                  <a:sysClr val="windowText" lastClr="000000"/>
                </a:solidFill>
              </a:rPr>
              <a:t>문은 테이블에 있는 기존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투플을</a:t>
            </a:r>
            <a:r>
              <a:rPr lang="ko-KR" altLang="en-US" dirty="0">
                <a:solidFill>
                  <a:sysClr val="windowText" lastClr="000000"/>
                </a:solidFill>
              </a:rPr>
              <a:t> 삭제하는 명령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lvl="0">
              <a:buClr>
                <a:srgbClr val="E1A7B5"/>
              </a:buClr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lvl="0">
              <a:buClr>
                <a:srgbClr val="E1A7B5"/>
              </a:buClr>
            </a:pPr>
            <a:r>
              <a:rPr lang="en-US" altLang="ko-KR" dirty="0">
                <a:solidFill>
                  <a:sysClr val="windowText" lastClr="000000"/>
                </a:solidFill>
              </a:rPr>
              <a:t>DELETE </a:t>
            </a:r>
            <a:r>
              <a:rPr lang="ko-KR" altLang="en-US" dirty="0">
                <a:solidFill>
                  <a:sysClr val="windowText" lastClr="000000"/>
                </a:solidFill>
              </a:rPr>
              <a:t>문의 기본 문법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lvl="0">
              <a:buClr>
                <a:srgbClr val="E1A7B5"/>
              </a:buClr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lvl="0">
              <a:buClr>
                <a:srgbClr val="E1A7B5"/>
              </a:buClr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lvl="0">
              <a:buClr>
                <a:srgbClr val="E1A7B5"/>
              </a:buClr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lvl="0">
              <a:buClr>
                <a:srgbClr val="E1A7B5"/>
              </a:buClr>
            </a:pPr>
            <a:r>
              <a:rPr lang="en-US" altLang="ko-KR" dirty="0">
                <a:solidFill>
                  <a:sysClr val="windowText" lastClr="000000"/>
                </a:solidFill>
              </a:rPr>
              <a:t>DELETE </a:t>
            </a:r>
            <a:r>
              <a:rPr lang="ko-KR" altLang="en-US" dirty="0">
                <a:solidFill>
                  <a:sysClr val="windowText" lastClr="000000"/>
                </a:solidFill>
              </a:rPr>
              <a:t>문은 </a:t>
            </a:r>
            <a:r>
              <a:rPr lang="en-US" altLang="ko-KR" dirty="0">
                <a:solidFill>
                  <a:sysClr val="windowText" lastClr="000000"/>
                </a:solidFill>
              </a:rPr>
              <a:t>&lt;</a:t>
            </a:r>
            <a:r>
              <a:rPr lang="ko-KR" altLang="en-US" dirty="0">
                <a:solidFill>
                  <a:sysClr val="windowText" lastClr="000000"/>
                </a:solidFill>
              </a:rPr>
              <a:t>검색조건</a:t>
            </a:r>
            <a:r>
              <a:rPr lang="en-US" altLang="ko-KR" dirty="0">
                <a:solidFill>
                  <a:sysClr val="windowText" lastClr="000000"/>
                </a:solidFill>
              </a:rPr>
              <a:t>&gt;</a:t>
            </a:r>
            <a:r>
              <a:rPr lang="ko-KR" altLang="en-US" dirty="0">
                <a:solidFill>
                  <a:sysClr val="windowText" lastClr="000000"/>
                </a:solidFill>
              </a:rPr>
              <a:t>에 해당되는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투플을</a:t>
            </a:r>
            <a:r>
              <a:rPr lang="ko-KR" altLang="en-US" dirty="0">
                <a:solidFill>
                  <a:sysClr val="windowText" lastClr="000000"/>
                </a:solidFill>
              </a:rPr>
              <a:t> 삭제함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lvl="0">
              <a:buClr>
                <a:srgbClr val="E1A7B5"/>
              </a:buClr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lvl="0">
              <a:buClr>
                <a:srgbClr val="E1A7B5"/>
              </a:buClr>
            </a:pPr>
            <a:r>
              <a:rPr lang="en-US" altLang="ko-KR" dirty="0">
                <a:solidFill>
                  <a:sysClr val="windowText" lastClr="000000"/>
                </a:solidFill>
              </a:rPr>
              <a:t>&lt;</a:t>
            </a:r>
            <a:r>
              <a:rPr lang="ko-KR" altLang="en-US" dirty="0">
                <a:solidFill>
                  <a:sysClr val="windowText" lastClr="000000"/>
                </a:solidFill>
              </a:rPr>
              <a:t>검색조건</a:t>
            </a:r>
            <a:r>
              <a:rPr lang="en-US" altLang="ko-KR" dirty="0">
                <a:solidFill>
                  <a:sysClr val="windowText" lastClr="000000"/>
                </a:solidFill>
              </a:rPr>
              <a:t>&gt;</a:t>
            </a:r>
            <a:r>
              <a:rPr lang="ko-KR" altLang="en-US" dirty="0">
                <a:solidFill>
                  <a:sysClr val="windowText" lastClr="000000"/>
                </a:solidFill>
              </a:rPr>
              <a:t>이 없으면 모든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투플을</a:t>
            </a:r>
            <a:r>
              <a:rPr lang="ko-KR" altLang="en-US" dirty="0">
                <a:solidFill>
                  <a:sysClr val="windowText" lastClr="000000"/>
                </a:solidFill>
              </a:rPr>
              <a:t> 삭제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lvl="0">
              <a:buClr>
                <a:srgbClr val="008000"/>
              </a:buClr>
            </a:pPr>
            <a:endParaRPr lang="ko-KR" altLang="en-US" dirty="0">
              <a:solidFill>
                <a:sysClr val="windowText" lastClr="000000"/>
              </a:solidFill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BEDAF2-63BD-4E0A-B590-FE0C41792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83802"/>
            <a:ext cx="6120000" cy="7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67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6.3 DELETE </a:t>
            </a:r>
            <a:r>
              <a:rPr lang="ko-KR" altLang="en-US" dirty="0"/>
              <a:t>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1F78F9-D4C2-46B7-9A7F-838EC462B39F}"/>
              </a:ext>
            </a:extLst>
          </p:cNvPr>
          <p:cNvSpPr txBox="1">
            <a:spLocks/>
          </p:cNvSpPr>
          <p:nvPr/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8000"/>
              </a:buClr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36AE-6500-44C3-806B-D3FDC2EC9475}"/>
              </a:ext>
            </a:extLst>
          </p:cNvPr>
          <p:cNvSpPr txBox="1"/>
          <p:nvPr/>
        </p:nvSpPr>
        <p:spPr>
          <a:xfrm>
            <a:off x="816948" y="1133984"/>
            <a:ext cx="7109360" cy="373885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3-49   Customer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테이블에서 고객번호가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5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인 고객을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삭제하시오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30" y="1572712"/>
            <a:ext cx="6552000" cy="12654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8" y="2766072"/>
            <a:ext cx="2746940" cy="92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91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594D3-8964-42F1-9E01-F89530C0764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질의 </a:t>
            </a:r>
            <a:r>
              <a:rPr lang="en-US" altLang="ko-KR" dirty="0"/>
              <a:t>3-49 SQL </a:t>
            </a:r>
            <a:r>
              <a:rPr lang="ko-KR" altLang="en-US" dirty="0"/>
              <a:t>문에서 </a:t>
            </a:r>
            <a:r>
              <a:rPr lang="en-US" altLang="ko-KR" dirty="0"/>
              <a:t>WHERE </a:t>
            </a:r>
            <a:r>
              <a:rPr lang="ko-KR" altLang="en-US" dirty="0"/>
              <a:t>절을 빼면 고객 테이블의 모든 </a:t>
            </a:r>
            <a:r>
              <a:rPr lang="ko-KR" altLang="en-US" dirty="0" err="1"/>
              <a:t>투플이</a:t>
            </a:r>
            <a:r>
              <a:rPr lang="ko-KR" altLang="en-US" dirty="0"/>
              <a:t> 삭제되고 빈 테이블만 남음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</a:t>
            </a:r>
            <a:r>
              <a:rPr lang="en-US" altLang="ko-KR" dirty="0"/>
              <a:t>SQL </a:t>
            </a:r>
            <a:r>
              <a:rPr lang="ko-KR" altLang="en-US" dirty="0"/>
              <a:t>문은 실행되지 않음</a:t>
            </a:r>
            <a:r>
              <a:rPr lang="en-US" altLang="ko-KR" dirty="0"/>
              <a:t>. </a:t>
            </a:r>
            <a:r>
              <a:rPr lang="ko-KR" altLang="en-US" dirty="0"/>
              <a:t>그 이유는 </a:t>
            </a:r>
            <a:r>
              <a:rPr lang="en-US" altLang="ko-KR" dirty="0"/>
              <a:t>Orders </a:t>
            </a:r>
            <a:r>
              <a:rPr lang="ko-KR" altLang="en-US" dirty="0"/>
              <a:t>테이블에서 </a:t>
            </a:r>
            <a:r>
              <a:rPr lang="en-US" altLang="ko-KR" dirty="0" err="1"/>
              <a:t>Customer.custid</a:t>
            </a:r>
            <a:r>
              <a:rPr lang="en-US" altLang="ko-KR" dirty="0"/>
              <a:t> </a:t>
            </a:r>
            <a:r>
              <a:rPr lang="ko-KR" altLang="en-US" dirty="0"/>
              <a:t>속성을 외래키로 참조하고 있기 때문</a:t>
            </a:r>
            <a:r>
              <a:rPr lang="en-US" altLang="ko-KR" dirty="0"/>
              <a:t>. </a:t>
            </a:r>
            <a:r>
              <a:rPr lang="ko-KR" altLang="en-US" dirty="0"/>
              <a:t>제약이 해제되지 않으면 데이터 삭제가 중지됨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DROP</a:t>
            </a:r>
            <a:r>
              <a:rPr lang="ko-KR" altLang="en-US" dirty="0"/>
              <a:t>문은 </a:t>
            </a:r>
            <a:r>
              <a:rPr lang="en-US" altLang="ko-KR" dirty="0"/>
              <a:t>DDL</a:t>
            </a:r>
            <a:r>
              <a:rPr lang="ko-KR" altLang="en-US" dirty="0"/>
              <a:t>문으로 테이블의 구조를 삭제하고 데이터도 함께 삭제됨</a:t>
            </a:r>
            <a:r>
              <a:rPr lang="en-US" altLang="ko-KR" dirty="0"/>
              <a:t>. DELETE </a:t>
            </a:r>
            <a:r>
              <a:rPr lang="ko-KR" altLang="en-US" dirty="0"/>
              <a:t>문은 </a:t>
            </a:r>
            <a:r>
              <a:rPr lang="en-US" altLang="ko-KR" dirty="0"/>
              <a:t>DML</a:t>
            </a:r>
            <a:r>
              <a:rPr lang="ko-KR" altLang="en-US" dirty="0"/>
              <a:t>문으로 테이블의 구조는 그대로 두고 데이터만 삭제함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5B1B38F-FFBA-4FD9-8E6B-392BEBD6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6.3 DELETE </a:t>
            </a:r>
            <a:r>
              <a:rPr lang="ko-KR" altLang="en-US" dirty="0"/>
              <a:t>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3D4B6-582C-41CF-948E-3CA84D93DD1E}"/>
              </a:ext>
            </a:extLst>
          </p:cNvPr>
          <p:cNvSpPr txBox="1"/>
          <p:nvPr/>
        </p:nvSpPr>
        <p:spPr>
          <a:xfrm>
            <a:off x="971238" y="2278324"/>
            <a:ext cx="7109360" cy="373885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3-50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모든 고객을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삭제하시오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D357E6-18AE-4E1B-AFE7-0B8268E43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20" y="2780928"/>
            <a:ext cx="6552000" cy="5676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1E7DB9-D905-430D-8EF7-E5CD42642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38" y="3348586"/>
            <a:ext cx="5760000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8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B23B4-6660-4A72-951D-CAE44CEF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8A871-9ED5-49DB-A230-3A66983D6C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오늘 배운 내용을 실습해보자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en-US" altLang="ko-KR" dirty="0"/>
              <a:t>MSSQL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샘플 데이터베이스 생성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en-US" altLang="ko-KR" dirty="0"/>
              <a:t>CREATE, ALTER, DROP </a:t>
            </a:r>
            <a:r>
              <a:rPr lang="ko-KR" altLang="en-US" dirty="0"/>
              <a:t>등 오늘 배운 예제 모두 실행해보기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C167229-34C1-44F0-8557-51961FAE9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501008"/>
            <a:ext cx="2524143" cy="8572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104FC-0C93-472C-97AD-84EF0180C944}"/>
              </a:ext>
            </a:extLst>
          </p:cNvPr>
          <p:cNvSpPr txBox="1"/>
          <p:nvPr/>
        </p:nvSpPr>
        <p:spPr>
          <a:xfrm>
            <a:off x="2771800" y="4509120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데이터베이스 생성 </a:t>
            </a:r>
            <a:r>
              <a:rPr lang="ko-KR" altLang="en-US"/>
              <a:t>명령어 예시</a:t>
            </a:r>
          </a:p>
        </p:txBody>
      </p:sp>
    </p:spTree>
    <p:extLst>
      <p:ext uri="{BB962C8B-B14F-4D97-AF65-F5344CB8AC3E}">
        <p14:creationId xmlns:p14="http://schemas.microsoft.com/office/powerpoint/2010/main" val="3299087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B23B4-6660-4A72-951D-CAE44CEF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8A871-9ED5-49DB-A230-3A66983D6C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오늘 배운 내용을 실습해보자</a:t>
            </a:r>
            <a:endParaRPr lang="en-US" altLang="ko-KR" dirty="0"/>
          </a:p>
          <a:p>
            <a:pPr marL="495300" lvl="1" indent="-228600">
              <a:buFont typeface="+mj-ea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데이터 </a:t>
            </a:r>
            <a:r>
              <a:rPr lang="ko-KR" altLang="en-US" dirty="0" err="1"/>
              <a:t>정의어를</a:t>
            </a:r>
            <a:r>
              <a:rPr lang="ko-KR" altLang="en-US" dirty="0"/>
              <a:t> 사용하여 </a:t>
            </a:r>
            <a:r>
              <a:rPr lang="en-US" altLang="ko-KR" dirty="0" err="1"/>
              <a:t>madang</a:t>
            </a:r>
            <a:r>
              <a:rPr lang="ko-KR" altLang="en-US" dirty="0"/>
              <a:t> 데이터베이스 및 아래 테이블 생성하기 </a:t>
            </a:r>
            <a:endParaRPr lang="en-US" altLang="ko-KR" dirty="0"/>
          </a:p>
          <a:p>
            <a:pPr lvl="3"/>
            <a:r>
              <a:rPr lang="ko-KR" altLang="en-US" dirty="0"/>
              <a:t>다음 페이지 참고해서 세 개의 테이블 간 속성의 참조 관계 정의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D2983E8-84E3-473B-AD16-65016CB32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19" y="2798614"/>
            <a:ext cx="3096344" cy="21507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549AAFF-E975-4875-B536-7B1B665DA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710" y="5334435"/>
            <a:ext cx="2958580" cy="12672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1D87E5-93E6-4BB6-8DA9-E37283A9D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14123"/>
            <a:ext cx="3265097" cy="2154876"/>
          </a:xfrm>
          <a:prstGeom prst="rect">
            <a:avLst/>
          </a:prstGeom>
        </p:spPr>
      </p:pic>
      <p:sp>
        <p:nvSpPr>
          <p:cNvPr id="19" name="TextBox 13">
            <a:extLst>
              <a:ext uri="{FF2B5EF4-FFF2-40B4-BE49-F238E27FC236}">
                <a16:creationId xmlns:a16="http://schemas.microsoft.com/office/drawing/2014/main" id="{1B4AC85F-6C82-4D1F-90F5-3B331767C1D1}"/>
              </a:ext>
            </a:extLst>
          </p:cNvPr>
          <p:cNvSpPr txBox="1"/>
          <p:nvPr/>
        </p:nvSpPr>
        <p:spPr>
          <a:xfrm>
            <a:off x="847477" y="2404118"/>
            <a:ext cx="1080119" cy="333617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Book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테이블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390975AD-11E1-4DF2-9D0E-195FCA94FF34}"/>
              </a:ext>
            </a:extLst>
          </p:cNvPr>
          <p:cNvSpPr txBox="1"/>
          <p:nvPr/>
        </p:nvSpPr>
        <p:spPr>
          <a:xfrm>
            <a:off x="4735841" y="2404117"/>
            <a:ext cx="1224136" cy="333617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Orders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테이블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3A836539-864A-46F1-9286-56152691FD6A}"/>
              </a:ext>
            </a:extLst>
          </p:cNvPr>
          <p:cNvSpPr txBox="1"/>
          <p:nvPr/>
        </p:nvSpPr>
        <p:spPr>
          <a:xfrm>
            <a:off x="3118836" y="4998744"/>
            <a:ext cx="1440092" cy="333617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Customer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테이블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804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8208912" cy="4104456"/>
          </a:xfrm>
        </p:spPr>
        <p:txBody>
          <a:bodyPr/>
          <a:lstStyle/>
          <a:p>
            <a:r>
              <a:rPr lang="en-US" altLang="ko-KR" dirty="0"/>
              <a:t>DDL</a:t>
            </a:r>
            <a:r>
              <a:rPr lang="ko-KR" altLang="en-US" dirty="0"/>
              <a:t>로 테이블의 구조를 정의하고 변경하는 방법을 알아본다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DML</a:t>
            </a:r>
            <a:r>
              <a:rPr lang="ko-KR" altLang="en-US" dirty="0"/>
              <a:t>로 데이터를 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삭제하는 방법을 알아본다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DD197DD9-FB3D-4220-B378-E4ABC6259008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64" y="2060848"/>
            <a:ext cx="4248472" cy="3406947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94EEFF1-AC9F-46F4-B326-21919571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953940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CEFE-E839-44B5-8FB4-F82AD402C14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오늘 배운 내용을 실습해보자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</a:pP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en-US" altLang="ko-KR" dirty="0"/>
              <a:t>MSSQL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en-US" altLang="ko-KR" dirty="0" err="1"/>
              <a:t>madang</a:t>
            </a:r>
            <a:r>
              <a:rPr lang="en-US" altLang="ko-KR" dirty="0"/>
              <a:t> </a:t>
            </a:r>
            <a:r>
              <a:rPr lang="ko-KR" altLang="en-US" dirty="0"/>
              <a:t>데이터베이스에서 </a:t>
            </a:r>
            <a:r>
              <a:rPr lang="en-US" altLang="ko-KR" dirty="0"/>
              <a:t>INSERT, UPDATE, DELETE </a:t>
            </a:r>
            <a:r>
              <a:rPr lang="ko-KR" altLang="en-US" dirty="0"/>
              <a:t>등 오늘 배운 예제 모두 실행해보기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347DC67-1D74-4985-9972-B060DF5E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7543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r>
              <a:rPr lang="en-US" altLang="ko-KR" dirty="0"/>
              <a:t>CREATE TABLE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ALTER TABLE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DROP TABLE </a:t>
            </a:r>
            <a:r>
              <a:rPr lang="ko-KR" altLang="en-US" dirty="0"/>
              <a:t>문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96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0B53C-FF4D-4F66-9993-4D2585FDF54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ko-KR" altLang="en-US" dirty="0"/>
              <a:t>데이터를 저장하려면 먼저 데이터를 저장할 테이블의 구조를 만들어야 함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SQL</a:t>
            </a:r>
            <a:r>
              <a:rPr lang="ko-KR" altLang="en-US" dirty="0"/>
              <a:t>의 데이터 </a:t>
            </a:r>
            <a:r>
              <a:rPr lang="ko-KR" altLang="en-US" dirty="0" err="1"/>
              <a:t>정의어는</a:t>
            </a:r>
            <a:r>
              <a:rPr lang="ko-KR" altLang="en-US" dirty="0"/>
              <a:t> 바로 이 구조를 만드는 명령</a:t>
            </a:r>
            <a:endParaRPr lang="en-US" altLang="ko-KR" dirty="0"/>
          </a:p>
          <a:p>
            <a:pPr lvl="1">
              <a:lnSpc>
                <a:spcPct val="250000"/>
              </a:lnSpc>
            </a:pPr>
            <a:r>
              <a:rPr lang="en-US" altLang="ko-KR" dirty="0"/>
              <a:t>CREATE : </a:t>
            </a:r>
            <a:r>
              <a:rPr lang="ko-KR" altLang="en-US" dirty="0"/>
              <a:t>테이블의 구조를 만듦</a:t>
            </a:r>
            <a:endParaRPr lang="en-US" altLang="ko-KR" dirty="0"/>
          </a:p>
          <a:p>
            <a:pPr lvl="1">
              <a:lnSpc>
                <a:spcPct val="250000"/>
              </a:lnSpc>
            </a:pPr>
            <a:r>
              <a:rPr lang="en-US" altLang="ko-KR" dirty="0"/>
              <a:t>ALTER : </a:t>
            </a:r>
            <a:r>
              <a:rPr lang="ko-KR" altLang="en-US" dirty="0"/>
              <a:t>테이블의 구조를 변경</a:t>
            </a:r>
            <a:endParaRPr lang="en-US" altLang="ko-KR" dirty="0"/>
          </a:p>
          <a:p>
            <a:pPr lvl="1">
              <a:lnSpc>
                <a:spcPct val="250000"/>
              </a:lnSpc>
            </a:pPr>
            <a:r>
              <a:rPr lang="en-US" altLang="ko-KR" dirty="0"/>
              <a:t>DROP : </a:t>
            </a:r>
            <a:r>
              <a:rPr lang="ko-KR" altLang="en-US" dirty="0"/>
              <a:t>테이블의 구조를 삭제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앞에서는 이미 만들어진 테이블을 이용하여 데이터를 검색하는 방법을 배웠다면</a:t>
            </a:r>
            <a:r>
              <a:rPr lang="en-US" altLang="ko-KR" dirty="0"/>
              <a:t>, </a:t>
            </a:r>
            <a:r>
              <a:rPr lang="ko-KR" altLang="en-US" dirty="0"/>
              <a:t>여기에서는 테이블을 만드는 방법을 배움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BCC127B-1EC8-46AF-AC21-3A5F8315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76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테이블을 구성하고</a:t>
            </a:r>
            <a:r>
              <a:rPr lang="en-US" altLang="ko-KR" dirty="0"/>
              <a:t>, </a:t>
            </a:r>
            <a:r>
              <a:rPr lang="ko-KR" altLang="en-US" dirty="0"/>
              <a:t>속성과 속성에 관한 제약을 정의하며</a:t>
            </a:r>
            <a:r>
              <a:rPr lang="en-US" altLang="ko-KR" dirty="0"/>
              <a:t>, </a:t>
            </a:r>
            <a:r>
              <a:rPr lang="ko-KR" altLang="en-US" dirty="0" err="1"/>
              <a:t>기본키</a:t>
            </a:r>
            <a:r>
              <a:rPr lang="ko-KR" altLang="en-US" dirty="0"/>
              <a:t> 및 </a:t>
            </a:r>
            <a:r>
              <a:rPr lang="ko-KR" altLang="en-US" dirty="0" err="1"/>
              <a:t>외래키를</a:t>
            </a:r>
            <a:r>
              <a:rPr lang="ko-KR" altLang="en-US" dirty="0"/>
              <a:t> 정의하는 명령</a:t>
            </a:r>
            <a:endParaRPr lang="en-US" altLang="ko-KR" dirty="0"/>
          </a:p>
          <a:p>
            <a:r>
              <a:rPr lang="en-US" altLang="ko-KR" dirty="0"/>
              <a:t>NOT NULL</a:t>
            </a:r>
            <a:r>
              <a:rPr lang="ko-KR" altLang="en-US" dirty="0"/>
              <a:t>은 </a:t>
            </a:r>
            <a:r>
              <a:rPr lang="en-US" altLang="ko-KR" dirty="0"/>
              <a:t>NULL </a:t>
            </a:r>
            <a:r>
              <a:rPr lang="ko-KR" altLang="en-US" dirty="0"/>
              <a:t>값을 허용하지 않는 제약</a:t>
            </a:r>
            <a:r>
              <a:rPr lang="en-US" altLang="ko-KR" dirty="0"/>
              <a:t>, UNIQUE</a:t>
            </a:r>
            <a:r>
              <a:rPr lang="ko-KR" altLang="en-US" dirty="0"/>
              <a:t>는 유일한 값에 대한 제약</a:t>
            </a:r>
            <a:r>
              <a:rPr lang="en-US" altLang="ko-KR" dirty="0"/>
              <a:t>, DEFAULT</a:t>
            </a:r>
            <a:r>
              <a:rPr lang="ko-KR" altLang="en-US" dirty="0"/>
              <a:t>는 기본값 설정</a:t>
            </a:r>
            <a:r>
              <a:rPr lang="en-US" altLang="ko-KR" dirty="0"/>
              <a:t>, CHECK</a:t>
            </a:r>
            <a:r>
              <a:rPr lang="ko-KR" altLang="en-US" dirty="0"/>
              <a:t>는 값에 대한 조건을 부여할 때 사용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CREATE TABLE </a:t>
            </a:r>
            <a:r>
              <a:rPr lang="ko-KR" altLang="en-US" dirty="0"/>
              <a:t>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194F45-FC3A-400E-80A0-0884DC635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140968"/>
            <a:ext cx="7200800" cy="31861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D69E4-B3A2-4CBA-8244-8808A775D37E}"/>
              </a:ext>
            </a:extLst>
          </p:cNvPr>
          <p:cNvSpPr txBox="1"/>
          <p:nvPr/>
        </p:nvSpPr>
        <p:spPr>
          <a:xfrm>
            <a:off x="4341156" y="3266400"/>
            <a:ext cx="368722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대문자는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키워드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{ }</a:t>
            </a:r>
            <a:r>
              <a:rPr lang="ko-KR" altLang="en-US" dirty="0">
                <a:solidFill>
                  <a:srgbClr val="FF0000"/>
                </a:solidFill>
              </a:rPr>
              <a:t>안의 내용은 반복 가능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[ ]</a:t>
            </a:r>
            <a:r>
              <a:rPr lang="ko-KR" altLang="en-US" dirty="0">
                <a:solidFill>
                  <a:srgbClr val="FF0000"/>
                </a:solidFill>
              </a:rPr>
              <a:t>은 선택적 사용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|</a:t>
            </a:r>
            <a:r>
              <a:rPr lang="ko-KR" altLang="en-US" dirty="0">
                <a:solidFill>
                  <a:srgbClr val="FF0000"/>
                </a:solidFill>
              </a:rPr>
              <a:t>는 한 개 선택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&lt; &gt;</a:t>
            </a:r>
            <a:r>
              <a:rPr lang="ko-KR" altLang="en-US" dirty="0">
                <a:solidFill>
                  <a:srgbClr val="FF0000"/>
                </a:solidFill>
              </a:rPr>
              <a:t>는 해당되는 문법 사항이 있음</a:t>
            </a:r>
          </a:p>
        </p:txBody>
      </p:sp>
    </p:spTree>
    <p:extLst>
      <p:ext uri="{BB962C8B-B14F-4D97-AF65-F5344CB8AC3E}">
        <p14:creationId xmlns:p14="http://schemas.microsoft.com/office/powerpoint/2010/main" val="277274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r>
              <a:rPr lang="en-US" altLang="ko-KR" dirty="0"/>
              <a:t>PRIMARY KEY</a:t>
            </a:r>
            <a:r>
              <a:rPr lang="ko-KR" altLang="en-US" dirty="0"/>
              <a:t>는 </a:t>
            </a:r>
            <a:r>
              <a:rPr lang="ko-KR" altLang="en-US" dirty="0" err="1"/>
              <a:t>기본키를</a:t>
            </a:r>
            <a:r>
              <a:rPr lang="ko-KR" altLang="en-US" dirty="0"/>
              <a:t> 정할 때 사용하고 </a:t>
            </a:r>
            <a:r>
              <a:rPr lang="en-US" altLang="ko-KR" dirty="0"/>
              <a:t>FOREIGN KEY</a:t>
            </a:r>
            <a:r>
              <a:rPr lang="ko-KR" altLang="en-US" dirty="0"/>
              <a:t>는 </a:t>
            </a:r>
            <a:r>
              <a:rPr lang="ko-KR" altLang="en-US" dirty="0" err="1"/>
              <a:t>외래키를</a:t>
            </a:r>
            <a:r>
              <a:rPr lang="ko-KR" altLang="en-US" dirty="0"/>
              <a:t> 지정할 때 사용하며</a:t>
            </a:r>
            <a:r>
              <a:rPr lang="en-US" altLang="ko-KR" dirty="0"/>
              <a:t>, ON UPDATE</a:t>
            </a:r>
            <a:r>
              <a:rPr lang="ko-KR" altLang="en-US" dirty="0"/>
              <a:t>와 </a:t>
            </a:r>
            <a:r>
              <a:rPr lang="en-US" altLang="ko-KR" dirty="0"/>
              <a:t>ON DELETE</a:t>
            </a:r>
            <a:r>
              <a:rPr lang="ko-KR" altLang="en-US" dirty="0"/>
              <a:t>는 </a:t>
            </a:r>
            <a:r>
              <a:rPr lang="ko-KR" altLang="en-US" dirty="0" err="1"/>
              <a:t>외래키</a:t>
            </a:r>
            <a:r>
              <a:rPr lang="ko-KR" altLang="en-US" dirty="0"/>
              <a:t> 속성의 수정과 </a:t>
            </a:r>
            <a:r>
              <a:rPr lang="ko-KR" altLang="en-US" dirty="0" err="1"/>
              <a:t>투플</a:t>
            </a:r>
            <a:r>
              <a:rPr lang="ko-KR" altLang="en-US" dirty="0"/>
              <a:t> 삭제 시 동작을 나타냄</a:t>
            </a:r>
            <a:endParaRPr lang="en-US" altLang="ko-KR" dirty="0"/>
          </a:p>
          <a:p>
            <a:r>
              <a:rPr lang="en-US" altLang="ko-KR" dirty="0"/>
              <a:t>ON DELETE </a:t>
            </a:r>
            <a:r>
              <a:rPr lang="ko-KR" altLang="en-US" dirty="0"/>
              <a:t>옵션으로는 </a:t>
            </a:r>
            <a:r>
              <a:rPr lang="en-US" altLang="ko-KR" dirty="0"/>
              <a:t>CASCADE, SET NULL</a:t>
            </a:r>
            <a:r>
              <a:rPr lang="ko-KR" altLang="en-US" dirty="0"/>
              <a:t>이 있으며 명시하지 않으면 </a:t>
            </a:r>
            <a:r>
              <a:rPr lang="en-US" altLang="ko-KR" dirty="0"/>
              <a:t>NO ACTION</a:t>
            </a:r>
          </a:p>
          <a:p>
            <a:r>
              <a:rPr lang="en-US" altLang="ko-KR" dirty="0"/>
              <a:t>CREATE TABLE </a:t>
            </a:r>
            <a:r>
              <a:rPr lang="ko-KR" altLang="en-US" dirty="0"/>
              <a:t>문의 기본 문법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CREATE TABLE </a:t>
            </a:r>
            <a:r>
              <a:rPr lang="ko-KR" altLang="en-US" dirty="0"/>
              <a:t>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194F45-FC3A-400E-80A0-0884DC635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9000"/>
            <a:ext cx="7200800" cy="31861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D69E4-B3A2-4CBA-8244-8808A775D37E}"/>
              </a:ext>
            </a:extLst>
          </p:cNvPr>
          <p:cNvSpPr txBox="1"/>
          <p:nvPr/>
        </p:nvSpPr>
        <p:spPr>
          <a:xfrm>
            <a:off x="4341156" y="3554432"/>
            <a:ext cx="368722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대문자는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키워드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{ }</a:t>
            </a:r>
            <a:r>
              <a:rPr lang="ko-KR" altLang="en-US" dirty="0">
                <a:solidFill>
                  <a:srgbClr val="FF0000"/>
                </a:solidFill>
              </a:rPr>
              <a:t>안의 내용은 반복 가능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[ ]</a:t>
            </a:r>
            <a:r>
              <a:rPr lang="ko-KR" altLang="en-US" dirty="0">
                <a:solidFill>
                  <a:srgbClr val="FF0000"/>
                </a:solidFill>
              </a:rPr>
              <a:t>은 선택적 사용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|</a:t>
            </a:r>
            <a:r>
              <a:rPr lang="ko-KR" altLang="en-US" dirty="0">
                <a:solidFill>
                  <a:srgbClr val="FF0000"/>
                </a:solidFill>
              </a:rPr>
              <a:t>는 한 개 선택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&lt; &gt;</a:t>
            </a:r>
            <a:r>
              <a:rPr lang="ko-KR" altLang="en-US" dirty="0">
                <a:solidFill>
                  <a:srgbClr val="FF0000"/>
                </a:solidFill>
              </a:rPr>
              <a:t>는 해당되는 문법 사항이 있음</a:t>
            </a:r>
          </a:p>
        </p:txBody>
      </p:sp>
    </p:spTree>
    <p:extLst>
      <p:ext uri="{BB962C8B-B14F-4D97-AF65-F5344CB8AC3E}">
        <p14:creationId xmlns:p14="http://schemas.microsoft.com/office/powerpoint/2010/main" val="105886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CREATE TABLE </a:t>
            </a:r>
            <a:r>
              <a:rPr lang="ko-KR" altLang="en-US" dirty="0"/>
              <a:t>문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1415350"/>
            <a:ext cx="7776864" cy="1600438"/>
          </a:xfrm>
          <a:prstGeom prst="rect">
            <a:avLst/>
          </a:prstGeom>
          <a:solidFill>
            <a:srgbClr val="E1A7B5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질의 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3-34 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다음과 같은 속성을 가진 </a:t>
            </a:r>
            <a:r>
              <a:rPr lang="en-US" altLang="ko-KR" sz="1400" b="1" dirty="0" err="1">
                <a:solidFill>
                  <a:srgbClr val="F7E9EE"/>
                </a:solidFill>
                <a:latin typeface="+mn-lt"/>
              </a:rPr>
              <a:t>NewBook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 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테이블을 </a:t>
            </a:r>
            <a:r>
              <a:rPr lang="ko-KR" altLang="en-US" sz="1400" b="1" dirty="0" err="1">
                <a:solidFill>
                  <a:srgbClr val="F7E9EE"/>
                </a:solidFill>
                <a:latin typeface="+mn-lt"/>
              </a:rPr>
              <a:t>생성하시오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. 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정수형은 </a:t>
            </a:r>
            <a:r>
              <a:rPr lang="en-US" altLang="ko-KR" sz="1400" b="1" dirty="0">
                <a:solidFill>
                  <a:srgbClr val="F7E9EE"/>
                </a:solidFill>
              </a:rPr>
              <a:t>INT</a:t>
            </a:r>
            <a:r>
              <a:rPr lang="ko-KR" altLang="en-US" sz="1400" b="1" dirty="0">
                <a:solidFill>
                  <a:srgbClr val="F7E9EE"/>
                </a:solidFill>
              </a:rPr>
              <a:t>를 사용하며 </a:t>
            </a:r>
            <a:endParaRPr lang="en-US" altLang="ko-KR" sz="1400" b="1" dirty="0">
              <a:solidFill>
                <a:srgbClr val="F7E9EE"/>
              </a:solidFill>
              <a:latin typeface="+mn-lt"/>
            </a:endParaRPr>
          </a:p>
          <a:p>
            <a:pPr lvl="0" latinLnBrk="0"/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             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 </a:t>
            </a:r>
            <a:r>
              <a:rPr lang="ko-KR" altLang="en-US" sz="1400" b="1" dirty="0" err="1">
                <a:solidFill>
                  <a:srgbClr val="F7E9EE"/>
                </a:solidFill>
                <a:latin typeface="+mn-lt"/>
              </a:rPr>
              <a:t>문자형은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 가 변형 문자 타입인 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VARCHAR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을 사용한다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.</a:t>
            </a:r>
          </a:p>
          <a:p>
            <a:pPr lvl="0" latinLnBrk="0"/>
            <a:endParaRPr lang="en-US" altLang="ko-KR" sz="1400" b="1" dirty="0">
              <a:solidFill>
                <a:srgbClr val="F7E9EE"/>
              </a:solidFill>
              <a:latin typeface="+mn-lt"/>
            </a:endParaRP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F7E9EE"/>
                </a:solidFill>
                <a:latin typeface="+mn-lt"/>
              </a:rPr>
              <a:t>bookid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(</a:t>
            </a:r>
            <a:r>
              <a:rPr lang="ko-KR" altLang="en-US" sz="1400" b="1" dirty="0" err="1">
                <a:solidFill>
                  <a:srgbClr val="F7E9EE"/>
                </a:solidFill>
                <a:latin typeface="+mn-lt"/>
              </a:rPr>
              <a:t>도서번호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)-INT</a:t>
            </a: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F7E9EE"/>
                </a:solidFill>
                <a:latin typeface="+mn-lt"/>
              </a:rPr>
              <a:t>bookname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(</a:t>
            </a:r>
            <a:r>
              <a:rPr lang="ko-KR" altLang="en-US" sz="1400" b="1" dirty="0" err="1">
                <a:solidFill>
                  <a:srgbClr val="F7E9EE"/>
                </a:solidFill>
                <a:latin typeface="+mn-lt"/>
              </a:rPr>
              <a:t>도서이름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)-VARCHAR(20) </a:t>
            </a: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publisher(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출판사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)-VARCHAR(20) </a:t>
            </a: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price(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가격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)-INT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F7E9EE"/>
              </a:solidFill>
              <a:effectLst/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73" y="3140968"/>
            <a:ext cx="6480000" cy="150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3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작성한 </a:t>
            </a:r>
            <a:r>
              <a:rPr lang="en-US" altLang="ko-KR" dirty="0" err="1"/>
              <a:t>NewBook</a:t>
            </a:r>
            <a:r>
              <a:rPr lang="en-US" altLang="ko-KR" dirty="0"/>
              <a:t> </a:t>
            </a:r>
            <a:r>
              <a:rPr lang="ko-KR" altLang="en-US" dirty="0"/>
              <a:t>테이블에는 아무 제약사항이 없음</a:t>
            </a:r>
            <a:endParaRPr lang="en-US" altLang="ko-KR" dirty="0"/>
          </a:p>
          <a:p>
            <a:r>
              <a:rPr lang="ko-KR" altLang="en-US" dirty="0"/>
              <a:t>기본키를 지정하고 싶다면 다음과 같이 생성</a:t>
            </a:r>
            <a:r>
              <a:rPr lang="en-US" altLang="ko-KR" dirty="0"/>
              <a:t>. </a:t>
            </a:r>
            <a:r>
              <a:rPr lang="ko-KR" altLang="en-US" dirty="0" err="1"/>
              <a:t>기본키</a:t>
            </a:r>
            <a:r>
              <a:rPr lang="ko-KR" altLang="en-US" dirty="0"/>
              <a:t> 속성에 괄호는 필수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기본키</a:t>
            </a:r>
            <a:r>
              <a:rPr lang="ko-KR" altLang="en-US" dirty="0"/>
              <a:t> 지정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CREATE TABLE </a:t>
            </a:r>
            <a:r>
              <a:rPr lang="ko-KR" altLang="en-US" dirty="0"/>
              <a:t>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39"/>
          <a:stretch/>
        </p:blipFill>
        <p:spPr>
          <a:xfrm>
            <a:off x="530231" y="2780928"/>
            <a:ext cx="3192126" cy="162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B9F157-04FC-4C94-8E6F-D87DE6E42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026" y="2924944"/>
            <a:ext cx="4429743" cy="1133633"/>
          </a:xfrm>
          <a:prstGeom prst="rect">
            <a:avLst/>
          </a:prstGeom>
        </p:spPr>
      </p:pic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9A126853-99FC-4039-B7CE-BB4F5F9D8154}"/>
              </a:ext>
            </a:extLst>
          </p:cNvPr>
          <p:cNvSpPr/>
          <p:nvPr/>
        </p:nvSpPr>
        <p:spPr>
          <a:xfrm rot="16200000">
            <a:off x="3725816" y="4069583"/>
            <a:ext cx="432048" cy="1620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44916-BDBF-4E97-90CA-156F8EB3CA99}"/>
              </a:ext>
            </a:extLst>
          </p:cNvPr>
          <p:cNvSpPr txBox="1"/>
          <p:nvPr/>
        </p:nvSpPr>
        <p:spPr>
          <a:xfrm>
            <a:off x="3346965" y="52503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같은 의미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52798BA-7FC7-4478-9066-F898BA1F1341}"/>
              </a:ext>
            </a:extLst>
          </p:cNvPr>
          <p:cNvCxnSpPr/>
          <p:nvPr/>
        </p:nvCxnSpPr>
        <p:spPr>
          <a:xfrm>
            <a:off x="683568" y="4221088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C04CFAB-4C8D-45A8-B59C-00E1C3337678}"/>
              </a:ext>
            </a:extLst>
          </p:cNvPr>
          <p:cNvCxnSpPr>
            <a:cxnSpLocks/>
          </p:cNvCxnSpPr>
          <p:nvPr/>
        </p:nvCxnSpPr>
        <p:spPr>
          <a:xfrm>
            <a:off x="4211960" y="3411463"/>
            <a:ext cx="38884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16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6412</TotalTime>
  <Words>1224</Words>
  <Application>Microsoft Office PowerPoint</Application>
  <PresentationFormat>화면 슬라이드 쇼(4:3)</PresentationFormat>
  <Paragraphs>280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HY견고딕</vt:lpstr>
      <vt:lpstr>맑은 고딕</vt:lpstr>
      <vt:lpstr>Arial</vt:lpstr>
      <vt:lpstr>Times New Roman</vt:lpstr>
      <vt:lpstr>Wingdings</vt:lpstr>
      <vt:lpstr>Office 테마</vt:lpstr>
      <vt:lpstr>3 SQL 기초</vt:lpstr>
      <vt:lpstr>PowerPoint 프레젠테이션</vt:lpstr>
      <vt:lpstr>PowerPoint 프레젠테이션</vt:lpstr>
      <vt:lpstr>05. 데이터 정의어</vt:lpstr>
      <vt:lpstr>05. 데이터 정의어</vt:lpstr>
      <vt:lpstr>5.1 CREATE TABLE 문</vt:lpstr>
      <vt:lpstr>5.1 CREATE TABLE 문</vt:lpstr>
      <vt:lpstr>5.1 CREATE TABLE 문</vt:lpstr>
      <vt:lpstr>5.1 CREATE TABLE 문</vt:lpstr>
      <vt:lpstr>5.1 CREATE TABLE 문</vt:lpstr>
      <vt:lpstr>5.1 CREATE TABLE 문</vt:lpstr>
      <vt:lpstr>5.1 CREATE TABLE 문</vt:lpstr>
      <vt:lpstr>5.1 CREATE TABLE 문</vt:lpstr>
      <vt:lpstr>5.2 ALTER TABLE 문</vt:lpstr>
      <vt:lpstr>5.2 ALTER TABLE 문</vt:lpstr>
      <vt:lpstr>5.2 ALTER TABLE 문</vt:lpstr>
      <vt:lpstr>5.3 DROP TABLE 문</vt:lpstr>
      <vt:lpstr>06. 데이터 조작어 – 삽입, 수정, 삭제</vt:lpstr>
      <vt:lpstr>6.1 INSERT 문</vt:lpstr>
      <vt:lpstr>6.1 INSERT 문</vt:lpstr>
      <vt:lpstr>6.1 INSERT 문</vt:lpstr>
      <vt:lpstr>6.2 UPDATE 문</vt:lpstr>
      <vt:lpstr>6.2 UPDATE 문</vt:lpstr>
      <vt:lpstr>6.2 UPDATE 문</vt:lpstr>
      <vt:lpstr>6.3 DELETE 문</vt:lpstr>
      <vt:lpstr>6.3 DELETE 문</vt:lpstr>
      <vt:lpstr>6.3 DELETE 문</vt:lpstr>
      <vt:lpstr>실습</vt:lpstr>
      <vt:lpstr>실습</vt:lpstr>
      <vt:lpstr>실습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jk shin</cp:lastModifiedBy>
  <cp:revision>144</cp:revision>
  <dcterms:created xsi:type="dcterms:W3CDTF">2020-06-18T03:20:34Z</dcterms:created>
  <dcterms:modified xsi:type="dcterms:W3CDTF">2023-10-23T07:25:09Z</dcterms:modified>
</cp:coreProperties>
</file>