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129" r:id="rId1"/>
  </p:sldMasterIdLst>
  <p:notesMasterIdLst>
    <p:notesMasterId r:id="rId49"/>
  </p:notesMasterIdLst>
  <p:handoutMasterIdLst>
    <p:handoutMasterId r:id="rId50"/>
  </p:handoutMasterIdLst>
  <p:sldIdLst>
    <p:sldId id="707" r:id="rId2"/>
    <p:sldId id="619" r:id="rId3"/>
    <p:sldId id="630" r:id="rId4"/>
    <p:sldId id="714" r:id="rId5"/>
    <p:sldId id="605" r:id="rId6"/>
    <p:sldId id="848" r:id="rId7"/>
    <p:sldId id="829" r:id="rId8"/>
    <p:sldId id="876" r:id="rId9"/>
    <p:sldId id="877" r:id="rId10"/>
    <p:sldId id="878" r:id="rId11"/>
    <p:sldId id="879" r:id="rId12"/>
    <p:sldId id="880" r:id="rId13"/>
    <p:sldId id="881" r:id="rId14"/>
    <p:sldId id="882" r:id="rId15"/>
    <p:sldId id="766" r:id="rId16"/>
    <p:sldId id="765" r:id="rId17"/>
    <p:sldId id="883" r:id="rId18"/>
    <p:sldId id="884" r:id="rId19"/>
    <p:sldId id="885" r:id="rId20"/>
    <p:sldId id="886" r:id="rId21"/>
    <p:sldId id="887" r:id="rId22"/>
    <p:sldId id="888" r:id="rId23"/>
    <p:sldId id="889" r:id="rId24"/>
    <p:sldId id="890" r:id="rId25"/>
    <p:sldId id="891" r:id="rId26"/>
    <p:sldId id="892" r:id="rId27"/>
    <p:sldId id="893" r:id="rId28"/>
    <p:sldId id="894" r:id="rId29"/>
    <p:sldId id="895" r:id="rId30"/>
    <p:sldId id="896" r:id="rId31"/>
    <p:sldId id="897" r:id="rId32"/>
    <p:sldId id="898" r:id="rId33"/>
    <p:sldId id="899" r:id="rId34"/>
    <p:sldId id="900" r:id="rId35"/>
    <p:sldId id="901" r:id="rId36"/>
    <p:sldId id="902" r:id="rId37"/>
    <p:sldId id="903" r:id="rId38"/>
    <p:sldId id="904" r:id="rId39"/>
    <p:sldId id="905" r:id="rId40"/>
    <p:sldId id="906" r:id="rId41"/>
    <p:sldId id="907" r:id="rId42"/>
    <p:sldId id="908" r:id="rId43"/>
    <p:sldId id="909" r:id="rId44"/>
    <p:sldId id="910" r:id="rId45"/>
    <p:sldId id="911" r:id="rId46"/>
    <p:sldId id="912" r:id="rId47"/>
    <p:sldId id="875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EF904-3A12-3F1D-0C29-D813CDA90413}" v="2" dt="2023-09-18T09:30:03.548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8" autoAdjust="0"/>
    <p:restoredTop sz="94258" autoAdjust="0"/>
  </p:normalViewPr>
  <p:slideViewPr>
    <p:cSldViewPr snapToGrid="0">
      <p:cViewPr varScale="1">
        <p:scale>
          <a:sx n="100" d="100"/>
          <a:sy n="100" d="100"/>
        </p:scale>
        <p:origin x="-1920" y="-84"/>
      </p:cViewPr>
      <p:guideLst>
        <p:guide orient="horz" pos="2150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태현" userId="S::tolriaz@daegu.ac.kr::95cfd4a0-1c92-4cc0-aa45-71db557bcb41" providerId="AD" clId="Web-{14DEF904-3A12-3F1D-0C29-D813CDA90413}"/>
    <pc:docChg chg="sldOrd">
      <pc:chgData name="김태현" userId="S::tolriaz@daegu.ac.kr::95cfd4a0-1c92-4cc0-aa45-71db557bcb41" providerId="AD" clId="Web-{14DEF904-3A12-3F1D-0C29-D813CDA90413}" dt="2023-09-18T09:30:03.548" v="1"/>
      <pc:docMkLst>
        <pc:docMk/>
      </pc:docMkLst>
      <pc:sldChg chg="ord">
        <pc:chgData name="김태현" userId="S::tolriaz@daegu.ac.kr::95cfd4a0-1c92-4cc0-aa45-71db557bcb41" providerId="AD" clId="Web-{14DEF904-3A12-3F1D-0C29-D813CDA90413}" dt="2023-09-18T09:30:03.548" v="1"/>
        <pc:sldMkLst>
          <pc:docMk/>
          <pc:sldMk cId="0" sldId="8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</a:p>
          <a:p>
            <a:pPr lvl="1">
              <a:defRPr/>
            </a:pPr>
            <a:r>
              <a:rPr lang="de-DE"/>
              <a:t>Zweite Ebene</a:t>
            </a:r>
          </a:p>
          <a:p>
            <a:pPr lvl="2">
              <a:defRPr/>
            </a:pPr>
            <a:r>
              <a:rPr lang="de-DE"/>
              <a:t>Dritte Ebene</a:t>
            </a:r>
          </a:p>
          <a:p>
            <a:pPr lvl="3">
              <a:defRPr/>
            </a:pPr>
            <a:r>
              <a:rPr lang="de-DE"/>
              <a:t>Vierte Ebene</a:t>
            </a:r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Picture 1028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998660" y="234824"/>
            <a:ext cx="1795320" cy="649108"/>
          </a:xfrm>
          <a:prstGeom prst="rect">
            <a:avLst/>
          </a:prstGeom>
        </p:spPr>
      </p:pic>
      <p:sp>
        <p:nvSpPr>
          <p:cNvPr id="1030" name="TextBox 1029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kumimoji="0" lang="en-US" altLang="ko-KR" sz="3000" b="1" i="0" u="none" strike="noStrike" kern="1200" cap="none" spc="0" normalizeH="0" baseline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메타버스의 이해</a:t>
            </a:r>
          </a:p>
        </p:txBody>
      </p:sp>
      <p:pic>
        <p:nvPicPr>
          <p:cNvPr id="1034" name="Picture 1033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524000" y="914006"/>
            <a:ext cx="6057900" cy="4086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학습목표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50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 목차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2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Office 테마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2023-09-18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380463"/>
            <a:ext cx="9144000" cy="14775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87313" y="5631831"/>
            <a:ext cx="8953499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 lnSpcReduction="10000"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&lt;3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데이터의 재료, 변수와 자료형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변수의 사용법</a:t>
            </a:r>
          </a:p>
          <a:p>
            <a:pPr lvl="1">
              <a:defRPr/>
            </a:pPr>
            <a:r>
              <a:rPr lang="ko-KR" altLang="en-US"/>
              <a:t>용도에 맞게 변수의 이름을 설정하기 위해 변수 이름 앞에 ‘var’ 키워드를 붙이기</a:t>
            </a:r>
          </a:p>
          <a:p>
            <a:pPr lvl="1">
              <a:defRPr/>
            </a:pPr>
            <a:r>
              <a:rPr lang="ko-KR" altLang="en-US"/>
              <a:t>변수 이름을 ‘msg’라고 선언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해당 변수에 원하는 값을 대입한 다음 문자열을 </a:t>
            </a:r>
            <a:r>
              <a:rPr lang="en-US" altLang="ko-KR"/>
              <a:t>‘</a:t>
            </a:r>
            <a:r>
              <a:rPr lang="ko-KR" altLang="en-US"/>
              <a:t>Hello’라고 입력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변수 msg에는 어떤 값이든지 모두 가능</a:t>
            </a:r>
          </a:p>
          <a:p>
            <a:pPr lvl="1">
              <a:defRPr/>
            </a:pPr>
            <a:r>
              <a:rPr lang="ko-KR" altLang="en-US"/>
              <a:t>기존 msg에 ‘Hello’라는 문자열이 저장되어 있지만</a:t>
            </a:r>
            <a:r>
              <a:rPr lang="en-US" altLang="ko-KR"/>
              <a:t>,</a:t>
            </a:r>
            <a:r>
              <a:rPr lang="ko-KR" altLang="en-US"/>
              <a:t> ‘World’라는 같은 타입의 문자열로도 값 변경 가능</a:t>
            </a:r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변수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537" y="2771775"/>
            <a:ext cx="8162925" cy="657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1487" y="4676775"/>
            <a:ext cx="8201025" cy="140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변수의 사용법</a:t>
            </a:r>
          </a:p>
          <a:p>
            <a:pPr lvl="1">
              <a:defRPr/>
            </a:pPr>
            <a:r>
              <a:rPr lang="ko-KR" altLang="en-US"/>
              <a:t>js는 자바스크립트 코드이므로 독립적으로 실행 가능</a:t>
            </a:r>
          </a:p>
          <a:p>
            <a:pPr lvl="1">
              <a:defRPr/>
            </a:pPr>
            <a:r>
              <a:rPr lang="ja-JP" altLang="en-US"/>
              <a:t>메뉴에서 〔Terminal〕 → 〔New</a:t>
            </a:r>
            <a:r>
              <a:rPr lang="ko-KR" altLang="en-US"/>
              <a:t> </a:t>
            </a:r>
            <a:r>
              <a:rPr lang="ja-JP" altLang="en-US"/>
              <a:t>Terminal〕을 클릭하여 코드 실행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변수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3387" y="2586037"/>
            <a:ext cx="8277225" cy="3609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변수의 사용법</a:t>
            </a:r>
          </a:p>
          <a:p>
            <a:pPr lvl="1">
              <a:defRPr/>
            </a:pPr>
            <a:r>
              <a:rPr lang="ko-KR" altLang="en-US"/>
              <a:t>터미널의 프롬프트에 명령어를 입력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266700" lvl="1" indent="0">
              <a:buNone/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node 명령어에 실행하려는 ‘js’ 파일명을 입력하면 node 기반에서 자바스크립트 코드가 독립적으로 동작</a:t>
            </a:r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변수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6725" y="2066925"/>
            <a:ext cx="8210550" cy="742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71687" y="3743325"/>
            <a:ext cx="5000625" cy="2419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변수의 사용법</a:t>
            </a:r>
          </a:p>
          <a:p>
            <a:pPr lvl="1">
              <a:defRPr/>
            </a:pPr>
            <a:r>
              <a:rPr lang="ko-KR" altLang="en-US"/>
              <a:t>msg에 ‘World’가 입력되어 있는 문자열에 100이라는 정수형 값을 대입하여 값 변경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값이 변경되면 이전 데이터는 변수에서 제거되므로 콘솔에 ‘100’이 출력</a:t>
            </a:r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변수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9187" y="1952625"/>
            <a:ext cx="6648449" cy="23993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7160" b="7160"/>
          <a:stretch>
            <a:fillRect/>
          </a:stretch>
        </p:blipFill>
        <p:spPr>
          <a:xfrm>
            <a:off x="2466975" y="4786282"/>
            <a:ext cx="4210050" cy="19383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변수끼리의 복사</a:t>
            </a:r>
          </a:p>
          <a:p>
            <a:pPr lvl="1">
              <a:defRPr/>
            </a:pPr>
            <a:r>
              <a:rPr lang="ko-KR" altLang="en-US"/>
              <a:t>변수끼리 복사도 가능 </a:t>
            </a:r>
          </a:p>
          <a:p>
            <a:pPr lvl="1">
              <a:defRPr/>
            </a:pPr>
            <a:r>
              <a:rPr lang="ko-KR" altLang="en-US"/>
              <a:t>서로 다른 두 변수에서 하나의 변수를 또 다른 변수에 대입하면 타입에 상관없이 복사됨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변수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1563" y="2370272"/>
            <a:ext cx="7000873" cy="14507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35929" y="3835176"/>
            <a:ext cx="4072142" cy="2889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변수 이름 짓기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변수 이름 짓기                                                                                                                      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변수 이름 사용 규칙</a:t>
            </a:r>
          </a:p>
          <a:p>
            <a:pPr lvl="1"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변수 선언 규칙과 사용 예시</a:t>
            </a:r>
          </a:p>
          <a:p>
            <a:pPr lvl="1"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6725" y="2027766"/>
            <a:ext cx="8210550" cy="430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변수 이름 짓기                                                                                                                      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사용 가능 변수와 사용 불가한 변수</a:t>
            </a:r>
          </a:p>
          <a:p>
            <a:pPr lvl="1"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다음 코드에서 사용 가능한 변수와 사용 불가한 변수를 구분해 보자.</a:t>
            </a:r>
          </a:p>
          <a:p>
            <a:pPr lvl="1"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6250" y="2054754"/>
            <a:ext cx="8191500" cy="202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변수 이름 짓기                                                                                                                      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ko-KR" altLang="en-US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예외적으로 사용 가능한 특수문자</a:t>
            </a:r>
          </a:p>
          <a:p>
            <a:pPr lvl="2"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특수문자는 변수의 이름 안에 포함할 수 없는 것이 원칙</a:t>
            </a:r>
          </a:p>
          <a:p>
            <a:pPr lvl="2"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예외적으로 ‘$’와 ‘_’ 는 사용 가능</a:t>
            </a:r>
          </a:p>
          <a:p>
            <a:pPr lvl="1"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kumimoji="0" lang="ko-KR" altLang="en-US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한 줄에 여러 변수 선언</a:t>
            </a:r>
          </a:p>
          <a:p>
            <a:pPr lvl="2">
              <a:defRPr/>
            </a:pPr>
            <a:r>
              <a:rPr kumimoji="0" lang="ko-KR" altLang="en-US" b="0" i="0" u="none" strike="noStrike" kern="1200" cap="none" spc="0" normalizeH="0" baseline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쉼표로 구분하여 한 줄에 선언하면 간결해지지만 가독성이 떨어짐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012" y="1219200"/>
            <a:ext cx="1704975" cy="4762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9150" y="2614612"/>
            <a:ext cx="7505700" cy="16287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0575" y="5288492"/>
            <a:ext cx="7562850" cy="70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자료형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966793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변수란 무엇이고, 변수를 사용하는 목적에 대해 이해한다.</a:t>
            </a: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자료형이란 무엇이고, 자료형의 여러가지 종류에 대해 이해한다.</a:t>
            </a: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숫자형에 대해 이해하고 코드를 작성한다.</a:t>
            </a: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문자열형에 대해 이해하고 코드를 작성한다.</a:t>
            </a: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불리언형에 대해 이해하고 코드를 작성한다.</a:t>
            </a: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null과 undefined의 차이점을 이해한다.</a:t>
            </a: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오브젝트형에 대해 이해하고 코드를 작성한다.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자료형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자료형이란</a:t>
            </a:r>
          </a:p>
          <a:p>
            <a:pPr lvl="1">
              <a:defRPr/>
            </a:pPr>
            <a:r>
              <a:rPr lang="ko-KR" altLang="en-US"/>
              <a:t>어떤 프로그래밍 언어든 자료형은 존재</a:t>
            </a:r>
          </a:p>
          <a:p>
            <a:pPr lvl="1">
              <a:defRPr/>
            </a:pPr>
            <a:r>
              <a:rPr lang="ko-KR" altLang="en-US"/>
              <a:t>자바스크립트에서도 대입하는 값의 형태에 따라 데이터를 구분하여 처리하는데 이러한 데이터 유형이 ‘자료형(Data Type)’ 또는 ‘데이터 타입’ </a:t>
            </a:r>
          </a:p>
          <a:p>
            <a:pPr lvl="1">
              <a:defRPr/>
            </a:pPr>
            <a:r>
              <a:rPr lang="ko-KR" altLang="en-US"/>
              <a:t>앞으로 살펴보는 내용에서 자료형과 데이터 타입이라는 용어를 혼용해서 사용할 예정</a:t>
            </a: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자료형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자료형의 종류</a:t>
            </a:r>
          </a:p>
          <a:p>
            <a:pPr lvl="1">
              <a:defRPr/>
            </a:pPr>
            <a:r>
              <a:rPr lang="en-US" altLang="ko-KR"/>
              <a:t>자바스크립트에서 구분하는 자료형은 크게 ‘원시형’과 ‘오브젝트형’</a:t>
            </a: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1963" y="2156883"/>
            <a:ext cx="8220074" cy="415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숫자형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숫자형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숫자형이란</a:t>
            </a:r>
          </a:p>
          <a:p>
            <a:pPr lvl="1">
              <a:defRPr/>
            </a:pPr>
            <a:r>
              <a:rPr lang="ko-KR" altLang="en-US"/>
              <a:t>숫자형(number) 데이터는 데이터 사이에 따옴표를 사용하지 않고 오직 숫자로 표현</a:t>
            </a:r>
          </a:p>
          <a:p>
            <a:pPr lvl="1">
              <a:defRPr/>
            </a:pPr>
            <a:r>
              <a:rPr lang="ko-KR" altLang="en-US"/>
              <a:t>컴파일 기반 언어처럼 int, double과 같은 별도의 자료형은 없음</a:t>
            </a:r>
          </a:p>
          <a:p>
            <a:pPr lvl="1">
              <a:defRPr/>
            </a:pPr>
            <a:r>
              <a:rPr lang="ko-KR" altLang="en-US"/>
              <a:t>숫자형은 크게 정수와 실수(부동소수점 수)로 나뉨</a:t>
            </a: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정수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정수란 0을 포함한 양의 자연수와 음의 자연수를 통틀어 말하는 것</a:t>
            </a:r>
          </a:p>
          <a:p>
            <a:pPr lvl="1">
              <a:defRPr/>
            </a:pPr>
            <a:r>
              <a:rPr lang="ko-KR" altLang="en-US"/>
              <a:t>단, 정수는 소수점을 가지지 않음</a:t>
            </a: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2912" y="4356099"/>
            <a:ext cx="8258174" cy="68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숫자형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실수</a:t>
            </a:r>
          </a:p>
          <a:p>
            <a:pPr lvl="1">
              <a:defRPr/>
            </a:pPr>
            <a:r>
              <a:rPr lang="zh-CN" altLang="en-US"/>
              <a:t>실수는 소수점이나 지수와 함께 쓰인 숫자를 나타내는 자료형 </a:t>
            </a:r>
          </a:p>
          <a:p>
            <a:pPr lvl="1">
              <a:defRPr/>
            </a:pPr>
            <a:r>
              <a:rPr lang="zh-CN" altLang="en-US"/>
              <a:t>흔히 부동소수(浮動小數)라고도 하는데 여기서 부동은 ‘떠서 움직인다.’라는 의미 </a:t>
            </a:r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endParaRPr lang="zh-CN" altLang="en-US"/>
          </a:p>
          <a:p>
            <a:pPr lvl="1">
              <a:defRPr/>
            </a:pPr>
            <a:endParaRPr lang="zh-CN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81012" y="2469568"/>
            <a:ext cx="8181974" cy="1666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숫자형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실수</a:t>
            </a:r>
            <a:endParaRPr lang="zh-CN" altLang="en-US"/>
          </a:p>
          <a:p>
            <a:pPr lvl="1">
              <a:defRPr/>
            </a:pPr>
            <a:r>
              <a:rPr lang="ko-KR" altLang="en-US"/>
              <a:t>숫자형의 변수 선언 및 자료형 출력</a:t>
            </a:r>
          </a:p>
          <a:p>
            <a:pPr lvl="2">
              <a:defRPr/>
            </a:pPr>
            <a:r>
              <a:rPr lang="ko-KR" altLang="en-US"/>
              <a:t>VSCode의 탐색기에서 ‘CH3’ 폴더 하위에 ‘number.js’라는 이름의 파일을 하나 생성</a:t>
            </a: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7200" y="2507104"/>
            <a:ext cx="8229600" cy="3609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숫자형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실수</a:t>
            </a:r>
          </a:p>
          <a:p>
            <a:pPr lvl="1">
              <a:defRPr/>
            </a:pPr>
            <a:r>
              <a:rPr lang="ko-KR" altLang="en-US"/>
              <a:t>숫자형은 기본적인 산술 연산인 더하기(+), 빼기(-), 곱하기(*), 나누기(/)가 가능</a:t>
            </a:r>
          </a:p>
          <a:p>
            <a:pPr lvl="1">
              <a:defRPr/>
            </a:pPr>
            <a:r>
              <a:rPr lang="ko-KR" altLang="en-US"/>
              <a:t>변수에 정수값을 대입한 후 간단한 산술 연산</a:t>
            </a:r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5375" y="2411320"/>
            <a:ext cx="6953250" cy="3921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숫자형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en-US" altLang="ko-KR"/>
              <a:t>NaN</a:t>
            </a:r>
          </a:p>
          <a:p>
            <a:pPr lvl="1">
              <a:defRPr/>
            </a:pPr>
            <a:r>
              <a:rPr lang="ko-KR" altLang="en-US"/>
              <a:t>계산 중에 오류가 났거나 부정확한 수학 연산을 사용하면 NaN이 반환</a:t>
            </a:r>
          </a:p>
          <a:p>
            <a:pPr lvl="1">
              <a:defRPr/>
            </a:pPr>
            <a:r>
              <a:rPr lang="ko-KR" altLang="en-US"/>
              <a:t>형식은 number인데 결과가 number가 아니게 된 값을 의미</a:t>
            </a:r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2538412"/>
            <a:ext cx="8229600" cy="2657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문자열형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문자열형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문자열 생성</a:t>
            </a:r>
          </a:p>
          <a:p>
            <a:pPr lvl="1">
              <a:defRPr/>
            </a:pPr>
            <a:r>
              <a:rPr lang="ko-KR" altLang="en-US"/>
              <a:t>문자들의 집합 이루어진 것</a:t>
            </a:r>
          </a:p>
          <a:p>
            <a:pPr lvl="1">
              <a:defRPr/>
            </a:pPr>
            <a:r>
              <a:rPr lang="ko-KR" altLang="en-US"/>
              <a:t>문자열을 표시할 때는 무조건 따옴표를 사용 </a:t>
            </a:r>
          </a:p>
          <a:p>
            <a:pPr lvl="1">
              <a:defRPr/>
            </a:pPr>
            <a:r>
              <a:rPr lang="ko-KR" altLang="en-US"/>
              <a:t>문자열 작성 시 따옴표는 큰따옴표(“ ”)나 작은따옴표(‘ ’)로 표시 </a:t>
            </a:r>
          </a:p>
          <a:p>
            <a:pPr lvl="1">
              <a:defRPr/>
            </a:pPr>
            <a:r>
              <a:rPr lang="ko-KR" altLang="en-US"/>
              <a:t>숫자인 경우에도 따옴표 안에서 사용하게 되면 문자열로 인식</a:t>
            </a: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1962" y="3205162"/>
            <a:ext cx="8220074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1800" b="1">
                <a:latin typeface="맑은 고딕"/>
                <a:ea typeface="맑은 고딕"/>
              </a:rPr>
              <a:t>01 </a:t>
            </a:r>
            <a:r>
              <a:rPr lang="ko-KR" altLang="en-US" sz="1800" b="1">
                <a:latin typeface="맑은 고딕"/>
                <a:ea typeface="맑은 고딕"/>
              </a:rPr>
              <a:t>실습 환경 설정</a:t>
            </a:r>
          </a:p>
          <a:p>
            <a:pPr marL="0" lvl="0" indent="0">
              <a:buNone/>
              <a:defRPr/>
            </a:pPr>
            <a:r>
              <a:rPr lang="en-US" altLang="ko-KR" sz="1800" b="1">
                <a:latin typeface="맑은 고딕"/>
                <a:ea typeface="맑은 고딕"/>
              </a:rPr>
              <a:t>02</a:t>
            </a:r>
            <a:r>
              <a:rPr lang="ko-KR" altLang="en-US" sz="1800" b="1">
                <a:latin typeface="맑은 고딕"/>
                <a:ea typeface="맑은 고딕"/>
              </a:rPr>
              <a:t> 변수</a:t>
            </a:r>
          </a:p>
          <a:p>
            <a:pPr marL="0" lvl="0" indent="0">
              <a:buNone/>
              <a:defRPr/>
            </a:pPr>
            <a:r>
              <a:rPr lang="en-US" altLang="ko-KR" sz="1800" b="1">
                <a:latin typeface="맑은 고딕"/>
                <a:ea typeface="맑은 고딕"/>
              </a:rPr>
              <a:t>03 </a:t>
            </a:r>
            <a:r>
              <a:rPr lang="ko-KR" altLang="en-US" sz="1800" b="1">
                <a:latin typeface="맑은 고딕"/>
                <a:ea typeface="맑은 고딕"/>
              </a:rPr>
              <a:t>변수 이름 짓기</a:t>
            </a:r>
          </a:p>
          <a:p>
            <a:pPr marL="0" lvl="0" indent="0">
              <a:buNone/>
              <a:defRPr/>
            </a:pPr>
            <a:r>
              <a:rPr lang="en-US" altLang="ko-KR" sz="1800" b="1">
                <a:latin typeface="맑은 고딕"/>
                <a:ea typeface="맑은 고딕"/>
              </a:rPr>
              <a:t>04</a:t>
            </a:r>
            <a:r>
              <a:rPr lang="ko-KR" altLang="en-US" sz="1800" b="1">
                <a:latin typeface="맑은 고딕"/>
                <a:ea typeface="맑은 고딕"/>
              </a:rPr>
              <a:t> 자료형</a:t>
            </a:r>
          </a:p>
          <a:p>
            <a:pPr marL="0" lvl="0" indent="0">
              <a:buNone/>
              <a:defRPr/>
            </a:pPr>
            <a:r>
              <a:rPr lang="en-US" altLang="ko-KR" sz="1800" b="1">
                <a:latin typeface="맑은 고딕"/>
                <a:ea typeface="맑은 고딕"/>
              </a:rPr>
              <a:t>05</a:t>
            </a:r>
            <a:r>
              <a:rPr lang="ko-KR" altLang="en-US" sz="1800" b="1">
                <a:latin typeface="맑은 고딕"/>
                <a:ea typeface="맑은 고딕"/>
              </a:rPr>
              <a:t> 숫자형</a:t>
            </a:r>
          </a:p>
          <a:p>
            <a:pPr marL="0" lvl="0" indent="0">
              <a:buNone/>
              <a:defRPr/>
            </a:pPr>
            <a:r>
              <a:rPr lang="en-US" altLang="ko-KR" sz="1800" b="1">
                <a:latin typeface="맑은 고딕"/>
                <a:ea typeface="맑은 고딕"/>
              </a:rPr>
              <a:t>06</a:t>
            </a:r>
            <a:r>
              <a:rPr lang="ko-KR" altLang="en-US" sz="1800" b="1">
                <a:latin typeface="맑은 고딕"/>
                <a:ea typeface="맑은 고딕"/>
              </a:rPr>
              <a:t> 문자열형</a:t>
            </a:r>
          </a:p>
          <a:p>
            <a:pPr marL="0" lvl="0" indent="0">
              <a:buNone/>
              <a:defRPr/>
            </a:pPr>
            <a:r>
              <a:rPr lang="en-US" altLang="ko-KR" sz="1800" b="1">
                <a:latin typeface="맑은 고딕"/>
                <a:ea typeface="맑은 고딕"/>
              </a:rPr>
              <a:t>07</a:t>
            </a:r>
            <a:r>
              <a:rPr lang="ko-KR" altLang="en-US" sz="1800" b="1">
                <a:latin typeface="맑은 고딕"/>
                <a:ea typeface="맑은 고딕"/>
              </a:rPr>
              <a:t> 불리언형</a:t>
            </a:r>
          </a:p>
          <a:p>
            <a:pPr marL="0" lvl="0" indent="0">
              <a:buNone/>
              <a:defRPr/>
            </a:pPr>
            <a:r>
              <a:rPr lang="en-US" altLang="ko-KR" sz="1800" b="1">
                <a:latin typeface="맑은 고딕"/>
                <a:ea typeface="맑은 고딕"/>
              </a:rPr>
              <a:t>08</a:t>
            </a:r>
            <a:r>
              <a:rPr lang="ko-KR" altLang="en-US" sz="1800" b="1">
                <a:latin typeface="맑은 고딕"/>
                <a:ea typeface="맑은 고딕"/>
              </a:rPr>
              <a:t> </a:t>
            </a:r>
            <a:r>
              <a:rPr lang="en-US" altLang="ko-KR" sz="1800" b="1">
                <a:latin typeface="맑은 고딕"/>
                <a:ea typeface="맑은 고딕"/>
              </a:rPr>
              <a:t>null과 undefined</a:t>
            </a:r>
          </a:p>
          <a:p>
            <a:pPr marL="0" lvl="0" indent="0">
              <a:buNone/>
              <a:defRPr/>
            </a:pPr>
            <a:r>
              <a:rPr lang="en-US" altLang="ko-KR" sz="1800" b="1">
                <a:latin typeface="맑은 고딕"/>
                <a:ea typeface="맑은 고딕"/>
              </a:rPr>
              <a:t>09</a:t>
            </a:r>
            <a:r>
              <a:rPr lang="ko-KR" altLang="en-US" sz="1800" b="1">
                <a:latin typeface="맑은 고딕"/>
                <a:ea typeface="맑은 고딕"/>
              </a:rPr>
              <a:t> 오브젝트형</a:t>
            </a: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en-US" altLang="ko-KR" sz="24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문자열형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문자열 생성</a:t>
            </a:r>
          </a:p>
          <a:p>
            <a:pPr lvl="2">
              <a:defRPr/>
            </a:pPr>
            <a:r>
              <a:rPr lang="ko-KR" altLang="en-US"/>
              <a:t>‘string.js’라는 이름의 파일을 생성하고 다음과 같이 코드를 작성</a:t>
            </a: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1487" y="2109787"/>
            <a:ext cx="8201025" cy="357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문자열형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문자열의 길이 구하기</a:t>
            </a:r>
          </a:p>
          <a:p>
            <a:pPr lvl="1">
              <a:defRPr/>
            </a:pPr>
            <a:r>
              <a:rPr lang="ko-KR" altLang="en-US"/>
              <a:t>문자열형 자체가 객체이므로 여러 가지 기능들이 제공 </a:t>
            </a:r>
          </a:p>
          <a:p>
            <a:pPr lvl="1">
              <a:defRPr/>
            </a:pPr>
            <a:r>
              <a:rPr lang="ko-KR" altLang="en-US"/>
              <a:t>그중에서도 많이 사용되는 기능은 문자열의 길이를 구하는 속성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문자열형에서 길이 정보를 얻어올 수 있는 속성으로 length가 제공</a:t>
            </a: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2343150"/>
            <a:ext cx="8229600" cy="7810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8150" y="3762375"/>
            <a:ext cx="8267700" cy="266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문자열형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큰따옴표와 작은따옴표의 혼용</a:t>
            </a:r>
          </a:p>
          <a:p>
            <a:pPr lvl="1">
              <a:defRPr/>
            </a:pPr>
            <a:r>
              <a:rPr lang="ko-KR" altLang="en-US"/>
              <a:t>문자열 생성 시 큰따옴표를 사용할 수도 있고 작은따옴표를 사용 가능 </a:t>
            </a:r>
          </a:p>
          <a:p>
            <a:pPr lvl="1">
              <a:defRPr/>
            </a:pPr>
            <a:r>
              <a:rPr lang="ko-KR" altLang="en-US"/>
              <a:t>작은따옴표(‘)를 문자열 중간에 표시할 때는 문자열을 큰따옴표(“)로 묶기</a:t>
            </a:r>
          </a:p>
          <a:p>
            <a:pPr lvl="1">
              <a:defRPr/>
            </a:pPr>
            <a:r>
              <a:rPr lang="ko-KR" altLang="en-US"/>
              <a:t>큰따옴표(“)를 문자열 중간에 표시할 때는 문자열을 작은따옴표(‘)로 묶기</a:t>
            </a:r>
            <a:endParaRPr lang="en-US" altLang="ko-KR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4234" y="2777286"/>
            <a:ext cx="6255531" cy="88432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5107" y="3705164"/>
            <a:ext cx="6233786" cy="29719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불리언형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불리언형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변수 이름 사용 규칙</a:t>
            </a:r>
          </a:p>
          <a:p>
            <a:pPr lvl="1">
              <a:defRPr/>
            </a:pPr>
            <a:r>
              <a:rPr lang="ko-KR" altLang="en-US"/>
              <a:t>불리언형(Boolean)은 논리 요소를 나타냄 </a:t>
            </a:r>
          </a:p>
          <a:p>
            <a:pPr lvl="1">
              <a:defRPr/>
            </a:pPr>
            <a:r>
              <a:rPr lang="ko-KR" altLang="en-US"/>
              <a:t>true와 false 2가지의 값을 가질 수 있음 </a:t>
            </a:r>
          </a:p>
          <a:p>
            <a:pPr lvl="2">
              <a:defRPr/>
            </a:pPr>
            <a:r>
              <a:rPr lang="ko-KR" altLang="en-US"/>
              <a:t>불리언형 실습을 위해 ‘ boolean.js ’라는 이름의 파일을 하나 생성</a:t>
            </a: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5775" y="2824162"/>
            <a:ext cx="8172450" cy="3590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불리언형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변수 이름 사용 규칙</a:t>
            </a:r>
          </a:p>
          <a:p>
            <a:pPr lvl="1">
              <a:defRPr/>
            </a:pPr>
            <a:r>
              <a:rPr lang="ko-KR" altLang="en-US"/>
              <a:t>불리언형은 참과 거짓을 판별하는 타입이므로 주로 비교문에서 많이 사용</a:t>
            </a: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4350" y="2162175"/>
            <a:ext cx="8115300" cy="1600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6250" y="3652837"/>
            <a:ext cx="8191500" cy="1895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null과 undefined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8.</a:t>
            </a:r>
            <a:r>
              <a:rPr lang="ko-KR" altLang="en-US"/>
              <a:t> </a:t>
            </a:r>
            <a:r>
              <a:rPr lang="en-US" altLang="ko-KR"/>
              <a:t>null과 undefined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null 값</a:t>
            </a:r>
          </a:p>
          <a:p>
            <a:pPr lvl="1">
              <a:defRPr/>
            </a:pPr>
            <a:r>
              <a:rPr lang="ko-KR" altLang="en-US"/>
              <a:t>null은 빈 값을 의미</a:t>
            </a:r>
          </a:p>
          <a:p>
            <a:pPr lvl="1">
              <a:defRPr/>
            </a:pPr>
            <a:r>
              <a:rPr lang="ko-KR" altLang="en-US"/>
              <a:t>값이 비어있다고, 존재하지 않는다고 의도적으로 표현하는 것</a:t>
            </a:r>
          </a:p>
          <a:p>
            <a:pPr lvl="1">
              <a:defRPr/>
            </a:pPr>
            <a:r>
              <a:rPr lang="ko-KR" altLang="en-US"/>
              <a:t>null 값은 별도의 값으로 존재하므로 별도의 자료형임을 의미</a:t>
            </a:r>
          </a:p>
          <a:p>
            <a:pPr lvl="1">
              <a:defRPr/>
            </a:pPr>
            <a:r>
              <a:rPr lang="ko-KR" altLang="en-US"/>
              <a:t>불리언형으로 표현하면 false 값으로 표현 </a:t>
            </a:r>
          </a:p>
          <a:p>
            <a:pPr lvl="2">
              <a:defRPr/>
            </a:pPr>
            <a:r>
              <a:rPr lang="ko-KR" altLang="en-US"/>
              <a:t>‘null.js’라는 이름의 파일을 생성하고 코드 입력</a:t>
            </a: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3429000"/>
            <a:ext cx="8229600" cy="328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8.</a:t>
            </a:r>
            <a:r>
              <a:rPr lang="ko-KR" altLang="en-US"/>
              <a:t> </a:t>
            </a:r>
            <a:r>
              <a:rPr lang="en-US" altLang="ko-KR"/>
              <a:t>null과 undefined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undefined 값</a:t>
            </a:r>
          </a:p>
          <a:p>
            <a:pPr lvl="1">
              <a:defRPr/>
            </a:pPr>
            <a:r>
              <a:rPr lang="ko-KR" altLang="en-US"/>
              <a:t>undefined의 사전적인 의미는 ‘정의되지 않은’</a:t>
            </a:r>
          </a:p>
          <a:p>
            <a:pPr lvl="1">
              <a:defRPr/>
            </a:pPr>
            <a:r>
              <a:rPr lang="ko-KR" altLang="en-US"/>
              <a:t>변수는 선언했지만 ‘값이 할당되지 않은 상태’를 나타낸 것 </a:t>
            </a:r>
          </a:p>
          <a:p>
            <a:pPr lvl="1">
              <a:defRPr/>
            </a:pPr>
            <a:r>
              <a:rPr lang="ko-KR" altLang="en-US"/>
              <a:t>값이 할당되지 않은 상태라는 의미로 해당 변수에 undefined가 자동 할당</a:t>
            </a:r>
          </a:p>
          <a:p>
            <a:pPr lvl="2">
              <a:defRPr/>
            </a:pPr>
            <a:r>
              <a:rPr lang="ko-KR" altLang="en-US"/>
              <a:t>‘undefined.js’ 파일을 생성하고 코드 입력</a:t>
            </a: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5775" y="3076575"/>
            <a:ext cx="8172450" cy="11049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1487" y="4176712"/>
            <a:ext cx="8201025" cy="1533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8.</a:t>
            </a:r>
            <a:r>
              <a:rPr lang="ko-KR" altLang="en-US"/>
              <a:t> </a:t>
            </a:r>
            <a:r>
              <a:rPr lang="en-US" altLang="ko-KR"/>
              <a:t>null과 undefined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undefined 값</a:t>
            </a:r>
          </a:p>
          <a:p>
            <a:pPr lvl="1">
              <a:defRPr/>
            </a:pPr>
            <a:r>
              <a:rPr lang="ko-KR" altLang="en-US"/>
              <a:t>undefined는 사용자의 실수로 초기화하지 않은 변수의 값에 대한 오류</a:t>
            </a:r>
          </a:p>
          <a:p>
            <a:pPr lvl="1">
              <a:defRPr/>
            </a:pPr>
            <a:r>
              <a:rPr lang="ko-KR" altLang="en-US"/>
              <a:t>그래서 엄격한 문법 기반 언어에서는 오류로 출력하기도 하지만 자바스크립트에서는 오류로 간주하지 않고 undefined라는 값으로 표시</a:t>
            </a:r>
          </a:p>
          <a:p>
            <a:pPr lvl="1">
              <a:defRPr/>
            </a:pPr>
            <a:r>
              <a:rPr lang="ko-KR" altLang="en-US"/>
              <a:t>undefined 값이 별도로 존재한다는 것은 별도의 자료형임을 의미</a:t>
            </a:r>
          </a:p>
          <a:p>
            <a:pPr lvl="2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1487" y="2957512"/>
            <a:ext cx="8201025" cy="3609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실습 환경 설정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8.</a:t>
            </a:r>
            <a:r>
              <a:rPr lang="ko-KR" altLang="en-US"/>
              <a:t> </a:t>
            </a:r>
            <a:r>
              <a:rPr lang="en-US" altLang="ko-KR"/>
              <a:t>null과 undefined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null과 undefined의 차이</a:t>
            </a:r>
          </a:p>
          <a:p>
            <a:pPr lvl="1">
              <a:defRPr/>
            </a:pPr>
            <a:r>
              <a:rPr lang="ko-KR" altLang="en-US"/>
              <a:t>null은 해당 변수에 값이 없다는 의미로 사용자가 의도적으로 대입하는 값</a:t>
            </a:r>
          </a:p>
          <a:p>
            <a:pPr lvl="1">
              <a:defRPr/>
            </a:pPr>
            <a:r>
              <a:rPr lang="ko-KR" altLang="en-US"/>
              <a:t>undefined는 사용자의 실수로 초기화하지 않은 변수에 의도하지 않게 대입되는 값</a:t>
            </a:r>
          </a:p>
          <a:p>
            <a:pPr lvl="1">
              <a:defRPr/>
            </a:pPr>
            <a:r>
              <a:rPr lang="en-US" altLang="ko-KR"/>
              <a:t>undefined</a:t>
            </a:r>
            <a:r>
              <a:rPr lang="ko-KR" altLang="en-US"/>
              <a:t>는 일종의 오류 값이라고도 볼 수 있음</a:t>
            </a:r>
          </a:p>
          <a:p>
            <a:pPr lvl="1">
              <a:defRPr/>
            </a:pPr>
            <a:r>
              <a:rPr lang="ko-KR" altLang="en-US"/>
              <a:t>사용자가 변수의 빈 값을 설정하는 경우에는 null 값을 사용</a:t>
            </a:r>
          </a:p>
          <a:p>
            <a:pPr lvl="2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오브젝트형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</a:t>
            </a:r>
            <a:r>
              <a:rPr lang="ko-KR" altLang="en-US"/>
              <a:t> 오브젝트형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오브젝트형의 특징</a:t>
            </a:r>
          </a:p>
          <a:p>
            <a:pPr lvl="1">
              <a:defRPr/>
            </a:pPr>
            <a:r>
              <a:rPr lang="ko-KR" altLang="en-US"/>
              <a:t>Object 클래스뿐만 아니라 배열 또는 컬렉션 등도 오브젝트형에 속함 </a:t>
            </a:r>
          </a:p>
          <a:p>
            <a:pPr lvl="1">
              <a:defRPr/>
            </a:pPr>
            <a:r>
              <a:rPr lang="ko-KR" altLang="en-US"/>
              <a:t>특정 변수에 메모리 주소를 복사하는 방식(call byreference)을 사용</a:t>
            </a:r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kumimoji="0" lang="ko-KR" altLang="en-US" sz="1600" b="0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콜스택과 메모리힙</a:t>
            </a:r>
          </a:p>
          <a:p>
            <a:pPr lvl="1">
              <a:defRPr/>
            </a:pPr>
            <a:r>
              <a:rPr lang="ko-KR" altLang="en-US"/>
              <a:t>오브젝트형의 특징을 이해하려면 자바스크립트 내부의 메모리 구조를 이해해야 함</a:t>
            </a:r>
          </a:p>
          <a:p>
            <a:pPr lvl="2">
              <a:defRPr/>
            </a:pPr>
            <a:r>
              <a:rPr lang="ko-KR" altLang="en-US"/>
              <a:t>자바스크립트 엔진은 콜스택과 메모리힙으로 구성 </a:t>
            </a:r>
          </a:p>
          <a:p>
            <a:pPr lvl="2">
              <a:defRPr/>
            </a:pPr>
            <a:r>
              <a:rPr lang="ko-KR" altLang="en-US"/>
              <a:t>가장 유명한 엔진이 크롬의 V8 엔진 </a:t>
            </a:r>
          </a:p>
          <a:p>
            <a:pPr lvl="2">
              <a:defRPr/>
            </a:pPr>
            <a:r>
              <a:rPr lang="ko-KR" altLang="en-US"/>
              <a:t>콜스택은 원시형의 데이터가 저장되는 메모리 </a:t>
            </a:r>
          </a:p>
          <a:p>
            <a:pPr lvl="2">
              <a:defRPr/>
            </a:pPr>
            <a:r>
              <a:rPr lang="ko-KR" altLang="en-US"/>
              <a:t>메모리힙은 오브젝트형에서 사용하는 참조형 메모리 </a:t>
            </a:r>
          </a:p>
          <a:p>
            <a:pPr lvl="2">
              <a:defRPr/>
            </a:pPr>
            <a:r>
              <a:rPr lang="ko-KR" altLang="en-US"/>
              <a:t>필요할 때 할당되는 메모리이므로 동적 메모리라고도 함</a:t>
            </a: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038600" y="4486275"/>
            <a:ext cx="5105400" cy="2371725"/>
            <a:chOff x="4038600" y="4486275"/>
            <a:chExt cx="5105400" cy="237172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/>
            <a:srcRect t="16470"/>
            <a:stretch>
              <a:fillRect/>
            </a:stretch>
          </p:blipFill>
          <p:spPr>
            <a:xfrm>
              <a:off x="4038600" y="4876800"/>
              <a:ext cx="5105400" cy="19812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/>
            <a:srcRect l="39740"/>
            <a:stretch>
              <a:fillRect/>
            </a:stretch>
          </p:blipFill>
          <p:spPr>
            <a:xfrm>
              <a:off x="6067425" y="4486275"/>
              <a:ext cx="3076574" cy="237172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</a:t>
            </a:r>
            <a:r>
              <a:rPr lang="ko-KR" altLang="en-US"/>
              <a:t> 오브젝트형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원시형과 오브젝트형의 값 저장 구조</a:t>
            </a:r>
          </a:p>
          <a:p>
            <a:pPr lvl="1">
              <a:defRPr/>
            </a:pPr>
            <a:r>
              <a:rPr lang="ko-KR" altLang="en-US"/>
              <a:t>원시형 형태로 데이터를 저장</a:t>
            </a: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2157412"/>
            <a:ext cx="8229600" cy="7905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47975" y="3105150"/>
            <a:ext cx="344805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</a:t>
            </a:r>
            <a:r>
              <a:rPr lang="ko-KR" altLang="en-US"/>
              <a:t> 오브젝트형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원시형과 오브젝트형의 값 저장 구조</a:t>
            </a:r>
          </a:p>
          <a:p>
            <a:pPr lvl="1">
              <a:defRPr/>
            </a:pPr>
            <a:r>
              <a:rPr lang="ko-KR" altLang="en-US"/>
              <a:t>오브젝트형 형태로 데이터를 저장</a:t>
            </a: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2052637"/>
            <a:ext cx="8229600" cy="7524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7787" y="3038475"/>
            <a:ext cx="6448425" cy="2724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</a:t>
            </a:r>
            <a:r>
              <a:rPr lang="ko-KR" altLang="en-US"/>
              <a:t> 오브젝트형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참조형의 변수 선언과 할당</a:t>
            </a:r>
          </a:p>
          <a:p>
            <a:pPr lvl="1">
              <a:defRPr/>
            </a:pPr>
            <a:r>
              <a:rPr lang="ko-KR" altLang="en-US"/>
              <a:t>참조형의 변수 선언과 데이터 할당</a:t>
            </a:r>
          </a:p>
          <a:p>
            <a:pPr lvl="1">
              <a:defRPr/>
            </a:pPr>
            <a:r>
              <a:rPr lang="ko-KR" altLang="en-US"/>
              <a:t>참조형은 Object와 배열 등이 속함 </a:t>
            </a:r>
          </a:p>
          <a:p>
            <a:pPr lvl="2">
              <a:defRPr/>
            </a:pPr>
            <a:r>
              <a:rPr lang="ko-KR" altLang="en-US"/>
              <a:t>오브젝트형 실습을 위해 ‘object.js’라는 이름의 파일을 하나 생성하고 작성</a:t>
            </a: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7800" y="2700955"/>
            <a:ext cx="6248400" cy="3999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9.</a:t>
            </a:r>
            <a:r>
              <a:rPr lang="ko-KR" altLang="en-US"/>
              <a:t> 오브젝트형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new 연산자 사용</a:t>
            </a:r>
          </a:p>
          <a:p>
            <a:pPr lvl="2">
              <a:defRPr/>
            </a:pPr>
            <a:r>
              <a:rPr lang="ko-KR" altLang="en-US"/>
              <a:t>보통 오브젝트형 데이터를 생성할 때는 new 연산자를 사용하여 메모리를 할당하는 것이 정석</a:t>
            </a: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kumimoji="0" lang="en-US" altLang="ko-KR" sz="1800" b="1" i="0" u="none" strike="noStrike" kern="1200" cap="none" spc="0" normalizeH="0" baseline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012" y="1219200"/>
            <a:ext cx="1704975" cy="4762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62111" y="2360358"/>
            <a:ext cx="5819776" cy="43009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실습 폴더 생성</a:t>
            </a:r>
          </a:p>
          <a:p>
            <a:pPr lvl="1">
              <a:defRPr/>
            </a:pPr>
            <a:r>
              <a:rPr lang="ko-KR" altLang="en-US"/>
              <a:t>실습 작업 파일을 저장할 폴더를 한 개 생성하고 폴더 이름을 ‘ch</a:t>
            </a:r>
            <a:r>
              <a:rPr lang="en-US" altLang="ko-KR"/>
              <a:t>3</a:t>
            </a:r>
            <a:r>
              <a:rPr lang="ko-KR" altLang="en-US"/>
              <a:t>’이라고 설정한다.</a:t>
            </a:r>
          </a:p>
          <a:p>
            <a:pPr lvl="1">
              <a:defRPr/>
            </a:pPr>
            <a:r>
              <a:rPr lang="ko-KR" altLang="en-US"/>
              <a:t>생성 위치나 이름은 임의로 정해도 상관없다.</a:t>
            </a:r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Visual Studio Code에서 폴더 열기</a:t>
            </a:r>
          </a:p>
          <a:p>
            <a:pPr lvl="1">
              <a:defRPr/>
            </a:pPr>
            <a:r>
              <a:rPr lang="ja-JP" altLang="en-US"/>
              <a:t>Visual Studio Code를 실행하고 메뉴에서</a:t>
            </a:r>
            <a:r>
              <a:rPr lang="ko-KR" altLang="en-US"/>
              <a:t> </a:t>
            </a:r>
            <a:r>
              <a:rPr lang="ja-JP" altLang="en-US"/>
              <a:t>〔File〕 → 〔Open Folder〕를 클릭하여 생성한</a:t>
            </a:r>
            <a:r>
              <a:rPr lang="ko-KR" altLang="en-US"/>
              <a:t> </a:t>
            </a:r>
            <a:r>
              <a:rPr lang="ja-JP" altLang="en-US"/>
              <a:t>폴더를 연다.</a:t>
            </a:r>
          </a:p>
          <a:p>
            <a:pPr lvl="1">
              <a:defRPr/>
            </a:pPr>
            <a:r>
              <a:rPr lang="ko-KR" altLang="en-US"/>
              <a:t>오른쪽 탐색기에 다음과 같이 ‘CH</a:t>
            </a:r>
            <a:r>
              <a:rPr lang="en-US" altLang="ko-KR"/>
              <a:t>3</a:t>
            </a:r>
            <a:r>
              <a:rPr lang="ko-KR" altLang="en-US"/>
              <a:t>’이 표시된다.</a:t>
            </a:r>
          </a:p>
          <a:p>
            <a:pPr lvl="1">
              <a:defRPr/>
            </a:pPr>
            <a:r>
              <a:rPr lang="ko-KR" altLang="en-US"/>
              <a:t>이제부터 생성되는 파일들은 ‘CH</a:t>
            </a:r>
            <a:r>
              <a:rPr lang="en-US" altLang="ko-KR"/>
              <a:t>3</a:t>
            </a:r>
            <a:r>
              <a:rPr lang="ko-KR" altLang="en-US"/>
              <a:t>’ 폴더 내부에 생성된다.</a:t>
            </a:r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실습 환경 설정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9117" y="4477971"/>
            <a:ext cx="3101034" cy="21911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69944" y="1955007"/>
            <a:ext cx="947737" cy="11691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b="8710"/>
          <a:stretch>
            <a:fillRect/>
          </a:stretch>
        </p:blipFill>
        <p:spPr>
          <a:xfrm>
            <a:off x="4214812" y="4495800"/>
            <a:ext cx="3943350" cy="2121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변수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변수의 정의</a:t>
            </a:r>
          </a:p>
          <a:p>
            <a:pPr lvl="1">
              <a:defRPr/>
            </a:pPr>
            <a:r>
              <a:rPr lang="ko-KR" altLang="en-US"/>
              <a:t>사전적 의미로 ‘어떤 상황의 가변적인 요인’이라는 뜻</a:t>
            </a:r>
          </a:p>
          <a:p>
            <a:pPr lvl="1">
              <a:defRPr/>
            </a:pPr>
            <a:r>
              <a:rPr lang="en-US" altLang="ko-KR"/>
              <a:t>프로그래밍 언어에서 변수라는 것도 말 그대로 ‘변하는 수’</a:t>
            </a:r>
            <a:r>
              <a:rPr lang="ko-KR" altLang="en-US"/>
              <a:t>라는 뜻</a:t>
            </a:r>
          </a:p>
          <a:p>
            <a:pPr lvl="1">
              <a:defRPr/>
            </a:pPr>
            <a:r>
              <a:rPr lang="ko-KR" altLang="en-US"/>
              <a:t>개념적으로 변한다라는 의미에서는 사전적인 의미와 일맥상통</a:t>
            </a:r>
          </a:p>
          <a:p>
            <a:pPr lvl="1">
              <a:defRPr/>
            </a:pPr>
            <a:r>
              <a:rPr lang="ko-KR" altLang="en-US"/>
              <a:t>값이 메모리에 할당되었지만, 그 값은 언제든지 다른 값으로 변경될 수 있다는 것</a:t>
            </a:r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변수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자바스크립트에서의 변수</a:t>
            </a:r>
          </a:p>
          <a:p>
            <a:pPr lvl="1">
              <a:defRPr/>
            </a:pPr>
            <a:r>
              <a:rPr lang="ko-KR" altLang="en-US"/>
              <a:t>자바스크립트에서 변수는 어떤 상자로 비유</a:t>
            </a:r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변수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7662" y="2031385"/>
            <a:ext cx="5110334" cy="3254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3987161"/>
            <a:ext cx="4198937" cy="2545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변수의 사용법</a:t>
            </a:r>
          </a:p>
          <a:p>
            <a:pPr lvl="1">
              <a:defRPr/>
            </a:pPr>
            <a:r>
              <a:rPr lang="ko-KR" altLang="en-US"/>
              <a:t>코드상에서 변수를 어떻게 사용하는지 살펴보기</a:t>
            </a:r>
          </a:p>
          <a:p>
            <a:pPr lvl="1">
              <a:defRPr/>
            </a:pPr>
            <a:r>
              <a:rPr lang="ko-KR" altLang="en-US"/>
              <a:t>‘New File’을 선택하여 코드를 작성할 파일을 생성 </a:t>
            </a:r>
          </a:p>
          <a:p>
            <a:pPr lvl="1">
              <a:defRPr/>
            </a:pPr>
            <a:r>
              <a:rPr lang="ko-KR" altLang="en-US"/>
              <a:t>파일 이름을 ‘ variable.js’로 설정</a:t>
            </a:r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변수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2943225"/>
            <a:ext cx="8229600" cy="3181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</Words>
  <Application>Microsoft Office PowerPoint</Application>
  <PresentationFormat>On-screen Show (4:3)</PresentationFormat>
  <Paragraphs>202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1. 실습 환경 설정</vt:lpstr>
      <vt:lpstr>PowerPoint Presentation</vt:lpstr>
      <vt:lpstr>2. 변수</vt:lpstr>
      <vt:lpstr>2. 변수</vt:lpstr>
      <vt:lpstr>2. 변수</vt:lpstr>
      <vt:lpstr>2. 변수</vt:lpstr>
      <vt:lpstr>2. 변수</vt:lpstr>
      <vt:lpstr>2. 변수</vt:lpstr>
      <vt:lpstr>2. 변수</vt:lpstr>
      <vt:lpstr>2. 변수</vt:lpstr>
      <vt:lpstr>PowerPoint Presentation</vt:lpstr>
      <vt:lpstr>3. 변수 이름 짓기                                                                                                                      </vt:lpstr>
      <vt:lpstr>3. 변수 이름 짓기                                                                                                                      </vt:lpstr>
      <vt:lpstr>3. 변수 이름 짓기                                                                                                                      </vt:lpstr>
      <vt:lpstr>PowerPoint Presentation</vt:lpstr>
      <vt:lpstr>4. 자료형</vt:lpstr>
      <vt:lpstr>4. 자료형</vt:lpstr>
      <vt:lpstr>PowerPoint Presentation</vt:lpstr>
      <vt:lpstr>5. 숫자형</vt:lpstr>
      <vt:lpstr>5. 숫자형</vt:lpstr>
      <vt:lpstr>5. 숫자형</vt:lpstr>
      <vt:lpstr>5. 숫자형</vt:lpstr>
      <vt:lpstr>5. 숫자형</vt:lpstr>
      <vt:lpstr>PowerPoint Presentation</vt:lpstr>
      <vt:lpstr>6. 문자열형</vt:lpstr>
      <vt:lpstr>6. 문자열형</vt:lpstr>
      <vt:lpstr>6. 문자열형</vt:lpstr>
      <vt:lpstr>6. 문자열형</vt:lpstr>
      <vt:lpstr>PowerPoint Presentation</vt:lpstr>
      <vt:lpstr>7. 불리언형</vt:lpstr>
      <vt:lpstr>7. 불리언형</vt:lpstr>
      <vt:lpstr>PowerPoint Presentation</vt:lpstr>
      <vt:lpstr>8. null과 undefined</vt:lpstr>
      <vt:lpstr>8. null과 undefined</vt:lpstr>
      <vt:lpstr>8. null과 undefined</vt:lpstr>
      <vt:lpstr>8. null과 undefined</vt:lpstr>
      <vt:lpstr>PowerPoint Presentation</vt:lpstr>
      <vt:lpstr>9. 오브젝트형</vt:lpstr>
      <vt:lpstr>9. 오브젝트형</vt:lpstr>
      <vt:lpstr>9. 오브젝트형</vt:lpstr>
      <vt:lpstr>9. 오브젝트형</vt:lpstr>
      <vt:lpstr>9. 오브젝트형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nmedi</cp:lastModifiedBy>
  <cp:revision>797</cp:revision>
  <dcterms:created xsi:type="dcterms:W3CDTF">2007-11-27T23:54:21Z</dcterms:created>
  <dcterms:modified xsi:type="dcterms:W3CDTF">2023-09-18T09:30:11Z</dcterms:modified>
  <cp:version/>
</cp:coreProperties>
</file>