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31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48" r:id="rId9"/>
    <p:sldId id="829" r:id="rId10"/>
    <p:sldId id="876" r:id="rId11"/>
    <p:sldId id="877" r:id="rId12"/>
    <p:sldId id="878" r:id="rId13"/>
    <p:sldId id="879" r:id="rId14"/>
    <p:sldId id="880" r:id="rId15"/>
    <p:sldId id="881" r:id="rId16"/>
    <p:sldId id="766" r:id="rId17"/>
    <p:sldId id="765" r:id="rId18"/>
    <p:sldId id="882" r:id="rId19"/>
    <p:sldId id="883" r:id="rId20"/>
    <p:sldId id="884" r:id="rId21"/>
    <p:sldId id="885" r:id="rId22"/>
    <p:sldId id="886" r:id="rId23"/>
    <p:sldId id="887" r:id="rId24"/>
    <p:sldId id="888" r:id="rId25"/>
    <p:sldId id="889" r:id="rId26"/>
    <p:sldId id="890" r:id="rId27"/>
    <p:sldId id="891" r:id="rId28"/>
    <p:sldId id="892" r:id="rId29"/>
    <p:sldId id="893" r:id="rId30"/>
    <p:sldId id="894" r:id="rId31"/>
    <p:sldId id="895" r:id="rId32"/>
    <p:sldId id="896" r:id="rId33"/>
    <p:sldId id="897" r:id="rId34"/>
    <p:sldId id="898" r:id="rId35"/>
    <p:sldId id="899" r:id="rId36"/>
    <p:sldId id="900" r:id="rId37"/>
    <p:sldId id="901" r:id="rId38"/>
    <p:sldId id="902" r:id="rId39"/>
    <p:sldId id="903" r:id="rId40"/>
    <p:sldId id="904" r:id="rId41"/>
    <p:sldId id="905" r:id="rId42"/>
    <p:sldId id="906" r:id="rId43"/>
    <p:sldId id="907" r:id="rId44"/>
    <p:sldId id="908" r:id="rId45"/>
    <p:sldId id="909" r:id="rId46"/>
    <p:sldId id="910" r:id="rId47"/>
    <p:sldId id="911" r:id="rId48"/>
    <p:sldId id="912" r:id="rId49"/>
    <p:sldId id="913" r:id="rId50"/>
    <p:sldId id="914" r:id="rId51"/>
    <p:sldId id="915" r:id="rId52"/>
    <p:sldId id="916" r:id="rId53"/>
    <p:sldId id="875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95" autoAdjust="0"/>
    <p:restoredTop sz="94258" autoAdjust="0"/>
  </p:normalViewPr>
  <p:slideViewPr>
    <p:cSldViewPr snapToGrid="0">
      <p:cViewPr>
        <p:scale>
          <a:sx n="100" d="100"/>
          <a:sy n="100" d="100"/>
        </p:scale>
        <p:origin x="-1920" y="-84"/>
      </p:cViewPr>
      <p:guideLst>
        <p:guide orient="horz" pos="2152"/>
        <p:guide pos="2877"/>
      </p:guideLst>
    </p:cSldViewPr>
  </p:slid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presProps" Target="presProps.xml"  /><Relationship Id="rId56" Type="http://schemas.openxmlformats.org/officeDocument/2006/relationships/viewProps" Target="viewProps.xml"  /><Relationship Id="rId57" Type="http://schemas.openxmlformats.org/officeDocument/2006/relationships/theme" Target="theme/theme1.xml"  /><Relationship Id="rId58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4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2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1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8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9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0.png"  /><Relationship Id="rId3" Type="http://schemas.openxmlformats.org/officeDocument/2006/relationships/image" Target="../media/image51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2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3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Relationship Id="rId3" Type="http://schemas.openxmlformats.org/officeDocument/2006/relationships/image" Target="../media/image61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87313" y="5631831"/>
            <a:ext cx="8953499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&lt;4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재료들의 조합, 연산자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더하기 연산자의 특별한 기능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더하기 연산자는 대개 숫자와 숫자끼리의 더한 결과를 리턴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자바스크립트에서는 더하기 기능이 일반적인 수학의 기능 외에도 타입의 종류에 따라 특별하게 사용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피연산자가 문자열인 경우에는 문자열간의 결합 기능으로 사용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산술 연산자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3028950"/>
            <a:ext cx="8210550" cy="800100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1487" y="3867150"/>
            <a:ext cx="8201025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더하기 연산자의 특별한 기능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하나의 피연산자가 문자열이고 나머지는 숫자형인 경우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개를 더하면 숫자형인 데이터가 문자열로 자동 변경되어 문자열의 결합 형태로 리턴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산술 연산자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495550"/>
            <a:ext cx="8210550" cy="74295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437" y="3286125"/>
            <a:ext cx="8239125" cy="2990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더하기 연산자의 특별한 기능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더하기 연산자는 단항 연산자로 사용되면 보통 부호 연산자로 사용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자바스크립트에서는 숫자 데이터인 문자열 앞에 + 연산자를 붙이거나</a:t>
            </a:r>
            <a:r>
              <a:rPr lang="en-US" altLang="ko-KR"/>
              <a:t>,</a:t>
            </a:r>
            <a:r>
              <a:rPr lang="ko-KR" altLang="en-US"/>
              <a:t> 불린형 데이터 앞에 + 연산자를 붙이면 숫자형으로 형 변환이 일어나게 함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숫자형으로 형 변환 시에 매우 유용하게 사용 가능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산술 연산자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4594" y="2969114"/>
            <a:ext cx="6654811" cy="919770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6865" y="3885158"/>
            <a:ext cx="6670269" cy="2906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빼기, 곱하기, 나누기 연산자의 특별한 기능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피연산자가 문자열이더라도 내용이 숫자형 데이터이면 내부적으로 문자열을 숫자형으로 자동 형변환하여 연산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산술 연산자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24942" y="2230887"/>
            <a:ext cx="5494114" cy="4579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할당 연산자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할당 연산자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기본 할당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기본 할당 연산자는 =로 표기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연산자의 오른쪽의 값을 왼쪽으로 대입하는 역할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50" y="2428875"/>
            <a:ext cx="8191500" cy="100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할당 연산자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기본 할당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기본적으로 대입 연산자는 연산자 우선순위에서 낮기 때문에 다른 연산자와 함께 사용하면 가장 나중에 동작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6504" y="2305050"/>
            <a:ext cx="7350992" cy="438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할당 연산자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복합 할당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자신의 변수에 연산하고 그 결과를 다시 자신의 변수에 저장하는 경우가 매우 흔함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4223" y="2091139"/>
            <a:ext cx="5515553" cy="4599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할당 연산자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복합 할당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각 연산의 특징은 연산 후 같은 변수에 다시 저장하는 형태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이때 복합 할당 연산자를 이용하면 동일한 연산을 더욱 간단하게 작성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487" y="2547937"/>
            <a:ext cx="820102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할당 연산자    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복합 할당 연산자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사칙연산(더하기, 빼기, 곱하기, 나누기) 모두 복합 할당 연산자 적용 가능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4800" y="2060137"/>
            <a:ext cx="5554399" cy="46512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966793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산술 연산자를 이해하고 코드를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할당 연산자를 이해하고 코드를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증감 연산자를 이해하고 코드를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비교 연산자를 이해하고 코드를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논리 연산자를 이해하고 코드를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연산자 우선순위를 이해한다.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증감 연산자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증감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증가 연산자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숫자를 1씩 증가시키는데 사용되는 편리한 연산자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모든 프로그래밍 언어에서 공통적으로 자주 사용되는 연산자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++는 변수를 1 증가시키는 기능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변수의 앞에 붙느냐(전위형 : prefix) 뒤에 붙느냐(후위형 : postfix)에 따라 연산 결과가 달라짐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62" y="2428875"/>
            <a:ext cx="8220074" cy="138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증감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증가 연산자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‘increase.js’라는 이름의 파일 생성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87497" y="2066871"/>
            <a:ext cx="6495284" cy="2672302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6362" y="4703685"/>
            <a:ext cx="6517996" cy="1960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증감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감소 연산자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증가 연산자와 같은 원리로 숫자를 1씩 감소시키는데 사용되는 연산자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--는 변수를 1 감소시키는 기능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변수의 앞에 붙느냐(전위형 : prefix) 뒤에 붙느냐(후위형 : postfix)에 따라 연산 결과가 달라짐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50" y="2157412"/>
            <a:ext cx="8191500" cy="140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증감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감소 연산자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‘decrease.js’라는 이름의 파일 생성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9205" y="1966680"/>
            <a:ext cx="6605588" cy="4672245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9205" y="2033355"/>
            <a:ext cx="6605588" cy="4672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비교 연산자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비교 연산자의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변수의 값을 어떤 값 또는 다른 변수와 비교할 때 사용하는 것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피연산자 사이의 상대적인 크기를 판단하여 참(true) 또는 거짓(false)을 반환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076450"/>
            <a:ext cx="8239125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비교 연산의 기준</a:t>
            </a:r>
            <a:endParaRPr lang="ko-KR" altLang="en-US"/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자바스크립트에서 비교 연산자는 피연산자의 타입에 따라 2가지 기준으로 비교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피연산자가 둘 다 숫자이면 해당 숫자를 서로 비교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피연산자가 둘 다 문자열이면 문자열의 첫 번째 문자부터 알파벳 순으로 서로 비교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‘comparison.js’라는 이름의 파일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00112" y="2923579"/>
            <a:ext cx="7343774" cy="37993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비교 연산의 기준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피연산자가 둘 다 문자열인 경우의 비교 코드를 작성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4172" y="1983521"/>
            <a:ext cx="7355654" cy="2643306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09887" y="4577939"/>
            <a:ext cx="3324225" cy="2140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아스키 코드표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컴퓨터는 사람과 다르게 문자를 인식하지 못하기 때문에 각 문자를 인식하기 위한 숫자들을 각 문자에 매핑한 것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아스키 코드에는 대문자 A~Z까지, 소문자 a~z까지의 매핑된 코드들이 있음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5103" y="2859872"/>
            <a:ext cx="4315307" cy="3283976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09000" y="2880400"/>
            <a:ext cx="3967794" cy="3908203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01 </a:t>
            </a:r>
            <a:r>
              <a:rPr lang="ko-KR" altLang="en-US" b="1">
                <a:latin typeface="맑은 고딕"/>
                <a:ea typeface="맑은 고딕"/>
              </a:rPr>
              <a:t>실습 환경 설정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02</a:t>
            </a:r>
            <a:r>
              <a:rPr lang="ko-KR" altLang="en-US" b="1">
                <a:latin typeface="맑은 고딕"/>
                <a:ea typeface="맑은 고딕"/>
              </a:rPr>
              <a:t> 산술 연산자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03 </a:t>
            </a:r>
            <a:r>
              <a:rPr lang="ko-KR" altLang="en-US" b="1">
                <a:latin typeface="맑은 고딕"/>
                <a:ea typeface="맑은 고딕"/>
              </a:rPr>
              <a:t>할당 연산자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04</a:t>
            </a:r>
            <a:r>
              <a:rPr lang="ko-KR" altLang="en-US" b="1">
                <a:latin typeface="맑은 고딕"/>
                <a:ea typeface="맑은 고딕"/>
              </a:rPr>
              <a:t> 증감 연산자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05</a:t>
            </a:r>
            <a:r>
              <a:rPr lang="ko-KR" altLang="en-US" b="1">
                <a:latin typeface="맑은 고딕"/>
                <a:ea typeface="맑은 고딕"/>
              </a:rPr>
              <a:t> 비교 연산자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06</a:t>
            </a:r>
            <a:r>
              <a:rPr lang="ko-KR" altLang="en-US" b="1">
                <a:latin typeface="맑은 고딕"/>
                <a:ea typeface="맑은 고딕"/>
              </a:rPr>
              <a:t> 논리 연산자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07</a:t>
            </a:r>
            <a:r>
              <a:rPr lang="ko-KR" altLang="en-US" b="1">
                <a:latin typeface="맑은 고딕"/>
                <a:ea typeface="맑은 고딕"/>
              </a:rPr>
              <a:t> 연산자 우선순위</a:t>
            </a:r>
            <a:endParaRPr lang="ko-KR" altLang="en-US" sz="18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동등 연산자와 일치 연산자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서로 같은지 비교하는 연산자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두 연산자 모두 피연산자가 서로 같은지를 비교해 주는데 같음을 비교하는 기준이 조금 다르다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.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" y="2714625"/>
            <a:ext cx="8248650" cy="196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동등 연산자와 일치 연산자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동등 연산자(==)와 일치 연산자(===)의 차이는 값만 같은지, 값과 타입이 모두 같은지에 있음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62" y="2390775"/>
            <a:ext cx="8220074" cy="346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613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서로 다른 타입끼리 비교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비교하려는 값의 자료형이 다르면 자바스크립트는 이 값들을 내부에서 숫자형으로 변경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이 특징은 앞에 동등 연산자(==)의 내부 수행과 동일한 부분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0" lvl="0" indent="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0661" y="2382811"/>
            <a:ext cx="6162676" cy="1920927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97802" y="4265787"/>
            <a:ext cx="6148394" cy="2506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613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null과 undefined의 비교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null과 undefined 값은 변수의 값이 비어있을 때의 상태 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null은 사용자가 일부러 변수를 빈값으로 할당하기 위해 대입하는 값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undefined는 사용자의 실수로 변수에 값이 할당되지않은 상태 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5300" y="2684672"/>
            <a:ext cx="6305549" cy="2269705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40974" y="4230798"/>
            <a:ext cx="6290952" cy="2284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비교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613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조건부 연산자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비교 연산자를 이용하여 조건에 따라 다른 결과를 수행해야 할 때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분기를 해 주는 연산자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‘?’를 사용하여 분기하기 때문에 물음표 연산자라고도 함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2557462"/>
            <a:ext cx="8210550" cy="75247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3429000"/>
            <a:ext cx="8210550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논리 연산자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논리 연산자의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주어진 논리식을 판단하여 참(true)과 거짓(false)을 반환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주로 여러 개 비교 결과를 피연산자로 하여 2개 이상의 피연산자들을 결합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논리 연산자의 결과는 참(true) 또는 거짓(false)을 반환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343150"/>
            <a:ext cx="8239125" cy="182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논리 연산자의 진리표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논리 연산자의 모든 동작 결과를 보여 주는 진리표(truth table)</a:t>
            </a:r>
            <a:endParaRPr lang="en-US" altLang="ko-KR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12" y="2166937"/>
            <a:ext cx="8258174" cy="2219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&amp;&amp; 연산자의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논리식이 모두 참(true)이면 참(true)을 반환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하나라도 거짓(false)이면 거짓(false)을 반환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‘logical.js’라는 이름의 파일을 생성하고 작성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00" y="2706334"/>
            <a:ext cx="7620000" cy="3959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&amp;&amp; 연산자의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일반적으로 아이디와 비밀번호가 모두 같아야만 로그인에 성공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 중에 하나라도 틀리면 로그인은 실패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이런 경우는 AND 연산자를 사용하면 적절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487" y="2805112"/>
            <a:ext cx="820102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&amp;&amp; 연산자의 단축 평가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&amp;&amp;(AND) 연산자는 왼쪽부터 오른쪽으로 평가를 진행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중간에 평가 결과가 나오면 오른쪽 끝까지 가지 않고 평가 결과를 반환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43037" y="2461333"/>
            <a:ext cx="6257925" cy="42082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|| 연산자의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논리식 중에 하나라도 참(true)이면 참(true)을 반환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모두 거짓(false)이어야 거짓(false)을 반환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6287" y="2468222"/>
            <a:ext cx="7591424" cy="3940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|| 연산자의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지원 대상의 범위를 나이로 선별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보통 공공기관을 가면 65세 이상이나 7세 미만의 어린이들은 특정 지원 혜택이 있음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 중 하나라도 조건에 맞으면 지원 대상으로 처리하는 코드를 작성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828925"/>
            <a:ext cx="8229600" cy="1733550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6250" y="4557712"/>
            <a:ext cx="8191500" cy="1514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|| 연산자의 단축 평가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왼쪽부터 오른쪽으로 평가를 진행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중간에 평가 결과가 나오면 오른쪽 끝까지 가지 않고 평가 결과를 반환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1136" y="2427901"/>
            <a:ext cx="6181726" cy="4192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! 연산자의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논리식의 결과가 참(true)이면 거짓(false)을, 거짓(false)이면 참(true)을 반환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피연산자 앞에 느낌표(!)만 붙여 주면 해당 결과를 불리언형(true/false)으로 반환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50" y="2495550"/>
            <a:ext cx="8191500" cy="29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! 연산자의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피연산자가 꼭 불리언형이 아닌 경우도 ! 연산자를 사용하면 불리언형으로 변환하여 반환됨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2437" y="2357437"/>
            <a:ext cx="8239125" cy="1457325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1962" y="3767137"/>
            <a:ext cx="8220074" cy="2181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en-US" altLang="ko-KR"/>
              <a:t>nullish 병합 연산자 ‘??’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nullish하다는 의미는 확실하게 null이거나 undefined인 것을 의미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한 마디로 변수의 유효성 체크라고 볼 수 있음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452687"/>
            <a:ext cx="8229600" cy="334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논리 연산자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en-US" altLang="ko-KR"/>
              <a:t>nullish 병합 연산자 ‘??’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변수의 유효성 체크하는 코드를 nullish 병합 연산자(??)로 처리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변수 a가 null도 아니고 undefined도 아니면 a 값이 유효</a:t>
            </a:r>
            <a:r>
              <a:rPr lang="en-US" altLang="ko-KR"/>
              <a:t>.</a:t>
            </a:r>
            <a:r>
              <a:rPr lang="ko-KR" altLang="en-US"/>
              <a:t> 그 외에는 b 값이 유효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1487" y="2028825"/>
            <a:ext cx="8201025" cy="762000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6725" y="3429000"/>
            <a:ext cx="8210550" cy="3257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연산자 우선순위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연산자 우선순위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연산의 우선순위와 결합 순서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여러 연산자를 같이 사용하여 연산하게 되면 연산자의 우선순위에 의해 계산되어야 함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 l="2780" r="63660"/>
          <a:stretch>
            <a:fillRect/>
          </a:stretch>
        </p:blipFill>
        <p:spPr>
          <a:xfrm>
            <a:off x="352425" y="1995487"/>
            <a:ext cx="2762249" cy="1038225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83499" y="2031775"/>
            <a:ext cx="5655714" cy="4635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실습 폴더 생성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실습 작업 파일을 저장할 폴더를 한 개 생성하고 폴더 이름을 ‘ch</a:t>
            </a:r>
            <a:r>
              <a:rPr lang="en-US" altLang="ko-KR"/>
              <a:t>4</a:t>
            </a:r>
            <a:r>
              <a:rPr lang="ko-KR" altLang="en-US"/>
              <a:t>’라고 설정한다.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생성 위치나 이름은 임의로 정해도 상관없다.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Visual Studio Code에서 폴더 열기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Visual Studio Code를 실행하고 메뉴에서</a:t>
            </a:r>
            <a:r>
              <a:rPr lang="ko-KR" altLang="en-US"/>
              <a:t> </a:t>
            </a:r>
            <a:r>
              <a:rPr lang="ja-JP" altLang="en-US"/>
              <a:t>〔File〕 → 〔Open Folder〕를 클릭하여 생성한</a:t>
            </a:r>
            <a:r>
              <a:rPr lang="ko-KR" altLang="en-US"/>
              <a:t> </a:t>
            </a:r>
            <a:r>
              <a:rPr lang="ja-JP" altLang="en-US"/>
              <a:t>폴더를 연다.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오른쪽 탐색기에 다음과 같이 ‘CH</a:t>
            </a:r>
            <a:r>
              <a:rPr lang="en-US" altLang="ko-KR"/>
              <a:t>4</a:t>
            </a:r>
            <a:r>
              <a:rPr lang="ko-KR" altLang="en-US"/>
              <a:t>’가 표시된다.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이제부터 생성되는 파일들은 ‘CH</a:t>
            </a:r>
            <a:r>
              <a:rPr lang="en-US" altLang="ko-KR"/>
              <a:t>4</a:t>
            </a:r>
            <a:r>
              <a:rPr lang="ko-KR" altLang="en-US"/>
              <a:t>’ 폴더 내부에 생성된다.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실습 환경 설정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9567" y="4477971"/>
            <a:ext cx="3101034" cy="2191195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53300" y="2028825"/>
            <a:ext cx="857250" cy="104775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2874" y="4476750"/>
            <a:ext cx="4637314" cy="2133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 연산자 우선순위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괄호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괄호를 사용하면 우선순위를 바꿀 수 있음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괄호를 사용하면 좋은 점은 우선순위를 바꾸는 기능보다도 가독성 향상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187" y="2733675"/>
            <a:ext cx="7667625" cy="108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산술 연산자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더하기, 빼기, 곱하기, 나누기, 나머지, 거듭제곱 연산자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가장 기본적인 산술 연산자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자바스크립트에서 지원하는 산술 연산자 또한 수학에서의 연산과 동일한 개념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산술 연산자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150" y="2414587"/>
            <a:ext cx="8267700" cy="3095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더하기, 빼기, 곱하기, 나누기, 나머지, 거듭제곱 연산자</a:t>
            </a:r>
            <a:endParaRPr lang="ko-KR" altLang="en-US" b="1"/>
          </a:p>
          <a:p>
            <a:pPr lvl="2">
              <a:defRPr/>
            </a:pPr>
            <a:r>
              <a:rPr lang="ko-KR" altLang="en-US"/>
              <a:t>‘arithmetic.js’라는 이름의 파일을 생성하고 기본 사칙연산에 관한 코드 작성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산술 연산자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43062" y="2101623"/>
            <a:ext cx="5857874" cy="238805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53268" y="4479472"/>
            <a:ext cx="5837463" cy="2245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endParaRPr lang="ko-KR" altLang="en-US" b="1"/>
          </a:p>
          <a:p>
            <a:pPr lvl="1">
              <a:defRPr/>
            </a:pPr>
            <a:r>
              <a:rPr lang="ko-KR" altLang="en-US"/>
              <a:t>연산자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앞으로 피연산자, 단항 연산자, 이항 연산자라는 용어를 종종 사용하게 될 것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용어를 정확하게 이해하고 사용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산술 연산자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8662" y="2633662"/>
            <a:ext cx="7686674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997</ep:Words>
  <ep:PresentationFormat>화면 슬라이드 쇼(4:3)</ep:PresentationFormat>
  <ep:Paragraphs>194</ep:Paragraphs>
  <ep:Slides>51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ep:HeadingPairs>
  <ep:TitlesOfParts>
    <vt:vector size="52" baseType="lpstr">
      <vt:lpstr>Office 테마</vt:lpstr>
      <vt:lpstr>슬라이드 1</vt:lpstr>
      <vt:lpstr>슬라이드 2</vt:lpstr>
      <vt:lpstr>슬라이드 3</vt:lpstr>
      <vt:lpstr>슬라이드 4</vt:lpstr>
      <vt:lpstr>1. 실습 환경 설정</vt:lpstr>
      <vt:lpstr>슬라이드 6</vt:lpstr>
      <vt:lpstr>2. 산술 연산자</vt:lpstr>
      <vt:lpstr>2. 산술 연산자</vt:lpstr>
      <vt:lpstr>2. 산술 연산자</vt:lpstr>
      <vt:lpstr>2. 산술 연산자</vt:lpstr>
      <vt:lpstr>2. 산술 연산자</vt:lpstr>
      <vt:lpstr>2. 산술 연산자</vt:lpstr>
      <vt:lpstr>2. 산술 연산자</vt:lpstr>
      <vt:lpstr>슬라이드 14</vt:lpstr>
      <vt:lpstr>3. 할당 연산자</vt:lpstr>
      <vt:lpstr>3. 할당 연산자</vt:lpstr>
      <vt:lpstr>3. 할당 연산자</vt:lpstr>
      <vt:lpstr>3. 할당 연산자</vt:lpstr>
      <vt:lpstr>3. 할당 연산자</vt:lpstr>
      <vt:lpstr>슬라이드 20</vt:lpstr>
      <vt:lpstr>4. 증감 연산자</vt:lpstr>
      <vt:lpstr>4. 증감 연산자</vt:lpstr>
      <vt:lpstr>4. 증감 연산자</vt:lpstr>
      <vt:lpstr>4. 증감 연산자</vt:lpstr>
      <vt:lpstr>슬라이드 25</vt:lpstr>
      <vt:lpstr>5. 비교 연산자</vt:lpstr>
      <vt:lpstr>5. 비교 연산자</vt:lpstr>
      <vt:lpstr>5. 비교 연산자</vt:lpstr>
      <vt:lpstr>5. 비교 연산자</vt:lpstr>
      <vt:lpstr>5. 비교 연산자</vt:lpstr>
      <vt:lpstr>5. 비교 연산자</vt:lpstr>
      <vt:lpstr>5. 비교 연산자</vt:lpstr>
      <vt:lpstr>5. 비교 연산자</vt:lpstr>
      <vt:lpstr>5. 비교 연산자</vt:lpstr>
      <vt:lpstr>슬라이드 35</vt:lpstr>
      <vt:lpstr>6. 논리 연산자</vt:lpstr>
      <vt:lpstr>6. 논리 연산자</vt:lpstr>
      <vt:lpstr>6. 논리 연산자</vt:lpstr>
      <vt:lpstr>6. 논리 연산자</vt:lpstr>
      <vt:lpstr>6. 논리 연산자</vt:lpstr>
      <vt:lpstr>6. 논리 연산자</vt:lpstr>
      <vt:lpstr>6. 논리 연산자</vt:lpstr>
      <vt:lpstr>6. 논리 연산자</vt:lpstr>
      <vt:lpstr>6. 논리 연산자</vt:lpstr>
      <vt:lpstr>6. 논리 연산자</vt:lpstr>
      <vt:lpstr>6. 논리 연산자</vt:lpstr>
      <vt:lpstr>6. 논리 연산자</vt:lpstr>
      <vt:lpstr>슬라이드 48</vt:lpstr>
      <vt:lpstr>7. 연산자 우선순위</vt:lpstr>
      <vt:lpstr>7. 연산자 우선순위</vt:lpstr>
      <vt:lpstr>슬라이드 51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nmedi</cp:lastModifiedBy>
  <dcterms:modified xsi:type="dcterms:W3CDTF">2023-07-04T09:05:32.916</dcterms:modified>
  <cp:revision>847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