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129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876" r:id="rId11"/>
    <p:sldId id="877" r:id="rId12"/>
    <p:sldId id="878" r:id="rId13"/>
    <p:sldId id="879" r:id="rId14"/>
    <p:sldId id="880" r:id="rId15"/>
    <p:sldId id="916" r:id="rId16"/>
    <p:sldId id="917" r:id="rId17"/>
    <p:sldId id="766" r:id="rId18"/>
    <p:sldId id="765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885" r:id="rId28"/>
    <p:sldId id="886" r:id="rId29"/>
    <p:sldId id="926" r:id="rId30"/>
    <p:sldId id="927" r:id="rId31"/>
    <p:sldId id="928" r:id="rId32"/>
    <p:sldId id="929" r:id="rId33"/>
    <p:sldId id="930" r:id="rId34"/>
    <p:sldId id="890" r:id="rId35"/>
    <p:sldId id="931" r:id="rId36"/>
    <p:sldId id="932" r:id="rId37"/>
    <p:sldId id="933" r:id="rId38"/>
    <p:sldId id="934" r:id="rId39"/>
    <p:sldId id="935" r:id="rId40"/>
    <p:sldId id="936" r:id="rId41"/>
    <p:sldId id="937" r:id="rId42"/>
    <p:sldId id="875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95" autoAdjust="0"/>
    <p:restoredTop sz="94258" autoAdjust="0"/>
  </p:normalViewPr>
  <p:slideViewPr>
    <p:cSldViewPr snapToGrid="0">
      <p:cViewPr varScale="1">
        <p:scale>
          <a:sx n="100" d="100"/>
          <a:sy n="100" d="100"/>
        </p:scale>
        <p:origin x="-1920" y="-84"/>
      </p:cViewPr>
      <p:guideLst>
        <p:guide orient="horz" pos="2157"/>
        <p:guide pos="2877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8.png"  /><Relationship Id="rId6" Type="http://schemas.openxmlformats.org/officeDocument/2006/relationships/image" Target="../media/image3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0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Relationship Id="rId4" Type="http://schemas.openxmlformats.org/officeDocument/2006/relationships/image" Target="../media/image5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&lt;5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논리적 사고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 조건문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if 문의 사용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비교 연산의 형태로 수행 조건을 설정하여 분기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2066925"/>
            <a:ext cx="822960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조건문이란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if 문의 세미콜론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if 문은 수행 조건에 만족하여 수행되는 수행문까지도 하나의 문장으로 취급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if 문의 끝에는 세미콜론(;)이 붙지 않음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즉, if(num &gt; 10); 이런 식으로 사용하지 않는다는 것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그렇다고 이 문장이 문법적으로 오류가 있는 것이 아니라 세미콜론으로 인해 자바스크립트 엔진에서 이 문장 수행 후 조건문을 종료할 뿐이다.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if 문의 사용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앞의 코드는 변수 num의 값이 10보다 큰지를 비교하는 코드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 num이 10보다 큰 경우에는 메시지를 출력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10보다 작은 경우 아무런 메시지도 보여 주지 않는 문제점을 보완하여 코드를 추가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16111" y="2731292"/>
            <a:ext cx="5311776" cy="3983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if 문의 사용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1줄을 var num = 5로 수정했을 경우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1줄을 var num = 10으로 수정했을 경우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7200" y="1957387"/>
            <a:ext cx="8229600" cy="155257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7675" y="4076700"/>
            <a:ext cx="8248650" cy="158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if 문의 사용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순서도를 통해 코드의 흐름을 이해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52612" y="1995066"/>
            <a:ext cx="5438775" cy="4777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if ~ else 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양자택일 이것 아니면 저것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‘else’라는 구문은 사전적으로 ‘그 밖의’라는 의미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f 문만으로는 수행 조건이 참인 경우만 처리 가능하여 ‘이것’만 선택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문법을 추가하면 ‘저것’도 선택 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‘저것’을 선택할 수 있게 만드는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lse 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if ~ else 문을 사용하면 수행 조건에 따라 참인 경우도 처리하지만, 거짓인 경우도 처리 가능한 로직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 ~ else 문의 기본 원리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 ~ else 문 사용 방법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 문에서 수행 조건에 만족하면 중괄호 { }에 진입하여 수행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만약 수행 조건에 만족하지 않으면 else 문으로 건너뛰어 중괄호 { }에 진입하여 수행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if와 else는 한 세트이며 else만 따로 분리하여 사용할 수는 없음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2100262"/>
            <a:ext cx="6858000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 ~ else 문의 기본 원리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앞서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문에서 작성한 코드를 if ~ else 문에 적용하여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7704" y="2119312"/>
            <a:ext cx="7728591" cy="4448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 ~ else 문의 기본 원리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순서도를 통해 코드 흐름을 이해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09700" y="2219325"/>
            <a:ext cx="6324600" cy="363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조건문에 대해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if~else 문의 기본 원리를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if~else if~else 문의 기본 원리를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switch~case 문의 기본 원리를 이해하고 코드를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Node.js 기반에서 사용자로부터 데이터 입력받는 방법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보통 브라우저 기반에서의 자바스크립트는 사용자로부터 데이터 입력을 받을 때 prompt( ) 함수를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Node.js 기반의 독립적인 자바스크립트는 readline이라는 js 내장 모듈을 사용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if ~ else 문의 기본 원리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사용자 입력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4450" y="2062622"/>
            <a:ext cx="6515100" cy="457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입력한 수의 짝수/홀수 판별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사용자 입력 코드를 그대로 작성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후 짝수/홀수 판별 알고리즘을 작성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 ‘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e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venodd.js’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1822" y="2385018"/>
            <a:ext cx="4580356" cy="43745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입력한 점수의 합격 여부 판별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사용자로부터 점수를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입력받아 점수값의 범위가 60 이상 100 이하면 ‘합격입니다.’를 그렇지 않으면 ‘불합격입니다.’를 출력하는 코드 작성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‘testscore.js’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파일 생성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7" name=""/>
          <p:cNvGrpSpPr/>
          <p:nvPr/>
        </p:nvGrpSpPr>
        <p:grpSpPr>
          <a:xfrm rot="0">
            <a:off x="158999" y="2633729"/>
            <a:ext cx="5377519" cy="3440991"/>
            <a:chOff x="452437" y="1481137"/>
            <a:chExt cx="8239125" cy="5272087"/>
          </a:xfrm>
        </p:grpSpPr>
        <p:pic>
          <p:nvPicPr>
            <p:cNvPr id="25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66725" y="1481137"/>
              <a:ext cx="8210550" cy="3895725"/>
            </a:xfrm>
            <a:prstGeom prst="rect">
              <a:avLst/>
            </a:prstGeom>
          </p:spPr>
        </p:pic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52437" y="5248275"/>
              <a:ext cx="8239125" cy="1504950"/>
            </a:xfrm>
            <a:prstGeom prst="rect">
              <a:avLst/>
            </a:prstGeom>
          </p:spPr>
        </p:pic>
      </p:grpSp>
      <p:pic>
        <p:nvPicPr>
          <p:cNvPr id="2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88771" y="4514272"/>
            <a:ext cx="5334002" cy="23437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if ~ else 문     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532137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중첩 분기문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조금 더 자세한 요구사항 처리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1. 불합격인 경우 500이나 -500과 같은 점수가 입력되면 ‘값이 유효하지 않습니다.’라고 출력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2. 합격인 경우 90점 이상이면 ‘장학생입니다.’라고 출력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 작성을 위해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‘overlap.js’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 파일 생성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5068" y="1390866"/>
            <a:ext cx="4928337" cy="518160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rcRect r="61690"/>
          <a:stretch>
            <a:fillRect/>
          </a:stretch>
        </p:blipFill>
        <p:spPr>
          <a:xfrm>
            <a:off x="1661411" y="3781642"/>
            <a:ext cx="2396239" cy="2809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if ~ else if ~ else 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if ~ else if ~ else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if~else if~else 문의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조건들을 중첩하지 않고 비교할 수 있는 방법이 if ~ else</a:t>
            </a:r>
            <a:r>
              <a:rPr lang="en-US" altLang="ko-KR"/>
              <a:t> </a:t>
            </a:r>
            <a:r>
              <a:rPr lang="ko-KR" altLang="en-US"/>
              <a:t>if ~ else 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23975" y="2166071"/>
            <a:ext cx="6496050" cy="3876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if ~ else if ~ else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90534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if~else if~else 문의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앞서 작성했던 코드를 if ~ else if ~ else 문에 적용하여 작성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</a:t>
            </a:r>
            <a:r>
              <a:rPr lang="en-US" altLang="ko-KR"/>
              <a:t> </a:t>
            </a:r>
            <a:r>
              <a:rPr lang="ko-KR" altLang="en-US"/>
              <a:t>‘elseifts.js’라는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rcRect r="27180"/>
          <a:stretch>
            <a:fillRect/>
          </a:stretch>
        </p:blipFill>
        <p:spPr>
          <a:xfrm>
            <a:off x="4572000" y="1478876"/>
            <a:ext cx="4222047" cy="4689462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rcRect r="27180"/>
          <a:stretch>
            <a:fillRect/>
          </a:stretch>
        </p:blipFill>
        <p:spPr>
          <a:xfrm>
            <a:off x="4433455" y="1454879"/>
            <a:ext cx="4499137" cy="4997228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63525" y="2867499"/>
            <a:ext cx="2088495" cy="3673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if ~ else if ~ else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if~else if~else 문의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순서도를 통해 코드의 흐름 이해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7460" y="2019543"/>
            <a:ext cx="7529078" cy="425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if ~ else if ~ else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5849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나이 판별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나이를 판별해서 성인인지 미성년자인지를 구분하는 코드를 작성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‘elseifage.js’라는 이름의 파일 생성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84085" y="1394526"/>
            <a:ext cx="4593646" cy="4952174"/>
          </a:xfrm>
          <a:prstGeom prst="rect">
            <a:avLst/>
          </a:prstGeom>
        </p:spPr>
      </p:pic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5436" y="3429000"/>
            <a:ext cx="2106354" cy="2972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실습 환경 설정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조건문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if ~ else 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if ~ else if ~ else 문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switch ~ case 문</a:t>
            </a:r>
            <a:endParaRPr lang="ko-KR" altLang="en-US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8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if ~ else if ~ else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58495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드라이브 포맷 여부 판별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 입력값이 문자인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‘y’를 입력하면 동의 메시지 출력하고, ‘n’을 입력하면 비동의 메시지 출력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</a:t>
            </a:r>
            <a:r>
              <a:rPr lang="en-US" altLang="ko-KR"/>
              <a:t>‘elseiformat.js’</a:t>
            </a:r>
            <a:r>
              <a:rPr lang="ko-KR" altLang="en-US"/>
              <a:t>라는 이름의 파일 생성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67825" y="2163705"/>
            <a:ext cx="4687626" cy="4487544"/>
          </a:xfrm>
          <a:prstGeom prst="rect">
            <a:avLst/>
          </a:prstGeom>
        </p:spPr>
      </p:pic>
      <p:grpSp>
        <p:nvGrpSpPr>
          <p:cNvPr id="29" name=""/>
          <p:cNvGrpSpPr/>
          <p:nvPr/>
        </p:nvGrpSpPr>
        <p:grpSpPr>
          <a:xfrm rot="0">
            <a:off x="2099566" y="3429000"/>
            <a:ext cx="2006838" cy="3214460"/>
            <a:chOff x="2726748" y="1547812"/>
            <a:chExt cx="3506066" cy="5615855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3"/>
            <a:srcRect r="3630"/>
            <a:stretch>
              <a:fillRect/>
            </a:stretch>
          </p:blipFill>
          <p:spPr>
            <a:xfrm>
              <a:off x="2781300" y="1547812"/>
              <a:ext cx="3451513" cy="3762375"/>
            </a:xfrm>
            <a:prstGeom prst="rect">
              <a:avLst/>
            </a:prstGeom>
          </p:spPr>
        </p:pic>
        <p:pic>
          <p:nvPicPr>
            <p:cNvPr id="28" name="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2726748" y="5201517"/>
              <a:ext cx="3505200" cy="19621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if ~ else if ~ else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5108955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학점 판별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점수를 입력받아 학점을 출력하는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91 이상 100 이하면 ‘A학점’, 81 이상 90 이하면 ‘B학점’, 71 이상 80 이하면 ‘C학점’, 61 이상 70 이하면 ‘D학점’, 0 이상 60 이하면 ‘F학점’, 그 외에 점수의 범위를 벗어나는 경우에는 메시지 출력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</a:t>
            </a:r>
            <a:r>
              <a:rPr lang="en-US" altLang="ko-KR"/>
              <a:t>‘elseigrade.js’</a:t>
            </a:r>
            <a:r>
              <a:rPr lang="ko-KR" altLang="en-US"/>
              <a:t>라는 이름의 파일 생성</a:t>
            </a: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1" name=""/>
          <p:cNvGrpSpPr/>
          <p:nvPr/>
        </p:nvGrpSpPr>
        <p:grpSpPr>
          <a:xfrm rot="0">
            <a:off x="5671704" y="1186953"/>
            <a:ext cx="3268790" cy="5106249"/>
            <a:chOff x="4338203" y="1186953"/>
            <a:chExt cx="3268790" cy="5106249"/>
          </a:xfrm>
        </p:grpSpPr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2"/>
            <a:srcRect r="27230"/>
            <a:stretch>
              <a:fillRect/>
            </a:stretch>
          </p:blipFill>
          <p:spPr>
            <a:xfrm>
              <a:off x="4338203" y="1186953"/>
              <a:ext cx="3262744" cy="2978665"/>
            </a:xfrm>
            <a:prstGeom prst="rect">
              <a:avLst/>
            </a:prstGeom>
          </p:spPr>
        </p:pic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3"/>
            <a:srcRect r="27070"/>
            <a:stretch>
              <a:fillRect/>
            </a:stretch>
          </p:blipFill>
          <p:spPr>
            <a:xfrm>
              <a:off x="4340816" y="4114074"/>
              <a:ext cx="3266178" cy="2179128"/>
            </a:xfrm>
            <a:prstGeom prst="rect">
              <a:avLst/>
            </a:prstGeom>
          </p:spPr>
        </p:pic>
      </p:grpSp>
      <p:pic>
        <p:nvPicPr>
          <p:cNvPr id="40" name=""/>
          <p:cNvPicPr>
            <a:picLocks noChangeAspect="1"/>
          </p:cNvPicPr>
          <p:nvPr/>
        </p:nvPicPr>
        <p:blipFill rotWithShape="1">
          <a:blip r:embed="rId4"/>
          <a:srcRect b="66860"/>
          <a:stretch>
            <a:fillRect/>
          </a:stretch>
        </p:blipFill>
        <p:spPr>
          <a:xfrm>
            <a:off x="125677" y="5021775"/>
            <a:ext cx="1868387" cy="1280809"/>
          </a:xfrm>
          <a:prstGeom prst="rect">
            <a:avLst/>
          </a:prstGeom>
        </p:spPr>
      </p:pic>
      <p:pic>
        <p:nvPicPr>
          <p:cNvPr id="42" name=""/>
          <p:cNvPicPr>
            <a:picLocks noChangeAspect="1"/>
          </p:cNvPicPr>
          <p:nvPr/>
        </p:nvPicPr>
        <p:blipFill rotWithShape="1">
          <a:blip r:embed="rId5"/>
          <a:srcRect t="32560" b="33430"/>
          <a:stretch>
            <a:fillRect/>
          </a:stretch>
        </p:blipFill>
        <p:spPr>
          <a:xfrm>
            <a:off x="1802077" y="4988619"/>
            <a:ext cx="1868387" cy="1314218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6"/>
          <a:srcRect t="66280"/>
          <a:stretch>
            <a:fillRect/>
          </a:stretch>
        </p:blipFill>
        <p:spPr>
          <a:xfrm>
            <a:off x="3685431" y="4997651"/>
            <a:ext cx="1868387" cy="13030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switch ~ case 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switch ~ case 문의 기본 원리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switch ~ case</a:t>
            </a:r>
            <a:r>
              <a:rPr lang="ko-KR" altLang="en-US"/>
              <a:t> 문을 살펴보기 전에 </a:t>
            </a:r>
            <a:r>
              <a:rPr lang="en-US" altLang="ko-KR"/>
              <a:t>if~else if~else</a:t>
            </a:r>
            <a:r>
              <a:rPr lang="ko-KR" altLang="en-US"/>
              <a:t> 문을 다시 살펴보자</a:t>
            </a:r>
            <a:r>
              <a:rPr lang="en-US" altLang="ko-KR"/>
              <a:t>.</a:t>
            </a:r>
            <a:endParaRPr lang="en-US" altLang="ko-KR"/>
          </a:p>
          <a:p>
            <a:pPr lvl="2">
              <a:defRPr/>
            </a:pPr>
            <a:r>
              <a:rPr lang="ko-KR" altLang="en-US"/>
              <a:t>if ~else if ~else 문은 만족하는 조건을 찾을 때까지 여러 조건들을 순차적으로 비교하는 구조</a:t>
            </a:r>
            <a:endParaRPr lang="ko-KR" altLang="en-US"/>
          </a:p>
          <a:p>
            <a:pPr lvl="2">
              <a:defRPr/>
            </a:pPr>
            <a:r>
              <a:rPr lang="en-US" altLang="ko-KR"/>
              <a:t>if~else if~else</a:t>
            </a:r>
            <a:r>
              <a:rPr lang="ko-KR" altLang="en-US"/>
              <a:t> 구조의 문제점은 else if로 인한 조건이 점점 증가할수록 비교 연산이 많아져서 효율성이 떨어짐 </a:t>
            </a: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12718" y="2730212"/>
            <a:ext cx="2118562" cy="38853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21479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switch ~ case 문의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코드의 가독성을 점점 저하시키는 else if 문의 단점을 보완한 분기분이 </a:t>
            </a:r>
            <a:r>
              <a:rPr lang="en-US" altLang="ko-KR"/>
              <a:t>switch~case </a:t>
            </a:r>
            <a:r>
              <a:rPr lang="ko-KR" altLang="en-US"/>
              <a:t>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40972" y="2114039"/>
            <a:ext cx="4662055" cy="4604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21479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switch ~ case 문의 기본 원리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switch ~ case 문 기본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‘switch.js’라는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1581150" y="2349356"/>
            <a:ext cx="5981700" cy="4240499"/>
            <a:chOff x="457200" y="1219200"/>
            <a:chExt cx="8229600" cy="5834062"/>
          </a:xfrm>
        </p:grpSpPr>
        <p:pic>
          <p:nvPicPr>
            <p:cNvPr id="2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57200" y="1219200"/>
              <a:ext cx="8229600" cy="4419600"/>
            </a:xfrm>
            <a:prstGeom prst="rect">
              <a:avLst/>
            </a:prstGeom>
          </p:spPr>
        </p:pic>
        <p:pic>
          <p:nvPicPr>
            <p:cNvPr id="27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66725" y="5614987"/>
              <a:ext cx="8210550" cy="14382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325183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문자열 데이터 처리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if 조건문에 문자열 입력 시 수행 조건을 비교했던 코드를 switch ~ case 문 형태로 작성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‘switchformat.js’라는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3" name=""/>
          <p:cNvGrpSpPr/>
          <p:nvPr/>
        </p:nvGrpSpPr>
        <p:grpSpPr>
          <a:xfrm rot="0">
            <a:off x="3904593" y="1136630"/>
            <a:ext cx="4946335" cy="5574164"/>
            <a:chOff x="476250" y="1633537"/>
            <a:chExt cx="6571570" cy="7405687"/>
          </a:xfrm>
        </p:grpSpPr>
        <p:pic>
          <p:nvPicPr>
            <p:cNvPr id="29" name=""/>
            <p:cNvPicPr>
              <a:picLocks noChangeAspect="1"/>
            </p:cNvPicPr>
            <p:nvPr/>
          </p:nvPicPr>
          <p:blipFill rotWithShape="1">
            <a:blip r:embed="rId2"/>
            <a:srcRect r="19930"/>
            <a:stretch>
              <a:fillRect/>
            </a:stretch>
          </p:blipFill>
          <p:spPr>
            <a:xfrm>
              <a:off x="476250" y="1633537"/>
              <a:ext cx="6558642" cy="4391025"/>
            </a:xfrm>
            <a:prstGeom prst="rect">
              <a:avLst/>
            </a:prstGeom>
          </p:spPr>
        </p:pic>
        <p:pic>
          <p:nvPicPr>
            <p:cNvPr id="30" name=""/>
            <p:cNvPicPr>
              <a:picLocks noChangeAspect="1"/>
            </p:cNvPicPr>
            <p:nvPr/>
          </p:nvPicPr>
          <p:blipFill rotWithShape="1">
            <a:blip r:embed="rId3"/>
            <a:srcRect r="19720"/>
            <a:stretch>
              <a:fillRect/>
            </a:stretch>
          </p:blipFill>
          <p:spPr>
            <a:xfrm>
              <a:off x="509587" y="5819775"/>
              <a:ext cx="6538232" cy="3219450"/>
            </a:xfrm>
            <a:prstGeom prst="rect">
              <a:avLst/>
            </a:prstGeom>
          </p:spPr>
        </p:pic>
      </p:grpSp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4026" y="4021357"/>
            <a:ext cx="2753028" cy="2645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706183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휴대폰 단축키 알고리즘 작성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전화가 걸린다는 문자열 출력 진행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</a:t>
            </a:r>
            <a:r>
              <a:rPr lang="en-US" altLang="ko-KR"/>
              <a:t>‘hotkey.js’</a:t>
            </a:r>
            <a:r>
              <a:rPr lang="ko-KR" altLang="en-US"/>
              <a:t>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46866" y="1043976"/>
            <a:ext cx="4456109" cy="5692797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83822" y="5335153"/>
            <a:ext cx="2126672" cy="14177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706183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카페의 키오스크 알고리즘 작성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키오스크 코드에 대한 간단한 요구사항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커피 종류 : 아메리카노, 카페라떼, 연유라떼, 헤이즐넛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</a:t>
            </a:r>
            <a:r>
              <a:rPr lang="en-US" altLang="ko-KR"/>
              <a:t>‘kiosk.js’</a:t>
            </a:r>
            <a:r>
              <a:rPr lang="ko-KR" altLang="en-US"/>
              <a:t>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2" name=""/>
          <p:cNvGrpSpPr/>
          <p:nvPr/>
        </p:nvGrpSpPr>
        <p:grpSpPr>
          <a:xfrm rot="0">
            <a:off x="4837852" y="1054330"/>
            <a:ext cx="3865375" cy="5619868"/>
            <a:chOff x="569204" y="0"/>
            <a:chExt cx="6360231" cy="9247138"/>
          </a:xfrm>
        </p:grpSpPr>
        <p:pic>
          <p:nvPicPr>
            <p:cNvPr id="40" name=""/>
            <p:cNvPicPr>
              <a:picLocks noChangeAspect="1"/>
            </p:cNvPicPr>
            <p:nvPr/>
          </p:nvPicPr>
          <p:blipFill rotWithShape="1">
            <a:blip r:embed="rId2"/>
            <a:srcRect r="20820"/>
            <a:stretch>
              <a:fillRect/>
            </a:stretch>
          </p:blipFill>
          <p:spPr>
            <a:xfrm>
              <a:off x="569204" y="0"/>
              <a:ext cx="6338717" cy="6858000"/>
            </a:xfrm>
            <a:prstGeom prst="rect">
              <a:avLst/>
            </a:prstGeom>
          </p:spPr>
        </p:pic>
        <p:pic>
          <p:nvPicPr>
            <p:cNvPr id="41" name=""/>
            <p:cNvPicPr>
              <a:picLocks noChangeAspect="1"/>
            </p:cNvPicPr>
            <p:nvPr/>
          </p:nvPicPr>
          <p:blipFill rotWithShape="1">
            <a:blip r:embed="rId3"/>
            <a:srcRect r="20730"/>
            <a:stretch>
              <a:fillRect/>
            </a:stretch>
          </p:blipFill>
          <p:spPr>
            <a:xfrm>
              <a:off x="645318" y="6769894"/>
              <a:ext cx="6284117" cy="2477243"/>
            </a:xfrm>
            <a:prstGeom prst="rect">
              <a:avLst/>
            </a:prstGeom>
          </p:spPr>
        </p:pic>
      </p:grpSp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0208" y="5316929"/>
            <a:ext cx="2481791" cy="1338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switch ~ case 문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5251350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학점 판별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if~else if~else 문으로 작성했던 학점 출력하는 코드를 switch~case 문으로 변경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</a:t>
            </a:r>
            <a:r>
              <a:rPr lang="en-US" altLang="ko-KR"/>
              <a:t>‘switchgrade.js’</a:t>
            </a:r>
            <a:r>
              <a:rPr lang="ko-KR" altLang="en-US"/>
              <a:t>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6" name=""/>
          <p:cNvGrpSpPr/>
          <p:nvPr/>
        </p:nvGrpSpPr>
        <p:grpSpPr>
          <a:xfrm rot="0">
            <a:off x="6015968" y="1005009"/>
            <a:ext cx="2692839" cy="5736573"/>
            <a:chOff x="3944577" y="374893"/>
            <a:chExt cx="3418165" cy="7281740"/>
          </a:xfrm>
        </p:grpSpPr>
        <p:pic>
          <p:nvPicPr>
            <p:cNvPr id="44" name=""/>
            <p:cNvPicPr>
              <a:picLocks noChangeAspect="1"/>
            </p:cNvPicPr>
            <p:nvPr/>
          </p:nvPicPr>
          <p:blipFill rotWithShape="1">
            <a:blip r:embed="rId2"/>
            <a:srcRect r="29600"/>
            <a:stretch>
              <a:fillRect/>
            </a:stretch>
          </p:blipFill>
          <p:spPr>
            <a:xfrm>
              <a:off x="3965032" y="374893"/>
              <a:ext cx="3397710" cy="530008"/>
            </a:xfrm>
            <a:prstGeom prst="rect">
              <a:avLst/>
            </a:prstGeom>
          </p:spPr>
        </p:pic>
        <p:pic>
          <p:nvPicPr>
            <p:cNvPr id="45" name=""/>
            <p:cNvPicPr>
              <a:picLocks noChangeAspect="1"/>
            </p:cNvPicPr>
            <p:nvPr/>
          </p:nvPicPr>
          <p:blipFill rotWithShape="1">
            <a:blip r:embed="rId3"/>
            <a:srcRect r="29500"/>
            <a:stretch>
              <a:fillRect/>
            </a:stretch>
          </p:blipFill>
          <p:spPr>
            <a:xfrm>
              <a:off x="3944577" y="798634"/>
              <a:ext cx="3414659" cy="6858000"/>
            </a:xfrm>
            <a:prstGeom prst="rect">
              <a:avLst/>
            </a:prstGeom>
          </p:spPr>
        </p:pic>
      </p:grpSp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6410" y="5426050"/>
            <a:ext cx="2077315" cy="13225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5</a:t>
            </a:r>
            <a:r>
              <a:rPr lang="ko-KR" altLang="en-US"/>
              <a:t>’라고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5</a:t>
            </a:r>
            <a:r>
              <a:rPr lang="ko-KR" altLang="en-US"/>
              <a:t>’가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5</a:t>
            </a:r>
            <a:r>
              <a:rPr lang="ko-KR" altLang="en-US"/>
              <a:t>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9567" y="4477971"/>
            <a:ext cx="3101034" cy="2191195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53299" y="1990723"/>
            <a:ext cx="914400" cy="95250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52874" y="4467224"/>
            <a:ext cx="4411866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조건문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조건문이란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조건문을 분기문이라고도 말함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분기문은 어떤 특정 조건에 따라서 수행 루트를 분기하여 처리하는 문법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b="1"/>
              <a:t>if 문이란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어떤 언어를 막론하고 조건문의 가장 기본이 되는 문법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if는 사전적 의미로 ‘만약에~’라는 가정법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‘내가 만약 오늘 짜장면 말고 짬뽕을 먹었더라면…’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‘내가 만약 자바스크립트 말고 파이썬을 배웠더라면…’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‘내가 만약 로또 1등에 당첨 된다면…’</a:t>
            </a:r>
            <a:endParaRPr lang="en-US" altLang="ko-KR"/>
          </a:p>
          <a:p>
            <a:pPr marL="447675" lvl="2" indent="0">
              <a:buNone/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아직 일어나지 않은 일에 대한 내용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 조건이 만족할 수도 있고, 만족 못할 수도 있지만</a:t>
            </a:r>
            <a:r>
              <a:rPr lang="en-US" altLang="ko-KR"/>
              <a:t>,</a:t>
            </a:r>
            <a:r>
              <a:rPr lang="ko-KR" altLang="en-US"/>
              <a:t> 그렇다고 조건 자체가 가능성이 전혀 없다면 조건의 의미가 없을 것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적어도 0.1% 이상이라도 일어날 수 있는 가능성이 있는 조건을 내걸어야 함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조건문이란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예외 처리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보통 실무에서 코드의 예외 처리를 위해 조건문을 많이 사용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오류가 날까 싶을 정도의 1% 이하의 미미한 가능성의 오류도 반드시 예외 처리하는 것이 보편적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모든 코드는 오류의 잠재적 가능성을 항상 가지고 있기 때문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if 문의 사용 방법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if 문은 다음과 같이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‘condition.js’라는 이름의 파일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조건문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6801" y="1952963"/>
            <a:ext cx="2220847" cy="1371261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63694" y="3798301"/>
            <a:ext cx="6416610" cy="2518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1018</ep:Words>
  <ep:PresentationFormat>화면 슬라이드 쇼(4:3)</ep:PresentationFormat>
  <ep:Paragraphs>168</ep:Paragraphs>
  <ep:Slides>40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조건문</vt:lpstr>
      <vt:lpstr>2. 조건문</vt:lpstr>
      <vt:lpstr>2. 조건문</vt:lpstr>
      <vt:lpstr>2. 조건문</vt:lpstr>
      <vt:lpstr>2. 조건문</vt:lpstr>
      <vt:lpstr>2. 조건문</vt:lpstr>
      <vt:lpstr>2. 조건문</vt:lpstr>
      <vt:lpstr>2. 조건문</vt:lpstr>
      <vt:lpstr>슬라이드 15</vt:lpstr>
      <vt:lpstr>3. if ~ else 문</vt:lpstr>
      <vt:lpstr>3. if ~ else 문</vt:lpstr>
      <vt:lpstr>3. if ~ else 문</vt:lpstr>
      <vt:lpstr>3. if ~ else 문</vt:lpstr>
      <vt:lpstr>3. if ~ else 문</vt:lpstr>
      <vt:lpstr>3. if ~ else 문</vt:lpstr>
      <vt:lpstr>3. if ~ else 문</vt:lpstr>
      <vt:lpstr>3. if ~ else 문</vt:lpstr>
      <vt:lpstr>3. if ~ else 문</vt:lpstr>
      <vt:lpstr>슬라이드 25</vt:lpstr>
      <vt:lpstr>4. if ~ else if ~ else 문</vt:lpstr>
      <vt:lpstr>4. if ~ else if ~ else 문</vt:lpstr>
      <vt:lpstr>4. if ~ else if ~ else 문</vt:lpstr>
      <vt:lpstr>4. if ~ else if ~ else 문</vt:lpstr>
      <vt:lpstr>4. if ~ else if ~ else 문</vt:lpstr>
      <vt:lpstr>4. if ~ else if ~ else 문</vt:lpstr>
      <vt:lpstr>슬라이드 32</vt:lpstr>
      <vt:lpstr>5. switch ~ case 문</vt:lpstr>
      <vt:lpstr>5. switch ~ case 문</vt:lpstr>
      <vt:lpstr>5. switch ~ case 문</vt:lpstr>
      <vt:lpstr>5. switch ~ case 문</vt:lpstr>
      <vt:lpstr>5. switch ~ case 문</vt:lpstr>
      <vt:lpstr>5. switch ~ case 문</vt:lpstr>
      <vt:lpstr>5. switch ~ case 문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user</cp:lastModifiedBy>
  <dcterms:modified xsi:type="dcterms:W3CDTF">2023-07-05T04:58:46.677</dcterms:modified>
  <cp:revision>911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