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4286" r:id="rId1"/>
  </p:sldMasterIdLst>
  <p:notesMasterIdLst>
    <p:notesMasterId r:id="rId2"/>
  </p:notesMasterIdLst>
  <p:handoutMasterIdLst>
    <p:handoutMasterId r:id="rId3"/>
  </p:handoutMasterIdLst>
  <p:sldIdLst>
    <p:sldId id="707" r:id="rId4"/>
    <p:sldId id="619" r:id="rId5"/>
    <p:sldId id="630" r:id="rId6"/>
    <p:sldId id="714" r:id="rId7"/>
    <p:sldId id="605" r:id="rId8"/>
    <p:sldId id="848" r:id="rId9"/>
    <p:sldId id="829" r:id="rId10"/>
    <p:sldId id="916" r:id="rId11"/>
    <p:sldId id="917" r:id="rId12"/>
    <p:sldId id="918" r:id="rId13"/>
    <p:sldId id="919" r:id="rId14"/>
    <p:sldId id="920" r:id="rId15"/>
    <p:sldId id="766" r:id="rId16"/>
    <p:sldId id="765" r:id="rId17"/>
    <p:sldId id="921" r:id="rId18"/>
    <p:sldId id="922" r:id="rId19"/>
    <p:sldId id="923" r:id="rId20"/>
    <p:sldId id="924" r:id="rId21"/>
    <p:sldId id="925" r:id="rId22"/>
    <p:sldId id="885" r:id="rId23"/>
    <p:sldId id="886" r:id="rId24"/>
    <p:sldId id="926" r:id="rId25"/>
    <p:sldId id="927" r:id="rId26"/>
    <p:sldId id="928" r:id="rId27"/>
    <p:sldId id="929" r:id="rId28"/>
    <p:sldId id="930" r:id="rId29"/>
    <p:sldId id="931" r:id="rId30"/>
    <p:sldId id="932" r:id="rId31"/>
    <p:sldId id="933" r:id="rId32"/>
    <p:sldId id="934" r:id="rId33"/>
    <p:sldId id="935" r:id="rId34"/>
    <p:sldId id="936" r:id="rId35"/>
    <p:sldId id="890" r:id="rId36"/>
    <p:sldId id="937" r:id="rId37"/>
    <p:sldId id="938" r:id="rId38"/>
    <p:sldId id="939" r:id="rId39"/>
    <p:sldId id="940" r:id="rId40"/>
    <p:sldId id="941" r:id="rId41"/>
    <p:sldId id="942" r:id="rId42"/>
    <p:sldId id="943" r:id="rId43"/>
    <p:sldId id="944" r:id="rId44"/>
    <p:sldId id="945" r:id="rId45"/>
    <p:sldId id="946" r:id="rId46"/>
    <p:sldId id="947" r:id="rId47"/>
    <p:sldId id="948" r:id="rId48"/>
    <p:sldId id="949" r:id="rId49"/>
    <p:sldId id="950" r:id="rId50"/>
    <p:sldId id="951" r:id="rId51"/>
    <p:sldId id="952" r:id="rId52"/>
    <p:sldId id="953" r:id="rId53"/>
    <p:sldId id="954" r:id="rId54"/>
    <p:sldId id="955" r:id="rId55"/>
    <p:sldId id="875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2895" autoAdjust="0"/>
    <p:restoredTop sz="94258" autoAdjust="0"/>
  </p:normalViewPr>
  <p:slideViewPr>
    <p:cSldViewPr snapToGrid="0">
      <p:cViewPr>
        <p:scale>
          <a:sx n="90" d="100"/>
          <a:sy n="90" d="100"/>
        </p:scale>
        <p:origin x="-1920" y="-84"/>
      </p:cViewPr>
      <p:guideLst>
        <p:guide orient="horz" pos="2159"/>
        <p:guide pos="2879"/>
      </p:guideLst>
    </p:cSldViewPr>
  </p:slideViewPr>
  <p:notesTextViewPr>
    <p:cViewPr>
      <p:scale>
        <a:sx n="40" d="100"/>
        <a:sy n="4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slide" Target="slides/slide25.xml"  /><Relationship Id="rId29" Type="http://schemas.openxmlformats.org/officeDocument/2006/relationships/slide" Target="slides/slide26.xml"  /><Relationship Id="rId3" Type="http://schemas.openxmlformats.org/officeDocument/2006/relationships/handoutMaster" Target="handoutMasters/handoutMaster1.xml"  /><Relationship Id="rId30" Type="http://schemas.openxmlformats.org/officeDocument/2006/relationships/slide" Target="slides/slide27.xml"  /><Relationship Id="rId31" Type="http://schemas.openxmlformats.org/officeDocument/2006/relationships/slide" Target="slides/slide28.xml"  /><Relationship Id="rId32" Type="http://schemas.openxmlformats.org/officeDocument/2006/relationships/slide" Target="slides/slide29.xml"  /><Relationship Id="rId33" Type="http://schemas.openxmlformats.org/officeDocument/2006/relationships/slide" Target="slides/slide30.xml"  /><Relationship Id="rId34" Type="http://schemas.openxmlformats.org/officeDocument/2006/relationships/slide" Target="slides/slide31.xml"  /><Relationship Id="rId35" Type="http://schemas.openxmlformats.org/officeDocument/2006/relationships/slide" Target="slides/slide32.xml"  /><Relationship Id="rId36" Type="http://schemas.openxmlformats.org/officeDocument/2006/relationships/slide" Target="slides/slide33.xml"  /><Relationship Id="rId37" Type="http://schemas.openxmlformats.org/officeDocument/2006/relationships/slide" Target="slides/slide34.xml"  /><Relationship Id="rId38" Type="http://schemas.openxmlformats.org/officeDocument/2006/relationships/slide" Target="slides/slide35.xml"  /><Relationship Id="rId39" Type="http://schemas.openxmlformats.org/officeDocument/2006/relationships/slide" Target="slides/slide36.xml"  /><Relationship Id="rId4" Type="http://schemas.openxmlformats.org/officeDocument/2006/relationships/slide" Target="slides/slide1.xml"  /><Relationship Id="rId40" Type="http://schemas.openxmlformats.org/officeDocument/2006/relationships/slide" Target="slides/slide37.xml"  /><Relationship Id="rId41" Type="http://schemas.openxmlformats.org/officeDocument/2006/relationships/slide" Target="slides/slide38.xml"  /><Relationship Id="rId42" Type="http://schemas.openxmlformats.org/officeDocument/2006/relationships/slide" Target="slides/slide39.xml"  /><Relationship Id="rId43" Type="http://schemas.openxmlformats.org/officeDocument/2006/relationships/slide" Target="slides/slide40.xml"  /><Relationship Id="rId44" Type="http://schemas.openxmlformats.org/officeDocument/2006/relationships/slide" Target="slides/slide41.xml"  /><Relationship Id="rId45" Type="http://schemas.openxmlformats.org/officeDocument/2006/relationships/slide" Target="slides/slide42.xml"  /><Relationship Id="rId46" Type="http://schemas.openxmlformats.org/officeDocument/2006/relationships/slide" Target="slides/slide43.xml"  /><Relationship Id="rId47" Type="http://schemas.openxmlformats.org/officeDocument/2006/relationships/slide" Target="slides/slide44.xml"  /><Relationship Id="rId48" Type="http://schemas.openxmlformats.org/officeDocument/2006/relationships/slide" Target="slides/slide45.xml"  /><Relationship Id="rId49" Type="http://schemas.openxmlformats.org/officeDocument/2006/relationships/slide" Target="slides/slide46.xml"  /><Relationship Id="rId5" Type="http://schemas.openxmlformats.org/officeDocument/2006/relationships/slide" Target="slides/slide2.xml"  /><Relationship Id="rId50" Type="http://schemas.openxmlformats.org/officeDocument/2006/relationships/slide" Target="slides/slide47.xml"  /><Relationship Id="rId51" Type="http://schemas.openxmlformats.org/officeDocument/2006/relationships/slide" Target="slides/slide48.xml"  /><Relationship Id="rId52" Type="http://schemas.openxmlformats.org/officeDocument/2006/relationships/slide" Target="slides/slide49.xml"  /><Relationship Id="rId53" Type="http://schemas.openxmlformats.org/officeDocument/2006/relationships/slide" Target="slides/slide50.xml"  /><Relationship Id="rId54" Type="http://schemas.openxmlformats.org/officeDocument/2006/relationships/slide" Target="slides/slide51.xml"  /><Relationship Id="rId55" Type="http://schemas.openxmlformats.org/officeDocument/2006/relationships/slide" Target="slides/slide52.xml"  /><Relationship Id="rId56" Type="http://schemas.openxmlformats.org/officeDocument/2006/relationships/slide" Target="slides/slide53.xml"  /><Relationship Id="rId57" Type="http://schemas.openxmlformats.org/officeDocument/2006/relationships/presProps" Target="presProps.xml"  /><Relationship Id="rId58" Type="http://schemas.openxmlformats.org/officeDocument/2006/relationships/viewProps" Target="viewProps.xml"  /><Relationship Id="rId59" Type="http://schemas.openxmlformats.org/officeDocument/2006/relationships/theme" Target="theme/theme1.xml"  /><Relationship Id="rId6" Type="http://schemas.openxmlformats.org/officeDocument/2006/relationships/slide" Target="slides/slide3.xml"  /><Relationship Id="rId60" Type="http://schemas.openxmlformats.org/officeDocument/2006/relationships/tableStyles" Target="tableStyles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  <a:endParaRPr lang="de-DE"/>
          </a:p>
          <a:p>
            <a:pPr lvl="1">
              <a:defRPr/>
            </a:pPr>
            <a:r>
              <a:rPr lang="de-DE"/>
              <a:t>Zweite Ebene</a:t>
            </a:r>
            <a:endParaRPr lang="de-DE"/>
          </a:p>
          <a:p>
            <a:pPr lvl="2">
              <a:defRPr/>
            </a:pPr>
            <a:r>
              <a:rPr lang="de-DE"/>
              <a:t>Dritte Ebene</a:t>
            </a:r>
            <a:endParaRPr lang="de-DE"/>
          </a:p>
          <a:p>
            <a:pPr lvl="3">
              <a:defRPr/>
            </a:pPr>
            <a:r>
              <a:rPr lang="de-DE"/>
              <a:t>Vierte Ebene</a:t>
            </a:r>
            <a:endParaRPr lang="de-DE"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3.jpe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4.png"  /><Relationship Id="rId3" Type="http://schemas.openxmlformats.org/officeDocument/2006/relationships/image" Target="../media/image4.png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제목 슬라이드1" preserve="1" userDrawn="1">
  <p:cSld name="2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1029" name="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6998660" y="234824"/>
            <a:ext cx="1795320" cy="649108"/>
          </a:xfrm>
          <a:prstGeom prst="rect">
            <a:avLst/>
          </a:prstGeom>
        </p:spPr>
      </p:pic>
      <p:sp>
        <p:nvSpPr>
          <p:cNvPr id="1030" name="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메타버스의 이해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4" name="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1524000" y="914006"/>
            <a:ext cx="6057900" cy="40862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학습목표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5014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>
              <a:solidFill>
                <a:schemeClr val="tx1">
                  <a:lumMod val="50000"/>
                  <a:lumOff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1800" b="1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섹션 목차" preserve="1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본문2" preserve="1" userDrawn="1">
  <p:cSld name="본문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/>
          <p:cNvSpPr>
            <a:spLocks noGrp="1"/>
          </p:cNvSpPr>
          <p:nvPr>
            <p:ph type="title" idx="0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pic>
        <p:nvPicPr>
          <p:cNvPr id="14" name="그림 29" descr="쿡북로고.jpg"/>
          <p:cNvPicPr>
            <a:picLocks noChangeAspect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668344" y="485909"/>
            <a:ext cx="1216025" cy="322262"/>
          </a:xfrm>
          <a:prstGeom prst="rect">
            <a:avLst/>
          </a:prstGeom>
          <a:noFill/>
          <a:ln w="9525">
            <a:noFill/>
            <a:miter/>
          </a:ln>
        </p:spPr>
      </p:pic>
      <p:cxnSp>
        <p:nvCxnSpPr>
          <p:cNvPr id="16" name="직선 연결선 15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theme" Target="../theme/theme1.xml"  /><Relationship Id="rId9" Type="http://schemas.openxmlformats.org/officeDocument/2006/relationships/image" Target="../media/image4.png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preserve="1">
  <p:cSld name="Office 테마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 idx="0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2023-05-03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1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2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5.png"  /><Relationship Id="rId3" Type="http://schemas.openxmlformats.org/officeDocument/2006/relationships/image" Target="../media/image2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7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8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1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3.png"  /><Relationship Id="rId3" Type="http://schemas.openxmlformats.org/officeDocument/2006/relationships/image" Target="../media/image34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5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6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7.png"  /><Relationship Id="rId3" Type="http://schemas.openxmlformats.org/officeDocument/2006/relationships/image" Target="../media/image38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1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2.png"  /><Relationship Id="rId3" Type="http://schemas.openxmlformats.org/officeDocument/2006/relationships/image" Target="../media/image43.png"  /><Relationship Id="rId4" Type="http://schemas.openxmlformats.org/officeDocument/2006/relationships/image" Target="../media/image4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5.png"  /><Relationship Id="rId3" Type="http://schemas.openxmlformats.org/officeDocument/2006/relationships/image" Target="../media/image46.png"  /><Relationship Id="rId4" Type="http://schemas.openxmlformats.org/officeDocument/2006/relationships/image" Target="../media/image4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48.png"  /><Relationship Id="rId3" Type="http://schemas.openxmlformats.org/officeDocument/2006/relationships/image" Target="../media/image4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0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1.png"  /><Relationship Id="rId3" Type="http://schemas.openxmlformats.org/officeDocument/2006/relationships/image" Target="../media/image52.png"  /><Relationship Id="rId4" Type="http://schemas.openxmlformats.org/officeDocument/2006/relationships/image" Target="../media/image53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4.png"  /><Relationship Id="rId3" Type="http://schemas.openxmlformats.org/officeDocument/2006/relationships/image" Target="../media/image55.png"  /></Relationships>
</file>

<file path=ppt/slides/_rels/slide4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6.png"  /></Relationships>
</file>

<file path=ppt/slides/_rels/slide4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7.png"  /><Relationship Id="rId3" Type="http://schemas.openxmlformats.org/officeDocument/2006/relationships/image" Target="../media/image58.png"  /></Relationships>
</file>

<file path=ppt/slides/_rels/slide4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/Relationships>
</file>

<file path=ppt/slides/_rels/slide4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9.png"  /></Relationships>
</file>

<file path=ppt/slides/_rels/slide4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4.png"  /><Relationship Id="rId3" Type="http://schemas.openxmlformats.org/officeDocument/2006/relationships/image" Target="../media/image60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1.png"  /></Relationships>
</file>

<file path=ppt/slides/_rels/slide5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5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62.png"  /></Relationships>
</file>

<file path=ppt/slides/_rels/slide5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image" Target="../media/image12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"/>
          <p:cNvSpPr/>
          <p:nvPr/>
        </p:nvSpPr>
        <p:spPr>
          <a:xfrm>
            <a:off x="0" y="5380463"/>
            <a:ext cx="9144000" cy="14775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8" name=""/>
          <p:cNvSpPr txBox="1"/>
          <p:nvPr/>
        </p:nvSpPr>
        <p:spPr>
          <a:xfrm>
            <a:off x="87313" y="5631831"/>
            <a:ext cx="8953499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 lnSpcReduction="10000"/>
          </a:bodyPr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&lt;7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필요할 때 호출, 함수</a:t>
            </a:r>
            <a:endParaRPr lang="ko-KR" altLang="en-US" sz="3000" b="1">
              <a:solidFill>
                <a:schemeClr val="bg1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함수를 사용하는 이유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중복 코드를 줄일 수 있다.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기능 단위의 함수를 만들어 놓고 필요할 때마다 기능을 호출하여 사용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0600" y="2472266"/>
            <a:ext cx="7162800" cy="3924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endParaRPr lang="ko-KR" altLang="en-US" b="1"/>
          </a:p>
          <a:p>
            <a:pPr lvl="1">
              <a:defRPr/>
            </a:pPr>
            <a:r>
              <a:rPr lang="ko-KR" altLang="en-US"/>
              <a:t>스파게티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프로그래밍 소스 코드가 스파게티의 면발처럼 엉켜 있다는 것을 비유로 표현한 것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코드는 정상 동작하지만 가독성이 너무 떨어져 유지보수나 확장하기가 매우 힘든 코드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이런 코드 양산은 일정에 쫓겨 개발을 수행할 때 주로 나타남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함수의 종류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내장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자바스크립트에서 이미 정의되어 있는 함수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사용자 정의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개발자가 직접 함수를 정의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305050"/>
            <a:ext cx="8248650" cy="224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함수의 정의 형식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03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함수의 정의 형식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구성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정의 형식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28937" y="1295929"/>
            <a:ext cx="3286125" cy="198120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4337" y="3133724"/>
            <a:ext cx="8315325" cy="3724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함수의 정의 형식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작성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전달인자가 없는 기본 함수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코드를 작성하기 위해 ‘funcformat.js’라는 이름의 파일 생성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477029"/>
            <a:ext cx="824865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함수의 정의 형식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작성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기능을 여러 번 사용하기 위해 함수의 이름을 여러 번 호출하는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6725" y="1973791"/>
            <a:ext cx="8210550" cy="2571750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4813" y="4610100"/>
            <a:ext cx="8334374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함수의 정의 형식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작성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전달인자가 있는 함수를 선언하는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172229"/>
            <a:ext cx="8191500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함수의 정의 형식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함수의 작성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필요에 따라 같은 함수를 여러 번 호출하는 코드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5542" y="2105025"/>
            <a:ext cx="7612916" cy="4562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함수의 정의 형식                                                                                                    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함수와 메소드의 차이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보통 함수라고도 하지만 어떤 경우에는 메소드라는 용어를 사용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함수와 메소드는 사실 형태상으로는 동일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정의되는 위치에 따라 구분되는 차이가 있음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객체지향 언어에는 클래스가 기본 단위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클래스 내부에는 변수나 함수를 선언 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클래스 내부에 선언된 함수가 메소드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메소드는 클래스를 통해 생성된 객체를 통해서만 호출 가능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2"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함초롬돋움"/>
                <a:ea typeface="함초롬돋움"/>
                <a:cs typeface="함초롬돋움"/>
              </a:rPr>
              <a:t>그 외 클래스와 관련 없다면 일반적으로 전부 함수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lvl="1"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2" y="1749574"/>
            <a:ext cx="7966793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함수가 무엇인지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함수를 사용하는 목적에 대해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함수를 코드로 정의할 수 있다.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지역변수, 전역변수, 매개변수를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함수의 기본값과 리턴값을 이해한다.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457200" lvl="0" indent="-457200" algn="l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</a:rPr>
              <a:t>함수 표현식에 대해 이해하고 코드로 작성한다.</a:t>
            </a:r>
            <a:endParaRPr xmlns:mc="http://schemas.openxmlformats.org/markup-compatibility/2006" xmlns:hp="http://schemas.haansoft.com/office/presentation/8.0" kumimoji="0" lang="ko-KR" altLang="en-US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지역변수, 전역변수,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매개변수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04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지역변수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지역 방송은 해당 지역에서만 송출되기 때문에 다른 지역에서는 시청할 수 없는 구조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코드에서의 지역 의미도 마찬가지로 어떤 특정 지역 안에서만 유효한 변수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045812" y="2319023"/>
            <a:ext cx="3052375" cy="4471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지역변수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지역 변수 기본 코드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‘local.js’라는 이름의 파일 생성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8825" y="2355326"/>
            <a:ext cx="7146347" cy="39830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지역변수의 생명주기역 변수 기본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변수의 생명 주기를 살펴보면, 변수는 일반적으로 선언하는 시점에서 생성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함수에서 사용하는 변수들은 서로 독립적인 메모리 공간을 가지기 때문에 변수의 이름이 같아도 상관 없음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39528" y="2589067"/>
            <a:ext cx="4138222" cy="4202257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443450" y="4678413"/>
            <a:ext cx="1680903" cy="2145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지역변수의 생명주기역 변수 기본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코드의 내용을 그림으로 살펴보기 </a:t>
            </a:r>
            <a:r>
              <a:rPr lang="en-US" altLang="ko-KR"/>
              <a:t>(1)</a:t>
            </a:r>
            <a:endParaRPr lang="en-US" altLang="ko-KR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23936" y="2144407"/>
            <a:ext cx="7096125" cy="4283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지역변수의 생명주기역 변수 기본 코드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코드의 내용을 그림으로 살펴보기 </a:t>
            </a:r>
            <a:r>
              <a:rPr lang="en-US" altLang="ko-KR"/>
              <a:t>(2)</a:t>
            </a:r>
            <a:endParaRPr lang="en-US" altLang="ko-KR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81075" y="2148635"/>
            <a:ext cx="7181850" cy="4370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전역변수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밖에서 선언된 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코드 전역에서 접근이 가능한 변수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‘global.js’라는 이름의 파일 생성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8" y="3033712"/>
            <a:ext cx="5591175" cy="2619375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05526" y="3109913"/>
            <a:ext cx="2571750" cy="1762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전역변수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내에서 전역변수의 값 수정 가능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3900" y="2053669"/>
            <a:ext cx="7696200" cy="43889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전역변수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내부에서 전역변수와 동일한 이름을 가진 지역변수가 선언되었다면 함수 내에서는 지역변수가 우선순위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577" y="2319337"/>
            <a:ext cx="7476846" cy="44291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매개변수는 다른 말로 전달인자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외부에서 함수에 특정 데이터를 전달하고 싶을 때 함수 호출 시 매개변수를 이용하면 임의의 데이터를 함수 안에 전달 가능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코드를 작성하기 위해 ‘parameter.js’라는 이름의 파일 생성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1962" y="2947987"/>
            <a:ext cx="5572125" cy="3724275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62663" y="5114925"/>
            <a:ext cx="2276475" cy="152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01 </a:t>
            </a:r>
            <a:r>
              <a:rPr lang="ko-KR" altLang="en-US" sz="2100" b="1">
                <a:latin typeface="맑은 고딕"/>
                <a:ea typeface="맑은 고딕"/>
              </a:rPr>
              <a:t>실습 환경 설정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02</a:t>
            </a:r>
            <a:r>
              <a:rPr lang="ko-KR" altLang="en-US" sz="2100" b="1">
                <a:latin typeface="맑은 고딕"/>
                <a:ea typeface="맑은 고딕"/>
              </a:rPr>
              <a:t> 함수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03 </a:t>
            </a:r>
            <a:r>
              <a:rPr lang="ko-KR" altLang="en-US" sz="2100" b="1">
                <a:latin typeface="맑은 고딕"/>
                <a:ea typeface="맑은 고딕"/>
              </a:rPr>
              <a:t>함수의 정의 형식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04</a:t>
            </a:r>
            <a:r>
              <a:rPr lang="ko-KR" altLang="en-US" sz="2100" b="1">
                <a:latin typeface="맑은 고딕"/>
                <a:ea typeface="맑은 고딕"/>
              </a:rPr>
              <a:t> 지역변수, 전역변수, 매개변수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05</a:t>
            </a:r>
            <a:r>
              <a:rPr lang="ko-KR" altLang="en-US" sz="2100" b="1">
                <a:latin typeface="맑은 고딕"/>
                <a:ea typeface="맑은 고딕"/>
              </a:rPr>
              <a:t> 함수의 기본값과 리턴값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sz="2100" b="1">
                <a:latin typeface="맑은 고딕"/>
                <a:ea typeface="맑은 고딕"/>
              </a:rPr>
              <a:t>06</a:t>
            </a:r>
            <a:r>
              <a:rPr lang="ko-KR" altLang="en-US" sz="2100" b="1">
                <a:latin typeface="맑은 고딕"/>
                <a:ea typeface="맑은 고딕"/>
              </a:rPr>
              <a:t> 함수 표현식</a:t>
            </a:r>
            <a:endParaRPr lang="ko-KR" altLang="en-US" sz="21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18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ko-KR" altLang="en-US" sz="2400" b="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endParaRPr lang="en-US" altLang="ko-KR" sz="24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매개변수도 지역변수다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함수의 매개변수도 스택 메모리에 할당되는 지역변수기 때문에 함수가 수행될 때 자동으로 할당되었다가 함수가 끝나면 자동으로 소멸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선언하는 위치만 다를 뿐 매개변수도 지역변수와 같은 특징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7" y="2871787"/>
            <a:ext cx="8315325" cy="298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매개변수도 지역변수다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스택 메모리 관점에서 본 형식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4437" y="2105025"/>
            <a:ext cx="6715125" cy="306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지역변수, 전역변수, 매개변수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매개변수를 사용하는 이유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매개변수는 외부에서 함수 내부로 어떤 특정 값을 전달하려는 목적으로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그러나 전역변수를 사용해도 함수 내부로 값을 전달 가능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전역변수의 경우 코드가 길어지고 복잡해질수록 관리하기 힘든 문제 발생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이는 전역변수는 생명주기가 애플리케이션이 시작할 때 생성되어서 끝날 때 소멸되기 때문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전역변수가 수많은 함수 안에서 사용된다면 값을 추적해가는 것이 더욱 어려움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매개변수를 사용하면 데이터의 전달 통로가 획일화되기 때문에 가독성이 향상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매개변수도 생명주기가 함수 단위이므로 데이터의 가용범위는 한정되어 데이터 추적이 매우 쉬움</a:t>
            </a:r>
            <a:endParaRPr lang="ko-KR" altLang="en-US"/>
          </a:p>
          <a:p>
            <a:pPr marL="266700" lvl="1" indent="0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함수의 기본값과 리턴값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05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호출부와 선언부의 매개변수 불일치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account 함수에 userpw 매개변수를 하나 더 추가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‘funcvalue.js’라는 이름의 파일 생성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8523" y="2372865"/>
            <a:ext cx="4012352" cy="4304159"/>
          </a:xfrm>
          <a:prstGeom prst="rect">
            <a:avLst/>
          </a:prstGeom>
        </p:spPr>
      </p:pic>
      <p:pic>
        <p:nvPicPr>
          <p:cNvPr id="2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34970" y="5222760"/>
            <a:ext cx="1598308" cy="1498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호출부와 선언부의 매개변수 불일치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매개변수를 1개만 입력하여 account(userName);라고 호출하면 어떻게 될까?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0521" y="2022769"/>
            <a:ext cx="4333031" cy="4707935"/>
          </a:xfrm>
          <a:prstGeom prst="rect">
            <a:avLst/>
          </a:prstGeom>
        </p:spPr>
      </p:pic>
      <p:pic>
        <p:nvPicPr>
          <p:cNvPr id="2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64247" y="5260874"/>
            <a:ext cx="1844585" cy="148927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매개변수의 기본값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자바스크립트의 기본값을 설정하는 방법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함수의 선언부에서 매개변수에 기본값을 대입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호출부에서 전달값을 입력하면 전달한 값이 적용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전달값이 없다면 기본값이 적용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6250" y="2169583"/>
            <a:ext cx="8191500" cy="76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66866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매개변수의 기본값 설정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자바스크립트의 기본값을 설정하는 코드 수정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35" name=""/>
          <p:cNvGrpSpPr/>
          <p:nvPr/>
        </p:nvGrpSpPr>
        <p:grpSpPr>
          <a:xfrm rot="0">
            <a:off x="4301485" y="1317366"/>
            <a:ext cx="4673806" cy="5255669"/>
            <a:chOff x="1628775" y="519112"/>
            <a:chExt cx="5891213" cy="6624637"/>
          </a:xfrm>
        </p:grpSpPr>
        <p:pic>
          <p:nvPicPr>
            <p:cNvPr id="31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628775" y="519112"/>
              <a:ext cx="5886450" cy="5819774"/>
            </a:xfrm>
            <a:prstGeom prst="rect">
              <a:avLst/>
            </a:prstGeom>
          </p:spPr>
        </p:pic>
        <p:pic>
          <p:nvPicPr>
            <p:cNvPr id="34" name=""/>
            <p:cNvPicPr>
              <a:picLocks noChangeAspect="1"/>
            </p:cNvPicPr>
            <p:nvPr/>
          </p:nvPicPr>
          <p:blipFill rotWithShape="1">
            <a:blip r:embed="rId3"/>
            <a:srcRect r="7660"/>
            <a:stretch>
              <a:fillRect/>
            </a:stretch>
          </p:blipFill>
          <p:spPr>
            <a:xfrm>
              <a:off x="1653646" y="6229350"/>
              <a:ext cx="5866342" cy="914400"/>
            </a:xfrm>
            <a:prstGeom prst="rect">
              <a:avLst/>
            </a:prstGeom>
          </p:spPr>
        </p:pic>
      </p:grpSp>
      <p:pic>
        <p:nvPicPr>
          <p:cNvPr id="3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67839" y="4793192"/>
            <a:ext cx="2244986" cy="17928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652914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매개변수의 기본값 설정 기능이 없을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매개변수의 기본값 설정 기능을 지원하지 않는다고 해도 기본값과 같은 처리 가능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비교문을 이용하여 기본값을 처리하는 코드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5033367" y="1665288"/>
            <a:ext cx="3979469" cy="5192711"/>
            <a:chOff x="428625" y="1233487"/>
            <a:chExt cx="6055784" cy="7902044"/>
          </a:xfrm>
        </p:grpSpPr>
        <p:pic>
          <p:nvPicPr>
            <p:cNvPr id="37" name=""/>
            <p:cNvPicPr>
              <a:picLocks noChangeAspect="1"/>
            </p:cNvPicPr>
            <p:nvPr/>
          </p:nvPicPr>
          <p:blipFill rotWithShape="1">
            <a:blip r:embed="rId2"/>
            <a:srcRect r="26840"/>
            <a:stretch>
              <a:fillRect/>
            </a:stretch>
          </p:blipFill>
          <p:spPr>
            <a:xfrm>
              <a:off x="471487" y="1233487"/>
              <a:ext cx="5999692" cy="4391025"/>
            </a:xfrm>
            <a:prstGeom prst="rect">
              <a:avLst/>
            </a:prstGeom>
          </p:spPr>
        </p:pic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3"/>
            <a:srcRect r="26750"/>
            <a:stretch>
              <a:fillRect/>
            </a:stretch>
          </p:blipFill>
          <p:spPr>
            <a:xfrm>
              <a:off x="428625" y="5573182"/>
              <a:ext cx="6055784" cy="3562350"/>
            </a:xfrm>
            <a:prstGeom prst="rect">
              <a:avLst/>
            </a:prstGeom>
          </p:spPr>
        </p:pic>
      </p:grpSp>
      <p:pic>
        <p:nvPicPr>
          <p:cNvPr id="4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80099" y="5158750"/>
            <a:ext cx="1946634" cy="1670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380624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매개변수의 기본값 설정 기능이 없을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예외 처리로 if 문을 사용하는 대신 논리 연산자 ||를 사용하여 처리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grpSp>
        <p:nvGrpSpPr>
          <p:cNvPr id="45" name=""/>
          <p:cNvGrpSpPr/>
          <p:nvPr/>
        </p:nvGrpSpPr>
        <p:grpSpPr>
          <a:xfrm rot="0">
            <a:off x="4414308" y="1088309"/>
            <a:ext cx="4498446" cy="5642690"/>
            <a:chOff x="466725" y="862012"/>
            <a:chExt cx="5789612" cy="7262283"/>
          </a:xfrm>
        </p:grpSpPr>
        <p:pic>
          <p:nvPicPr>
            <p:cNvPr id="42" name=""/>
            <p:cNvPicPr>
              <a:picLocks noChangeAspect="1"/>
            </p:cNvPicPr>
            <p:nvPr/>
          </p:nvPicPr>
          <p:blipFill rotWithShape="1">
            <a:blip r:embed="rId2"/>
            <a:srcRect r="29650"/>
            <a:stretch>
              <a:fillRect/>
            </a:stretch>
          </p:blipFill>
          <p:spPr>
            <a:xfrm>
              <a:off x="466725" y="862012"/>
              <a:ext cx="5776384" cy="5133975"/>
            </a:xfrm>
            <a:prstGeom prst="rect">
              <a:avLst/>
            </a:prstGeom>
          </p:spPr>
        </p:pic>
        <p:pic>
          <p:nvPicPr>
            <p:cNvPr id="43" name=""/>
            <p:cNvPicPr>
              <a:picLocks noChangeAspect="1"/>
            </p:cNvPicPr>
            <p:nvPr/>
          </p:nvPicPr>
          <p:blipFill rotWithShape="1">
            <a:blip r:embed="rId3"/>
            <a:srcRect r="29740"/>
            <a:stretch>
              <a:fillRect/>
            </a:stretch>
          </p:blipFill>
          <p:spPr>
            <a:xfrm>
              <a:off x="481012" y="5885921"/>
              <a:ext cx="5775324" cy="223837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실습 환경 설정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5124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함수의 리턴값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호출한 곳에서 특정 값을 반환하는 값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작성을 위해 ‘return.js’라는 이름의 파일 생성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399771"/>
            <a:ext cx="8248650" cy="4048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18724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함수의 리턴값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사용자로부터 나이를 입력받아 비교한 후 결과를 리턴하는 함수 코드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2444" y="1181463"/>
            <a:ext cx="4179153" cy="5508262"/>
          </a:xfrm>
          <a:prstGeom prst="rect">
            <a:avLst/>
          </a:prstGeom>
        </p:spPr>
      </p:pic>
      <p:pic>
        <p:nvPicPr>
          <p:cNvPr id="4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87339" y="5096487"/>
            <a:ext cx="2184660" cy="15778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4187246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함수의 리턴값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사용자로부터 나이를 입력받아 비교한 후 결과를 리턴하는 함수 코드</a:t>
            </a: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4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692444" y="1181463"/>
            <a:ext cx="4179153" cy="5508262"/>
          </a:xfrm>
          <a:prstGeom prst="rect">
            <a:avLst/>
          </a:prstGeom>
        </p:spPr>
      </p:pic>
      <p:grpSp>
        <p:nvGrpSpPr>
          <p:cNvPr id="50" name=""/>
          <p:cNvGrpSpPr/>
          <p:nvPr/>
        </p:nvGrpSpPr>
        <p:grpSpPr>
          <a:xfrm rot="0">
            <a:off x="2438400" y="4210765"/>
            <a:ext cx="2133599" cy="2526844"/>
            <a:chOff x="1016001" y="2500312"/>
            <a:chExt cx="2514600" cy="2978067"/>
          </a:xfrm>
        </p:grpSpPr>
        <p:pic>
          <p:nvPicPr>
            <p:cNvPr id="48" name=""/>
            <p:cNvPicPr>
              <a:picLocks noChangeAspect="1"/>
            </p:cNvPicPr>
            <p:nvPr/>
          </p:nvPicPr>
          <p:blipFill rotWithShape="1">
            <a:blip r:embed="rId3"/>
            <a:srcRect r="2470"/>
            <a:stretch>
              <a:fillRect/>
            </a:stretch>
          </p:blipFill>
          <p:spPr>
            <a:xfrm>
              <a:off x="1022090" y="2500312"/>
              <a:ext cx="2508249" cy="1857375"/>
            </a:xfrm>
            <a:prstGeom prst="rect">
              <a:avLst/>
            </a:prstGeom>
          </p:spPr>
        </p:pic>
        <p:pic>
          <p:nvPicPr>
            <p:cNvPr id="49" name=""/>
            <p:cNvPicPr>
              <a:picLocks noChangeAspect="1"/>
            </p:cNvPicPr>
            <p:nvPr/>
          </p:nvPicPr>
          <p:blipFill rotWithShape="1">
            <a:blip r:embed="rId4"/>
            <a:srcRect t="10300"/>
            <a:stretch>
              <a:fillRect/>
            </a:stretch>
          </p:blipFill>
          <p:spPr>
            <a:xfrm>
              <a:off x="1016001" y="4188271"/>
              <a:ext cx="2514600" cy="129010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5.</a:t>
            </a:r>
            <a:r>
              <a:rPr lang="ko-KR" altLang="en-US"/>
              <a:t> 함수의 기본값과 리턴값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3" y="1196752"/>
            <a:ext cx="8145413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return만 사용하는 경우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어떤 값도 돌려주지 않고 return만 사용하는 코드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5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80533" y="2173816"/>
            <a:ext cx="4610100" cy="4267200"/>
          </a:xfrm>
          <a:prstGeom prst="rect">
            <a:avLst/>
          </a:prstGeom>
        </p:spPr>
      </p:pic>
      <p:pic>
        <p:nvPicPr>
          <p:cNvPr id="5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554133" y="3965575"/>
            <a:ext cx="2628900" cy="260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함수 표현식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84276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06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 선언식이란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선언식은 일반적인 함수 선언과 같은 형식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function 키워드로 시작해서 함수 이름( ), 중괄호의 형태로 구성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7675" y="2576512"/>
            <a:ext cx="8248650" cy="2085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 표현식이란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살펴볼 부분은 함수 표현식으로 함수가 변수에 할당되는 형식을 말함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 작성을 위해 ‘funcexpression.js’라는 이름의 파일 생성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42913" y="2535237"/>
            <a:ext cx="8258174" cy="2105025"/>
          </a:xfrm>
          <a:prstGeom prst="rect">
            <a:avLst/>
          </a:prstGeom>
        </p:spPr>
      </p:pic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2437" y="4596871"/>
            <a:ext cx="8239125" cy="1495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익명 함수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익명 함수란 사전적 의미 그대로 이름이 없는 함수 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익명 함수를 사용하는 목적은 함수 표현식처럼 함수에 변수를 할당하거나 콜백 함수와 같이 여러 번 임의로 호출하는 함수가 아닌 이벤트 발생 시 호출하는 함수로 사용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이러한 경우의 함수들은 이름 자체가 필요 없음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 표현식이란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 nickName에 다른 함수를 대입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변수이기 때문에 다른 함수를 대입 가능 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58370" y="2373989"/>
            <a:ext cx="6427259" cy="44173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함수 선언식과 함수 표현식 문법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함수 선언식의 중괄호 끝에는 세미콜론이 붙지 않고, 함수 표현식의 중괄호 끝에는 세미콜론이 붙는 특이점이 있음</a:t>
            </a:r>
            <a:endParaRPr lang="ko-KR" altLang="en-US"/>
          </a:p>
          <a:p>
            <a:pPr lvl="3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1012" y="1219200"/>
            <a:ext cx="1704975" cy="476250"/>
          </a:xfrm>
          <a:prstGeom prst="rect">
            <a:avLst/>
          </a:prstGeom>
        </p:spPr>
      </p:pic>
      <p:pic>
        <p:nvPicPr>
          <p:cNvPr id="3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5813" y="2602441"/>
            <a:ext cx="7572374" cy="3409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실습 폴더 생성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실습 작업 파일을 저장할 폴더를 한 개 생성하고 폴더 이름을 ‘ch</a:t>
            </a:r>
            <a:r>
              <a:rPr lang="en-US" altLang="ko-KR"/>
              <a:t>7</a:t>
            </a:r>
            <a:r>
              <a:rPr lang="ko-KR" altLang="en-US"/>
              <a:t>’이라고 설정한다.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생성 위치나 이름은 임의로 정해도 상관없다.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Visual Studio Code에서 폴더 열기</a:t>
            </a:r>
            <a:endParaRPr lang="ko-KR" altLang="en-US"/>
          </a:p>
          <a:p>
            <a:pPr lvl="1">
              <a:defRPr/>
            </a:pPr>
            <a:r>
              <a:rPr lang="ja-JP" altLang="en-US"/>
              <a:t>Visual Studio Code를 실행하고 메뉴에서</a:t>
            </a:r>
            <a:r>
              <a:rPr lang="ko-KR" altLang="en-US"/>
              <a:t> </a:t>
            </a:r>
            <a:r>
              <a:rPr lang="ja-JP" altLang="en-US"/>
              <a:t>〔File〕 → 〔Open Folder〕를 클릭하여 생성한</a:t>
            </a:r>
            <a:r>
              <a:rPr lang="ko-KR" altLang="en-US"/>
              <a:t> </a:t>
            </a:r>
            <a:r>
              <a:rPr lang="ja-JP" altLang="en-US"/>
              <a:t>폴더를 연다.</a:t>
            </a:r>
            <a:endParaRPr lang="ja-JP" altLang="en-US"/>
          </a:p>
          <a:p>
            <a:pPr lvl="1">
              <a:defRPr/>
            </a:pPr>
            <a:r>
              <a:rPr lang="ko-KR" altLang="en-US"/>
              <a:t>오른쪽 탐색기에 다음과 같이 ‘CH</a:t>
            </a:r>
            <a:r>
              <a:rPr lang="en-US" altLang="ko-KR"/>
              <a:t>7</a:t>
            </a:r>
            <a:r>
              <a:rPr lang="ko-KR" altLang="en-US"/>
              <a:t>’이 표시된다.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이제부터 생성되는 파일들은 ‘CH</a:t>
            </a:r>
            <a:r>
              <a:rPr lang="en-US" altLang="ko-KR"/>
              <a:t>7</a:t>
            </a:r>
            <a:r>
              <a:rPr lang="ko-KR" altLang="en-US"/>
              <a:t>’ 폴더 내부에 생성된다.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실습 환경 설정</a:t>
            </a:r>
            <a:endParaRPr lang="ko-KR" altLang="en-US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3317" y="4477971"/>
            <a:ext cx="3101034" cy="2191195"/>
          </a:xfrm>
          <a:prstGeom prst="rect">
            <a:avLst/>
          </a:prstGeom>
        </p:spPr>
      </p:pic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027333" y="1980670"/>
            <a:ext cx="952500" cy="1076325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rcRect b="24040"/>
          <a:stretch>
            <a:fillRect/>
          </a:stretch>
        </p:blipFill>
        <p:spPr>
          <a:xfrm>
            <a:off x="3552824" y="4452938"/>
            <a:ext cx="5305425" cy="2206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 포인터의 개념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포인터는 C/C++ 언어에서 사용되는 개념으로 포인터 변수를 의미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포인터 변수는 일반 값을 저장하지 않고 메모리의 주소값만 저장하는 변수 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3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43000" y="3019425"/>
            <a:ext cx="6858000" cy="2724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 표현식을 사용하면 좋은점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호출 시 매번 같은 주소를 참조하게 되는데 이를 정적 바인딩이라 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표현식에서는 익명 함수를 변수에 대입하는 형식변수이기 때문에 변경 가능하고 유동적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호출 시 다른 주소를 참조할 수도 있는데 이를 동적 바인딩이라 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동적 바인딩의 개념은 함수 표현식뿐만 아니라 앞으로 사용하게 되는 모든 객체들이 생성되거나 할당될 때 사용되는 공통적인 개념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객체지향 프로그래밍 철학의 상속성 개념 중에 오버라이딩 기법으로도 사용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 개념은 객체지향에서는 빼놓을 수 없는 매우 중요한 개념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6.</a:t>
            </a:r>
            <a:r>
              <a:rPr lang="ko-KR" altLang="en-US"/>
              <a:t> 함수 표현식</a:t>
            </a:r>
            <a:endParaRPr lang="ko-KR" altLang="en-US"/>
          </a:p>
        </p:txBody>
      </p:sp>
      <p:sp>
        <p:nvSpPr>
          <p:cNvPr id="9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r>
              <a:rPr lang="ko-KR" altLang="en-US"/>
              <a:t>함수를 변수에 복사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함수를 가리키는 변수도 본질은 변수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다른 변수에 값을 대입할 수 있고 해당 변수를 통해 함수 호출 가능</a:t>
            </a:r>
            <a:endParaRPr lang="ko-KR" altLang="en-US"/>
          </a:p>
          <a:p>
            <a:pPr lvl="2">
              <a:defRPr/>
            </a:pPr>
            <a:endParaRPr lang="ko-KR" altLang="en-US"/>
          </a:p>
          <a:p>
            <a:pPr lvl="1">
              <a:defRPr/>
            </a:pPr>
            <a:endParaRPr lang="en-US" altLang="ko-KR"/>
          </a:p>
          <a:p>
            <a:pPr marL="447675" lvl="2" indent="0">
              <a:buNone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lang="ko-KR" altLang="en-US"/>
          </a:p>
          <a:p>
            <a:pPr marL="342900" lvl="0" indent="-342900" algn="l" rtl="0" eaLnBrk="0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Font typeface="Wingdings"/>
              <a:buChar char="n"/>
              <a:defRPr/>
            </a:pP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5741" y="2385410"/>
            <a:ext cx="7032518" cy="42662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  <a:endParaRPr lang="en-US" altLang="ko-KR" sz="6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함수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일반적인 함수의 개념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수학에서의 함수의 형태는 y가 x의 함수일 때의 형태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임의의 어떤 입력 x에 대해 그에 따른 출력 y가 존재하는 것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정의 기호에 의거하여 입력한 값에 대해 2배(x2)의 출력 결괏값을 반환하는 함수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1810" y="2034818"/>
            <a:ext cx="7540378" cy="63783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4917" y="3734231"/>
            <a:ext cx="7514166" cy="65530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05510" y="4439583"/>
            <a:ext cx="3132979" cy="2322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일반적인 함수의 개념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함수는 블랙박스와 유사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함수 내부에서 어떤 원리로 어떻게 구현되었는지 알 필요 없음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x라는 값을 함수에 입력하면 함수 안에서 처리하여 y라는 결괏값을 반환 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실생활에서 함수의 원리를 이용한 대표적인 예 </a:t>
            </a:r>
            <a:r>
              <a:rPr lang="en-US" altLang="ko-KR"/>
              <a:t>:</a:t>
            </a:r>
            <a:r>
              <a:rPr lang="ko-KR" altLang="en-US"/>
              <a:t> 커피 자판기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2321" y="3043237"/>
            <a:ext cx="3799357" cy="35231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>
          <a:xfrm>
            <a:off x="539552" y="1196752"/>
            <a:ext cx="8351786" cy="5400600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함수를 사용하는 이유</a:t>
            </a:r>
            <a:endParaRPr lang="ko-KR" altLang="en-US" b="1"/>
          </a:p>
          <a:p>
            <a:pPr lvl="1">
              <a:defRPr/>
            </a:pPr>
            <a:r>
              <a:rPr lang="ko-KR" altLang="en-US"/>
              <a:t>코드의 가독성이 향상되어 유지보수 및 확장에 유리하다.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글을 주제별로 분류하듯이 코드도 기능 단위로 분리하여 작성하면 가독성이 향상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코드의 수정이나 확장에 매우 유리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</p:txBody>
      </p:sp>
      <p:sp>
        <p:nvSpPr>
          <p:cNvPr id="3" name="제목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함수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7212" y="2608791"/>
            <a:ext cx="8029574" cy="4095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1088</ep:Words>
  <ep:PresentationFormat>화면 슬라이드 쇼(4:3)</ep:PresentationFormat>
  <ep:Paragraphs>215</ep:Paragraphs>
  <ep:Slides>53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ep:HeadingPairs>
  <ep:TitlesOfParts>
    <vt:vector size="54" baseType="lpstr">
      <vt:lpstr>Office 테마</vt:lpstr>
      <vt:lpstr>슬라이드 1</vt:lpstr>
      <vt:lpstr>슬라이드 2</vt:lpstr>
      <vt:lpstr>슬라이드 3</vt:lpstr>
      <vt:lpstr>슬라이드 4</vt:lpstr>
      <vt:lpstr>1. 실습 환경 설정</vt:lpstr>
      <vt:lpstr>슬라이드 6</vt:lpstr>
      <vt:lpstr>2. 함수</vt:lpstr>
      <vt:lpstr>2. 함수</vt:lpstr>
      <vt:lpstr>2. 함수</vt:lpstr>
      <vt:lpstr>2. 함수</vt:lpstr>
      <vt:lpstr>2. 함수</vt:lpstr>
      <vt:lpstr>2. 함수</vt:lpstr>
      <vt:lpstr>슬라이드 13</vt:lpstr>
      <vt:lpstr>3. 함수의 정의 형식</vt:lpstr>
      <vt:lpstr>3. 함수의 정의 형식</vt:lpstr>
      <vt:lpstr>3. 함수의 정의 형식</vt:lpstr>
      <vt:lpstr>3. 함수의 정의 형식</vt:lpstr>
      <vt:lpstr>3. 함수의 정의 형식</vt:lpstr>
      <vt:lpstr>3. 함수의 정의 형식</vt:lpstr>
      <vt:lpstr>슬라이드 20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4. 지역변수, 전역변수, 매개변수</vt:lpstr>
      <vt:lpstr>슬라이드 33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5. 함수의 기본값과 리턴값</vt:lpstr>
      <vt:lpstr>슬라이드 44</vt:lpstr>
      <vt:lpstr>6. 함수 표현식</vt:lpstr>
      <vt:lpstr>6. 함수 표현식</vt:lpstr>
      <vt:lpstr>6. 함수 표현식</vt:lpstr>
      <vt:lpstr>6. 함수 표현식</vt:lpstr>
      <vt:lpstr>6. 함수 표현식</vt:lpstr>
      <vt:lpstr>6. 함수 표현식</vt:lpstr>
      <vt:lpstr>6. 함수 표현식</vt:lpstr>
      <vt:lpstr>6. 함수 표현식</vt:lpstr>
      <vt:lpstr>슬라이드 53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2007-11-27T23:54:21.000</dcterms:created>
  <dc:creator>sh</dc:creator>
  <cp:lastModifiedBy>user</cp:lastModifiedBy>
  <dcterms:modified xsi:type="dcterms:W3CDTF">2023-07-05T09:00:16.121</dcterms:modified>
  <cp:revision>1021</cp:revision>
  <dc:title>PowerPoint Template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