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47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48" r:id="rId9"/>
    <p:sldId id="829" r:id="rId10"/>
    <p:sldId id="996" r:id="rId11"/>
    <p:sldId id="997" r:id="rId12"/>
    <p:sldId id="998" r:id="rId13"/>
    <p:sldId id="766" r:id="rId14"/>
    <p:sldId id="765" r:id="rId15"/>
    <p:sldId id="999" r:id="rId16"/>
    <p:sldId id="1000" r:id="rId17"/>
    <p:sldId id="1001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1009" r:id="rId26"/>
    <p:sldId id="1010" r:id="rId27"/>
    <p:sldId id="885" r:id="rId28"/>
    <p:sldId id="886" r:id="rId29"/>
    <p:sldId id="1011" r:id="rId30"/>
    <p:sldId id="1012" r:id="rId31"/>
    <p:sldId id="1013" r:id="rId32"/>
    <p:sldId id="890" r:id="rId33"/>
    <p:sldId id="935" r:id="rId34"/>
    <p:sldId id="1014" r:id="rId35"/>
    <p:sldId id="1015" r:id="rId36"/>
    <p:sldId id="1016" r:id="rId37"/>
    <p:sldId id="1017" r:id="rId38"/>
    <p:sldId id="1018" r:id="rId39"/>
    <p:sldId id="875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95" autoAdjust="0"/>
    <p:restoredTop sz="94258" autoAdjust="0"/>
  </p:normalViewPr>
  <p:slideViewPr>
    <p:cSldViewPr snapToGrid="0">
      <p:cViewPr>
        <p:scale>
          <a:sx n="90" d="100"/>
          <a:sy n="90" d="100"/>
        </p:scale>
        <p:origin x="-1920" y="-84"/>
      </p:cViewPr>
      <p:guideLst>
        <p:guide orient="horz" pos="2159"/>
        <p:guide pos="2879"/>
      </p:guideLst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presProps" Target="presProps.xml"  /><Relationship Id="rId42" Type="http://schemas.openxmlformats.org/officeDocument/2006/relationships/viewProps" Target="viewProps.xml"  /><Relationship Id="rId43" Type="http://schemas.openxmlformats.org/officeDocument/2006/relationships/theme" Target="theme/theme1.xml"  /><Relationship Id="rId44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87313" y="5631831"/>
            <a:ext cx="8953499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&lt;8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사건 해결, 이벤트와 이벤트 리스너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이벤트의 종류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기타 이벤트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이벤트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105025"/>
            <a:ext cx="8239125" cy="306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리스너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 리스너란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이벤트의 이름 앞에 on을 붙이면 ‘이벤트 리스너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’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324" y="2142009"/>
            <a:ext cx="7697351" cy="707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 리스너란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주요 이벤트 리스너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0" name=""/>
          <p:cNvGrpSpPr/>
          <p:nvPr/>
        </p:nvGrpSpPr>
        <p:grpSpPr>
          <a:xfrm rot="0">
            <a:off x="3069115" y="1624012"/>
            <a:ext cx="5615621" cy="4829175"/>
            <a:chOff x="914400" y="481012"/>
            <a:chExt cx="8229599" cy="7077075"/>
          </a:xfrm>
        </p:grpSpPr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914400" y="481012"/>
              <a:ext cx="8229600" cy="4105275"/>
            </a:xfrm>
            <a:prstGeom prst="rect">
              <a:avLst/>
            </a:prstGeom>
          </p:spPr>
        </p:pic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62025" y="4443412"/>
              <a:ext cx="8143874" cy="31146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태그의 속성으로 이벤트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태그의 속성을 연결시키는 방법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태그의 속성에 이벤트 리스너를 등록하여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버튼 요소에 클릭 이벤트 리스너를 연결하는 예시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362200"/>
            <a:ext cx="8210550" cy="78105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3838575"/>
            <a:ext cx="821055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태그의 속성으로 이벤트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버튼 출력 메시지 출력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‘evthtml.html’이라는 이름의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730" y="2405062"/>
            <a:ext cx="7540539" cy="3914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HTML 태그의 속성으로 이벤트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버튼 출력 메시지 출력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코드의 구현부를 함수로 만들어서 호출하는 방법 사용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0099" y="2498665"/>
            <a:ext cx="7543801" cy="3613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자바스크립트 영역에서 이벤트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 핸들러 자체가 자바스크립트 코드이므로 HTML에서 작성된 코드를 자바스크립트 영역으로 이동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276475"/>
            <a:ext cx="8229600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자바스크립트 영역에서 이벤트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DOM 요소를 얻어오기 위해 HTML의 요소에서 id 속성을 사용한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‘evtdom.html’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이라는 이름의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416" y="2395537"/>
            <a:ext cx="7871168" cy="378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자바스크립트 영역에서 이벤트 처리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DOM 요소를 얻어오기 위해 HTML의 요소에서 id 속성을 사용한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하나의 이벤트에 여러 개의 이벤트 처리를 할 수 없다는 문제점을 해결하기 위해 코드 수정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10260" y="2420670"/>
            <a:ext cx="4923480" cy="4297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66793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이벤트란 무엇인지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발생한 이벤트를 처리하는 이벤트 리스너에 대해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이벤트를 발생시키고 이벤트를 처리하는 과정을 코드로 구현한다.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이벤트 객체가 무엇인지, 속성과 메소드에 대해 이해한다.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콜백 함수의 원리를 이해하고 이벤트 리스너에서 적용한다.</a:t>
            </a:r>
            <a:endParaRPr xmlns:mc="http://schemas.openxmlformats.org/markup-compatibility/2006" xmlns:hp="http://schemas.haansoft.com/office/presentation/8.0" kumimoji="0" lang="ko-KR" altLang="en-US" sz="19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addEventListener로 이벤트 등록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1개의 이벤트에 여러 이벤트 핸들러를 등록하기 위해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이벤트명 : 자바스크립트에서 발생할 수 있는 이벤트명 입력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실행할 함수명 : 이벤트 발생 시 실행할 함수명 입력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옵션 : 생략이 가능하며 자식과 부모 요소에서 발생하는 버블링을 제어하기 위한 옵션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3387" y="2147887"/>
            <a:ext cx="8277225" cy="79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addEventListener로 이벤트 등록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addEventListener( ) 함수를 사용한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‘evtlistener.html’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이라는 이름의 파일 생성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011" y="2334343"/>
            <a:ext cx="6287377" cy="3999064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0823" y="5315399"/>
            <a:ext cx="6353175" cy="154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this 객체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this 객체로 DOM 요소에 접근 가능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 핸들러 안에서 this 객체를 사용할 수 있는데, this는 현재 이벤트 핸들러를 호출한 DOM 요소를 나타냄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8637" y="1195387"/>
            <a:ext cx="1704975" cy="54292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4375" y="2905125"/>
            <a:ext cx="7715250" cy="175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removeEventListener로 이벤트 삭제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이벤트 리스너를 삭제할 때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124075"/>
            <a:ext cx="8248650" cy="781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이벤트 리스너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removeEventListener로 이벤트 삭제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삭제할 이벤트와 등록했던 함수명을 매개변수로 입력하면 등록했던 이벤트 핸들러가 해제됨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0790" y="2296063"/>
            <a:ext cx="6656468" cy="4170873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9817" y="4999333"/>
            <a:ext cx="3614157" cy="1626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 객체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이벤트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이벤트 객체란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사용자가 버튼 클릭과 같은 DOM과 관련된 이벤트를 발생시키면 이벤트 관련 정보가 생성되는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 객체 추가 코드</a:t>
            </a:r>
            <a:endParaRPr lang="ko-KR" altLang="en-US"/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‘evtobj.html’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이라는 이름의 파일 생성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rcRect r="21970"/>
          <a:stretch>
            <a:fillRect/>
          </a:stretch>
        </p:blipFill>
        <p:spPr>
          <a:xfrm>
            <a:off x="294433" y="2924735"/>
            <a:ext cx="4916582" cy="378030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5876" y="2943225"/>
            <a:ext cx="3692898" cy="3714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이벤트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이벤트 객체의 속성 및 메소드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 객체에서 사용하는 대표적인 속성 및 메소드</a:t>
            </a:r>
            <a:endParaRPr lang="ko-KR" altLang="en-US"/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6" name=""/>
          <p:cNvGrpSpPr/>
          <p:nvPr/>
        </p:nvGrpSpPr>
        <p:grpSpPr>
          <a:xfrm rot="0">
            <a:off x="470958" y="2143125"/>
            <a:ext cx="8420100" cy="3430588"/>
            <a:chOff x="470958" y="2143125"/>
            <a:chExt cx="8420100" cy="3430588"/>
          </a:xfrm>
        </p:grpSpPr>
        <p:pic>
          <p:nvPicPr>
            <p:cNvPr id="1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70958" y="2143125"/>
              <a:ext cx="8420100" cy="2571750"/>
            </a:xfrm>
            <a:prstGeom prst="rect">
              <a:avLst/>
            </a:prstGeom>
          </p:spPr>
        </p:pic>
        <p:pic>
          <p:nvPicPr>
            <p:cNvPr id="1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94769" y="4649788"/>
              <a:ext cx="8277225" cy="92392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이벤트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객체형의 이벤트 핸들러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 핸들러를 사용하는 코드</a:t>
            </a:r>
            <a:endParaRPr lang="ko-KR" altLang="en-US"/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‘evthandle.html’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이라는 이름의 파일 생성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8868" y="2430759"/>
            <a:ext cx="6046261" cy="4134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이벤트 객체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62632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객체형의 이벤트 핸들러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클래스를 정의하고 객채를 생성하는 코드</a:t>
            </a:r>
            <a:endParaRPr lang="ko-KR" altLang="en-US"/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‘evtclass.html’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이라는 이름의 파일 생성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4263" y="1079500"/>
            <a:ext cx="4634806" cy="5482167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2447" y="4381501"/>
            <a:ext cx="3921272" cy="21928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실습 환경 설정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이벤트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 </a:t>
            </a:r>
            <a:r>
              <a:rPr lang="ko-KR" altLang="en-US" sz="2100" b="1">
                <a:latin typeface="맑은 고딕"/>
                <a:ea typeface="맑은 고딕"/>
              </a:rPr>
              <a:t>이벤트 리스너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이벤트 객체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05</a:t>
            </a:r>
            <a:r>
              <a:rPr lang="ko-KR" altLang="en-US" sz="2100" b="1">
                <a:latin typeface="맑은 고딕"/>
                <a:ea typeface="맑은 고딕"/>
              </a:rPr>
              <a:t> 콜백 함수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8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콜백 함수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콜백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콜백이란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‘답신전화’, ‘회신’ 등의 의미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콜백을 커피숍에 빗대어 프로세스 이해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90687" y="2589212"/>
            <a:ext cx="5762625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콜백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콜백이란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고객의 커피 주문이 폭주해 호출기를 이용하는 하는 것이 콜백의 원리 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7812" y="2015067"/>
            <a:ext cx="6048374" cy="464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콜백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콜백 함수의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표현식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order라는 함수는 callback이라는 전달인자를 받은 후 내부에서 해당 함수를 호출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전달인자 callback은 일반 변수가 아닌 함수 이름인 함수 포인터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077508"/>
            <a:ext cx="824865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콜백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콜백 함수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타이머를 사용한 콜백 함수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‘evtcallback.js’라는 이름으로 파일을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271" y="2562408"/>
            <a:ext cx="7773458" cy="3468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콜백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이벤트 리스너와 콜백 함수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특정 이벤트가 발생 시 해당 이벤트를 처리해 주는 루틴이 바로 이벤트 핸들러이면서 콜백 함수인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 핸들러의 콜백 함수 관점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3" y="2731558"/>
            <a:ext cx="8181974" cy="1162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콜백 함수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이벤트 리스너와 콜백 함수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이벤트 핸들러를 콜백 함수 관점으로 바라본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</a:t>
            </a:r>
            <a:r>
              <a:rPr lang="en-US" altLang="ko-KR"/>
              <a:t>‘evtlsncb.html’</a:t>
            </a:r>
            <a:r>
              <a:rPr lang="ko-KR" altLang="en-US"/>
              <a:t>라는 이름으로 파일을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rcRect r="21080"/>
          <a:stretch>
            <a:fillRect/>
          </a:stretch>
        </p:blipFill>
        <p:spPr>
          <a:xfrm>
            <a:off x="497415" y="2307438"/>
            <a:ext cx="4635498" cy="4444457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96032" y="2317750"/>
            <a:ext cx="3229932" cy="44238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</a:t>
            </a:r>
            <a:r>
              <a:rPr lang="en-US" altLang="ko-KR"/>
              <a:t>8</a:t>
            </a:r>
            <a:r>
              <a:rPr lang="ko-KR" altLang="en-US"/>
              <a:t>’이라고 설정한다.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오른쪽 탐색기에 다음과 같이 ‘CH</a:t>
            </a:r>
            <a:r>
              <a:rPr lang="en-US" altLang="ko-KR"/>
              <a:t>8</a:t>
            </a:r>
            <a:r>
              <a:rPr lang="ko-KR" altLang="en-US"/>
              <a:t>’이 표시된다.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이제부터 생성되는 파일들은 ‘CH</a:t>
            </a:r>
            <a:r>
              <a:rPr lang="en-US" altLang="ko-KR"/>
              <a:t>8</a:t>
            </a:r>
            <a:r>
              <a:rPr lang="ko-KR" altLang="en-US"/>
              <a:t>’ 폴더 내부에 생성된다.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0942" y="4477971"/>
            <a:ext cx="3101034" cy="2191195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19974" y="2000250"/>
            <a:ext cx="857250" cy="106680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rcRect b="25990"/>
          <a:stretch>
            <a:fillRect/>
          </a:stretch>
        </p:blipFill>
        <p:spPr>
          <a:xfrm>
            <a:off x="3519488" y="4467225"/>
            <a:ext cx="524827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이벤트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이벤트의 개념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사전적인 의미로 ‘사건</a:t>
            </a:r>
            <a:r>
              <a:rPr lang="en-US" altLang="ko-KR"/>
              <a:t>’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프로그래밍에서 사건이 발생하는 경우 </a:t>
            </a:r>
            <a:r>
              <a:rPr lang="en-US" altLang="ko-KR"/>
              <a:t>=</a:t>
            </a:r>
            <a:r>
              <a:rPr lang="ko-KR" altLang="en-US"/>
              <a:t> 이벤트 발생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프로그램상에서 이벤트가 발생하는 경우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키보드로 특정 키를 누르는 것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마우스로 왼쪽 또는 오른쪽을 클릭하는 경우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페이지를 로드하는 경우 등 어떤 특정한 요청을 하는 행위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이벤트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이벤트의 종류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마우스 이벤트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이벤트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625" y="2157412"/>
            <a:ext cx="8286750" cy="3019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이벤트의 종류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키 이벤트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이벤트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9575" y="2190750"/>
            <a:ext cx="8324850" cy="1847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609</ep:Words>
  <ep:PresentationFormat>화면 슬라이드 쇼(4:3)</ep:PresentationFormat>
  <ep:Paragraphs>138</ep:Paragraphs>
  <ep:Slides>37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1. 실습 환경 설정</vt:lpstr>
      <vt:lpstr>슬라이드 6</vt:lpstr>
      <vt:lpstr>2. 이벤트</vt:lpstr>
      <vt:lpstr>2. 이벤트</vt:lpstr>
      <vt:lpstr>2. 이벤트</vt:lpstr>
      <vt:lpstr>2. 이벤트</vt:lpstr>
      <vt:lpstr>슬라이드 11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3. 이벤트 리스너</vt:lpstr>
      <vt:lpstr>슬라이드 25</vt:lpstr>
      <vt:lpstr>4. 이벤트 객체</vt:lpstr>
      <vt:lpstr>4. 이벤트 객체</vt:lpstr>
      <vt:lpstr>4. 이벤트 객체</vt:lpstr>
      <vt:lpstr>4. 이벤트 객체</vt:lpstr>
      <vt:lpstr>슬라이드 30</vt:lpstr>
      <vt:lpstr>5. 콜백 함수</vt:lpstr>
      <vt:lpstr>5. 콜백 함수</vt:lpstr>
      <vt:lpstr>5. 콜백 함수</vt:lpstr>
      <vt:lpstr>5. 콜백 함수</vt:lpstr>
      <vt:lpstr>5. 콜백 함수</vt:lpstr>
      <vt:lpstr>5. 콜백 함수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user</cp:lastModifiedBy>
  <dcterms:modified xsi:type="dcterms:W3CDTF">2023-07-06T10:24:23.675</dcterms:modified>
  <cp:revision>1156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