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4129" r:id="rId1"/>
  </p:sldMasterIdLst>
  <p:notesMasterIdLst>
    <p:notesMasterId r:id="rId2"/>
  </p:notesMasterIdLst>
  <p:handoutMasterIdLst>
    <p:handoutMasterId r:id="rId3"/>
  </p:handoutMasterIdLst>
  <p:sldIdLst>
    <p:sldId id="707" r:id="rId4"/>
    <p:sldId id="619" r:id="rId5"/>
    <p:sldId id="630" r:id="rId6"/>
    <p:sldId id="714" r:id="rId7"/>
    <p:sldId id="605" r:id="rId8"/>
    <p:sldId id="848" r:id="rId9"/>
    <p:sldId id="829" r:id="rId10"/>
    <p:sldId id="941" r:id="rId11"/>
    <p:sldId id="942" r:id="rId12"/>
    <p:sldId id="943" r:id="rId13"/>
    <p:sldId id="766" r:id="rId14"/>
    <p:sldId id="765" r:id="rId15"/>
    <p:sldId id="944" r:id="rId16"/>
    <p:sldId id="945" r:id="rId17"/>
    <p:sldId id="946" r:id="rId18"/>
    <p:sldId id="947" r:id="rId19"/>
    <p:sldId id="885" r:id="rId20"/>
    <p:sldId id="886" r:id="rId21"/>
    <p:sldId id="948" r:id="rId22"/>
    <p:sldId id="949" r:id="rId23"/>
    <p:sldId id="950" r:id="rId24"/>
    <p:sldId id="951" r:id="rId25"/>
    <p:sldId id="952" r:id="rId26"/>
    <p:sldId id="953" r:id="rId27"/>
    <p:sldId id="954" r:id="rId28"/>
    <p:sldId id="955" r:id="rId29"/>
    <p:sldId id="956" r:id="rId30"/>
    <p:sldId id="957" r:id="rId31"/>
    <p:sldId id="958" r:id="rId32"/>
    <p:sldId id="959" r:id="rId33"/>
    <p:sldId id="960" r:id="rId34"/>
    <p:sldId id="961" r:id="rId35"/>
    <p:sldId id="962" r:id="rId36"/>
    <p:sldId id="963" r:id="rId37"/>
    <p:sldId id="964" r:id="rId38"/>
    <p:sldId id="890" r:id="rId39"/>
    <p:sldId id="935" r:id="rId40"/>
    <p:sldId id="965" r:id="rId41"/>
    <p:sldId id="966" r:id="rId42"/>
    <p:sldId id="967" r:id="rId43"/>
    <p:sldId id="968" r:id="rId44"/>
    <p:sldId id="969" r:id="rId45"/>
    <p:sldId id="970" r:id="rId46"/>
    <p:sldId id="971" r:id="rId47"/>
    <p:sldId id="972" r:id="rId48"/>
    <p:sldId id="973" r:id="rId49"/>
    <p:sldId id="974" r:id="rId50"/>
    <p:sldId id="975" r:id="rId51"/>
    <p:sldId id="976" r:id="rId52"/>
    <p:sldId id="977" r:id="rId53"/>
    <p:sldId id="978" r:id="rId54"/>
    <p:sldId id="979" r:id="rId55"/>
    <p:sldId id="980" r:id="rId56"/>
    <p:sldId id="981" r:id="rId57"/>
    <p:sldId id="982" r:id="rId58"/>
    <p:sldId id="983" r:id="rId59"/>
    <p:sldId id="984" r:id="rId60"/>
    <p:sldId id="985" r:id="rId61"/>
    <p:sldId id="986" r:id="rId62"/>
    <p:sldId id="987" r:id="rId63"/>
    <p:sldId id="988" r:id="rId64"/>
    <p:sldId id="989" r:id="rId65"/>
    <p:sldId id="990" r:id="rId66"/>
    <p:sldId id="991" r:id="rId67"/>
    <p:sldId id="992" r:id="rId68"/>
    <p:sldId id="993" r:id="rId69"/>
    <p:sldId id="994" r:id="rId70"/>
    <p:sldId id="995" r:id="rId71"/>
    <p:sldId id="875" r:id="rId7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895" autoAdjust="0"/>
    <p:restoredTop sz="94258" autoAdjust="0"/>
  </p:normalViewPr>
  <p:slideViewPr>
    <p:cSldViewPr snapToGrid="0">
      <p:cViewPr varScale="1">
        <p:scale>
          <a:sx n="100" d="100"/>
          <a:sy n="100" d="100"/>
        </p:scale>
        <p:origin x="-1920" y="-84"/>
      </p:cViewPr>
      <p:guideLst>
        <p:guide orient="horz" pos="2156"/>
        <p:guide pos="2877"/>
      </p:guideLst>
    </p:cSldViewPr>
  </p:slideViewPr>
  <p:notesTextViewPr>
    <p:cViewPr>
      <p:scale>
        <a:sx n="40" d="100"/>
        <a:sy n="4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4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slide" Target="slides/slide43.xml"  /><Relationship Id="rId47" Type="http://schemas.openxmlformats.org/officeDocument/2006/relationships/slide" Target="slides/slide44.xml"  /><Relationship Id="rId48" Type="http://schemas.openxmlformats.org/officeDocument/2006/relationships/slide" Target="slides/slide45.xml"  /><Relationship Id="rId49" Type="http://schemas.openxmlformats.org/officeDocument/2006/relationships/slide" Target="slides/slide46.xml"  /><Relationship Id="rId5" Type="http://schemas.openxmlformats.org/officeDocument/2006/relationships/slide" Target="slides/slide2.xml"  /><Relationship Id="rId50" Type="http://schemas.openxmlformats.org/officeDocument/2006/relationships/slide" Target="slides/slide47.xml"  /><Relationship Id="rId51" Type="http://schemas.openxmlformats.org/officeDocument/2006/relationships/slide" Target="slides/slide48.xml"  /><Relationship Id="rId52" Type="http://schemas.openxmlformats.org/officeDocument/2006/relationships/slide" Target="slides/slide49.xml"  /><Relationship Id="rId53" Type="http://schemas.openxmlformats.org/officeDocument/2006/relationships/slide" Target="slides/slide50.xml"  /><Relationship Id="rId54" Type="http://schemas.openxmlformats.org/officeDocument/2006/relationships/slide" Target="slides/slide51.xml"  /><Relationship Id="rId55" Type="http://schemas.openxmlformats.org/officeDocument/2006/relationships/slide" Target="slides/slide52.xml"  /><Relationship Id="rId56" Type="http://schemas.openxmlformats.org/officeDocument/2006/relationships/slide" Target="slides/slide53.xml"  /><Relationship Id="rId57" Type="http://schemas.openxmlformats.org/officeDocument/2006/relationships/slide" Target="slides/slide54.xml"  /><Relationship Id="rId58" Type="http://schemas.openxmlformats.org/officeDocument/2006/relationships/slide" Target="slides/slide55.xml"  /><Relationship Id="rId59" Type="http://schemas.openxmlformats.org/officeDocument/2006/relationships/slide" Target="slides/slide56.xml"  /><Relationship Id="rId6" Type="http://schemas.openxmlformats.org/officeDocument/2006/relationships/slide" Target="slides/slide3.xml"  /><Relationship Id="rId60" Type="http://schemas.openxmlformats.org/officeDocument/2006/relationships/slide" Target="slides/slide57.xml"  /><Relationship Id="rId61" Type="http://schemas.openxmlformats.org/officeDocument/2006/relationships/slide" Target="slides/slide58.xml"  /><Relationship Id="rId62" Type="http://schemas.openxmlformats.org/officeDocument/2006/relationships/slide" Target="slides/slide59.xml"  /><Relationship Id="rId63" Type="http://schemas.openxmlformats.org/officeDocument/2006/relationships/slide" Target="slides/slide60.xml"  /><Relationship Id="rId64" Type="http://schemas.openxmlformats.org/officeDocument/2006/relationships/slide" Target="slides/slide61.xml"  /><Relationship Id="rId65" Type="http://schemas.openxmlformats.org/officeDocument/2006/relationships/slide" Target="slides/slide62.xml"  /><Relationship Id="rId66" Type="http://schemas.openxmlformats.org/officeDocument/2006/relationships/slide" Target="slides/slide63.xml"  /><Relationship Id="rId67" Type="http://schemas.openxmlformats.org/officeDocument/2006/relationships/slide" Target="slides/slide64.xml"  /><Relationship Id="rId68" Type="http://schemas.openxmlformats.org/officeDocument/2006/relationships/slide" Target="slides/slide65.xml"  /><Relationship Id="rId69" Type="http://schemas.openxmlformats.org/officeDocument/2006/relationships/slide" Target="slides/slide66.xml"  /><Relationship Id="rId7" Type="http://schemas.openxmlformats.org/officeDocument/2006/relationships/slide" Target="slides/slide4.xml"  /><Relationship Id="rId70" Type="http://schemas.openxmlformats.org/officeDocument/2006/relationships/slide" Target="slides/slide67.xml"  /><Relationship Id="rId71" Type="http://schemas.openxmlformats.org/officeDocument/2006/relationships/slide" Target="slides/slide68.xml"  /><Relationship Id="rId72" Type="http://schemas.openxmlformats.org/officeDocument/2006/relationships/slide" Target="slides/slide69.xml"  /><Relationship Id="rId73" Type="http://schemas.openxmlformats.org/officeDocument/2006/relationships/presProps" Target="presProps.xml"  /><Relationship Id="rId74" Type="http://schemas.openxmlformats.org/officeDocument/2006/relationships/viewProps" Target="viewProps.xml"  /><Relationship Id="rId75" Type="http://schemas.openxmlformats.org/officeDocument/2006/relationships/theme" Target="theme/theme1.xml"  /><Relationship Id="rId76" Type="http://schemas.openxmlformats.org/officeDocument/2006/relationships/tableStyles" Target="tableStyles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fld id="{44B68EE0-4410-487B-8EF2-AB4C8DC9B547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  <a:endParaRPr lang="de-DE"/>
          </a:p>
          <a:p>
            <a:pPr lvl="1">
              <a:defRPr/>
            </a:pPr>
            <a:r>
              <a:rPr lang="de-DE"/>
              <a:t>Zweite Ebene</a:t>
            </a:r>
            <a:endParaRPr lang="de-DE"/>
          </a:p>
          <a:p>
            <a:pPr lvl="2">
              <a:defRPr/>
            </a:pPr>
            <a:r>
              <a:rPr lang="de-DE"/>
              <a:t>Dritte Ebene</a:t>
            </a:r>
            <a:endParaRPr lang="de-DE"/>
          </a:p>
          <a:p>
            <a:pPr lvl="3">
              <a:defRPr/>
            </a:pPr>
            <a:r>
              <a:rPr lang="de-DE"/>
              <a:t>Vierte Ebene</a:t>
            </a:r>
            <a:endParaRPr lang="de-DE"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fld id="{81967304-A513-47CF-AA1B-1F2A36BB6376}" type="slidenum">
              <a:rPr lang="de-DE" altLang="ko-KR"/>
              <a:pPr lvl="0">
                <a:defRPr/>
              </a:pPr>
              <a:t>‹#›</a:t>
            </a:fld>
            <a:endParaRPr lang="de-DE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1967304-A513-47CF-AA1B-1F2A36BB6376}" type="slidenum">
              <a:rPr lang="en-US" altLang="ko-KR"/>
              <a:pPr lvl="0"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4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제목 슬라이드1" preserve="1" userDrawn="1">
  <p:cSld name="2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29" name="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998660" y="234824"/>
            <a:ext cx="1795320" cy="649108"/>
          </a:xfrm>
          <a:prstGeom prst="rect">
            <a:avLst/>
          </a:prstGeom>
        </p:spPr>
      </p:pic>
      <p:sp>
        <p:nvSpPr>
          <p:cNvPr id="1030" name=""/>
          <p:cNvSpPr txBox="1"/>
          <p:nvPr userDrawn="1"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p>
            <a:pPr marL="0" lvl="0" indent="0" algn="ctr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메타버스의 이해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034" name="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524000" y="914006"/>
            <a:ext cx="6057900" cy="408622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목차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학습목표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501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학습 목표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/>
              <a:buChar char="•"/>
              <a:defRPr sz="18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섹션 목차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8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2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본문2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 idx="0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끝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1">
              <a:alpha val="8471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theme" Target="../theme/theme1.xml"  /><Relationship Id="rId9" Type="http://schemas.openxmlformats.org/officeDocument/2006/relationships/image" Target="../media/image4.png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Office 테마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 idx="0"/>
          </p:nvPr>
        </p:nvSpPr>
        <p:spPr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3C4A7B72-6AE8-49C2-8F32-E8A725FD610D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52DD98C4-AD35-4759-9571-E1AA62A00DA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</p:sldLayoutIdLst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6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9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31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Relationship Id="rId4" Type="http://schemas.openxmlformats.org/officeDocument/2006/relationships/image" Target="../media/image33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6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7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8.png"  /><Relationship Id="rId3" Type="http://schemas.openxmlformats.org/officeDocument/2006/relationships/image" Target="../media/image39.png"  /><Relationship Id="rId4" Type="http://schemas.openxmlformats.org/officeDocument/2006/relationships/image" Target="../media/image39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0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1.png"  /><Relationship Id="rId3" Type="http://schemas.openxmlformats.org/officeDocument/2006/relationships/image" Target="../media/image42.png"  /><Relationship Id="rId4" Type="http://schemas.openxmlformats.org/officeDocument/2006/relationships/image" Target="../media/image43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4.png"  /><Relationship Id="rId3" Type="http://schemas.openxmlformats.org/officeDocument/2006/relationships/image" Target="../media/image4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6.png"  /><Relationship Id="rId3" Type="http://schemas.openxmlformats.org/officeDocument/2006/relationships/image" Target="../media/image47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8.png"  /><Relationship Id="rId3" Type="http://schemas.openxmlformats.org/officeDocument/2006/relationships/image" Target="../media/image49.png"  /><Relationship Id="rId4" Type="http://schemas.openxmlformats.org/officeDocument/2006/relationships/image" Target="../media/image50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1.png"  /><Relationship Id="rId3" Type="http://schemas.openxmlformats.org/officeDocument/2006/relationships/image" Target="../media/image52.png"  /><Relationship Id="rId4" Type="http://schemas.openxmlformats.org/officeDocument/2006/relationships/image" Target="../media/image53.png"  /><Relationship Id="rId5" Type="http://schemas.openxmlformats.org/officeDocument/2006/relationships/image" Target="../media/image54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5.png"  /><Relationship Id="rId3" Type="http://schemas.openxmlformats.org/officeDocument/2006/relationships/image" Target="../media/image56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7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8.png"  /><Relationship Id="rId3" Type="http://schemas.openxmlformats.org/officeDocument/2006/relationships/image" Target="../media/image5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0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1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2.png"  /><Relationship Id="rId3" Type="http://schemas.openxmlformats.org/officeDocument/2006/relationships/image" Target="../media/image63.png"  /><Relationship Id="rId4" Type="http://schemas.openxmlformats.org/officeDocument/2006/relationships/image" Target="../media/image64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5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6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7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8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9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1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2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3.png"  /><Relationship Id="rId3" Type="http://schemas.openxmlformats.org/officeDocument/2006/relationships/image" Target="../media/image74.png"  /><Relationship Id="rId4" Type="http://schemas.openxmlformats.org/officeDocument/2006/relationships/image" Target="../media/image75.png"  /><Relationship Id="rId5" Type="http://schemas.openxmlformats.org/officeDocument/2006/relationships/image" Target="../media/image76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7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8.pn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9.png"  /><Relationship Id="rId3" Type="http://schemas.openxmlformats.org/officeDocument/2006/relationships/image" Target="../media/image80.png"  /><Relationship Id="rId4" Type="http://schemas.openxmlformats.org/officeDocument/2006/relationships/image" Target="../media/image81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2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3.png"  /><Relationship Id="rId3" Type="http://schemas.openxmlformats.org/officeDocument/2006/relationships/image" Target="../media/image84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6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7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8.png"  /><Relationship Id="rId3" Type="http://schemas.openxmlformats.org/officeDocument/2006/relationships/image" Target="../media/image89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0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1.png"  /><Relationship Id="rId3" Type="http://schemas.openxmlformats.org/officeDocument/2006/relationships/image" Target="../media/image92.png"  /><Relationship Id="rId4" Type="http://schemas.openxmlformats.org/officeDocument/2006/relationships/image" Target="../media/image93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4.png"  /><Relationship Id="rId3" Type="http://schemas.openxmlformats.org/officeDocument/2006/relationships/image" Target="../media/image95.pn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6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7.png"  /><Relationship Id="rId3" Type="http://schemas.openxmlformats.org/officeDocument/2006/relationships/image" Target="../media/image98.png"  /><Relationship Id="rId4" Type="http://schemas.openxmlformats.org/officeDocument/2006/relationships/image" Target="../media/image99.pn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00.png"  /><Relationship Id="rId3" Type="http://schemas.openxmlformats.org/officeDocument/2006/relationships/image" Target="../media/image101.pn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1852" y="570411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lstStyle/>
          <a:p>
            <a:pPr lvl="0">
              <a:defRPr/>
            </a:pPr>
            <a:endParaRPr lang="ko-KR" altLang="en-US" sz="3600"/>
          </a:p>
        </p:txBody>
      </p:sp>
      <p:sp>
        <p:nvSpPr>
          <p:cNvPr id="3" name="TextBox 2"/>
          <p:cNvSpPr txBox="1"/>
          <p:nvPr/>
        </p:nvSpPr>
        <p:spPr>
          <a:xfrm>
            <a:off x="378823" y="5643154"/>
            <a:ext cx="8386354" cy="91440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전기의 기본 개념과 팅커캐드</a:t>
            </a:r>
            <a:endParaRPr lang="ko-KR" altLang="en-US" sz="30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"/>
          <p:cNvSpPr/>
          <p:nvPr/>
        </p:nvSpPr>
        <p:spPr>
          <a:xfrm>
            <a:off x="0" y="5380463"/>
            <a:ext cx="9144000" cy="14775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8" name=""/>
          <p:cNvSpPr txBox="1"/>
          <p:nvPr/>
        </p:nvSpPr>
        <p:spPr>
          <a:xfrm>
            <a:off x="87313" y="5631831"/>
            <a:ext cx="8953499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 lnSpcReduction="10000"/>
          </a:bodyPr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&lt;9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ES2015+ 문법</a:t>
            </a:r>
            <a:endParaRPr lang="ko-KR" altLang="en-US" sz="30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51786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const 키워드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const는 한번 지정하고 나면 변경 불가능한 상수를 선언할 때 사용하는 키워드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값을 변경할 수 없는 상수라는 점만 빼고 사용 기준 범위는 let과 동일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이 코드를 실행하면 다음과 같은 오류가 발생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변수(let, const)</a:t>
            </a: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2095" y="2398932"/>
            <a:ext cx="6919810" cy="2822134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00137" y="5809675"/>
            <a:ext cx="6943725" cy="6297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템플릿 문자열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03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템플릿 문자열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템플릿 문자열이란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템플릿(Tempate)이란 미리 모양이 갖추어진 서식 또는 틀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대표적으로 파워포인트(PPT)를 제작할 때 빈 페이지에서 시작하지 않고 미리 만들어진 서식에 내용만 채워 넣은 식으로 작성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미리 서식을 만들어 제공하는 형태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ES2015부터는 문자열(String)을 템플릿처럼 사용 가능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템플릿 문자열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식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은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백틱( ‵ )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을 사용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3429000"/>
            <a:ext cx="8229600" cy="733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템플릿 문자열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템플릿 문자열이란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템플릿 문자열 코드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코드 작성을 위해 ‘tmpstring.js’라는 이름의 파일 생성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8154" y="2413175"/>
            <a:ext cx="7607691" cy="2031649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6166" y="4609141"/>
            <a:ext cx="7651666" cy="14687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템플릿 문자열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템플릿 문자열이란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템플릿 문자열 코드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5줄 코드를 수정하여 가독성 있게 만들기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8150" y="2462212"/>
            <a:ext cx="8267700" cy="3571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템플릿 문자열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백틱 안에서의 개행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하나의 문자열에서 줄 바꿈하고 싶을 때 보통 “\n”을 사용해 개행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일반 문자열 코드에서 문자열 중간에 콤마(“, ”)로 구분한 부분을 개행문자(“\n”)로 변경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6312" y="2466836"/>
            <a:ext cx="7191375" cy="4000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템플릿 문자열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백틱 안에서의 개행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백틱( ‵ )을 사용하여 좀 더 가독성 있게 표현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큰따옴표와 작은따옴표 구분 없이 백틱을 사용하면 규칙에 대한 구분이 필요 없음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rcRect r="50000"/>
          <a:stretch>
            <a:fillRect/>
          </a:stretch>
        </p:blipFill>
        <p:spPr>
          <a:xfrm>
            <a:off x="462521" y="2479214"/>
            <a:ext cx="3250625" cy="3918871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rcRect r="35640"/>
          <a:stretch>
            <a:fillRect/>
          </a:stretch>
        </p:blipFill>
        <p:spPr>
          <a:xfrm>
            <a:off x="3881437" y="2459908"/>
            <a:ext cx="4743449" cy="35193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객체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04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객체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객체란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객체는 영문으로 ‘Object’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사전적 의미로 우리 일상의 모든 ‘물건’, ‘사물’들을 의미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이 세상의 모든 ‘물건’을 객체라고 말할 수 있음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객체형은 자료형이 정해져 있지 않고 다양한 데이터를 담을 수 있어 추상적인 자료형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객체는 변수이며, 오른쪽 피연산자로부터 값을 대입 받아 저장하는 변수</a:t>
            </a: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35188" y="2647950"/>
            <a:ext cx="3073623" cy="295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객체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객체 생성 방법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객체의 선언 형태는 변수 선언 형태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객체는 기본적으로 new 연산자와 객체명을 사용하여 생성</a:t>
            </a: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2028825"/>
            <a:ext cx="8229600" cy="1924050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1487" y="4448175"/>
            <a:ext cx="8201025" cy="1181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/>
          <p:cNvSpPr>
            <a:spLocks noGrp="1"/>
          </p:cNvSpPr>
          <p:nvPr/>
        </p:nvSpPr>
        <p:spPr>
          <a:xfrm>
            <a:off x="719572" y="1749574"/>
            <a:ext cx="7966793" cy="410445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let과 const 키워드에 대해 이해한다.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템플릿 문자열을 이해하고 코드로 작성한다.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객체가 무엇인지 이해하고 객체 리터럴을 코드로 작성할 수 있다.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화살표 함수의 문법을 이해하고 코드로 작성한다.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비구조화 할당을 이해하고 코드로 작성한다.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프로미스의 개념과 사용 이유를 이해하고 코드로 작성한다.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객체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객체의 구성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객체형의 경우 한 개의 데이터는 키와 값 한 쌍으로 구성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데이터는 프로퍼티(property)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프로퍼티 키에는 문자형을 사용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값에는 모든 자료형이 허용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키와 값의 구조는 한영사전을 생각하면 이해하기 쉬움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객체에서도 키를 이용하여 값을 찾아내는 형태</a:t>
            </a: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00789" y="1338263"/>
            <a:ext cx="2447925" cy="2771775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3387" y="4476750"/>
            <a:ext cx="8277225" cy="1581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객체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객체의 구성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데이터를 객체에 직접 대입하는 코드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코드 작성을 위해 ‘object.js’라는 이름의 파일 생성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23975" y="2391612"/>
            <a:ext cx="6496050" cy="4360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객체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객체 리터럴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중괄호 { }를 이용하여 객체를 생성하는 방법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marL="266700" lvl="1" indent="0">
              <a:buNone/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빈 중괄호의 경우는 빈 객체를 생성한 것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객체 생성 시 중괄호 안에 ‘키 : 값’의 쌍으로 구성된 프로퍼티 입력 가능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1962" y="2066925"/>
            <a:ext cx="8220074" cy="781050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6725" y="3776662"/>
            <a:ext cx="8210550" cy="2295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객체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객체 리터럴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콜론(:)을 기준으로 왼쪽에는 키가 오른쪽에는 값이 들어감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현재 dic 객체에는 프로퍼티가 3개 있는 것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21007" y="2378574"/>
            <a:ext cx="6501984" cy="4186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객체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객체의 프로퍼티 동적 추가 및 삭제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객체의 초기화된 프로퍼티 외에 추가 및 삭제 가능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프로퍼티 값은 모든 자료형이 올 수 있음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객체 뒤에 점표기법(.)으로 추가할 프로퍼티 이름을 작성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오른쪽 항에는 실제 저장하고 싶은 값 입력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9100" y="2295525"/>
            <a:ext cx="8305800" cy="838200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rcRect r="50000" b="33410"/>
          <a:stretch>
            <a:fillRect/>
          </a:stretch>
        </p:blipFill>
        <p:spPr>
          <a:xfrm>
            <a:off x="1485900" y="4086334"/>
            <a:ext cx="3086100" cy="2771665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4"/>
          <a:srcRect l="-770" t="66590" r="57410" b="-690"/>
          <a:stretch>
            <a:fillRect/>
          </a:stretch>
        </p:blipFill>
        <p:spPr>
          <a:xfrm>
            <a:off x="4572000" y="4071991"/>
            <a:ext cx="2676526" cy="1419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객체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객체의 프로퍼티 동적 추가 및 삭제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객체의 프로퍼티를 삭제하는 방법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객체 이름 앞에 delete 키워드 사용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삭제하려는 프로퍼티를 지정하여 앞에 delete 키워드 작성</a:t>
            </a: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2437" y="2347912"/>
            <a:ext cx="8239125" cy="771525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rcRect r="53070" b="37400"/>
          <a:stretch>
            <a:fillRect/>
          </a:stretch>
        </p:blipFill>
        <p:spPr>
          <a:xfrm>
            <a:off x="1514475" y="3782020"/>
            <a:ext cx="3057525" cy="2789634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4"/>
          <a:srcRect t="62840" r="52630"/>
          <a:stretch>
            <a:fillRect/>
          </a:stretch>
        </p:blipFill>
        <p:spPr>
          <a:xfrm>
            <a:off x="4743451" y="3820121"/>
            <a:ext cx="3086100" cy="16561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객체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객체의 프로퍼티 수정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객체의 프로퍼티는 수정도 가능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객체를 선언할 때 let보다는 const 상수 객체 형태로 주로 사용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그런데 상수는 변경할 수 없는 값이어서 const로 선언한 객체의 경우 객체의 프로퍼티를 수정할 수 없을 것 같다.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rcRect r="55450"/>
          <a:stretch>
            <a:fillRect/>
          </a:stretch>
        </p:blipFill>
        <p:spPr>
          <a:xfrm>
            <a:off x="1236952" y="3024187"/>
            <a:ext cx="3039773" cy="3601814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rcRect r="55260"/>
          <a:stretch>
            <a:fillRect/>
          </a:stretch>
        </p:blipFill>
        <p:spPr>
          <a:xfrm>
            <a:off x="4572000" y="2993984"/>
            <a:ext cx="3076575" cy="3613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객체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객체의 프로퍼티 수정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dic은 const인데 왜 내부값이 수정 될까?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그림에서처럼 dic의 실제 값은 0x1000과 같은 참조형 주소값을 갖음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변경해서는 안되는 값이 바로 이 주소값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4437" y="2276475"/>
            <a:ext cx="6715125" cy="2914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객체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객체의 프로퍼티 수정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const dic의 값을 변경하면 상수화 위반에 대한 오류 메시지 출력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2000" y="2071687"/>
            <a:ext cx="7619999" cy="4266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객체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객체의 프로퍼티와 메소드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기본적으로 객체의 구성 요소는 프로퍼티와 메소드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메소드란 객체 내부에서 정의된 멤버 함수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메소드</a:t>
            </a:r>
            <a:r>
              <a:rPr lang="en-US" altLang="ko-KR"/>
              <a:t>(</a:t>
            </a:r>
            <a:r>
              <a:rPr lang="ko-KR" altLang="en-US"/>
              <a:t>함수</a:t>
            </a:r>
            <a:r>
              <a:rPr lang="en-US" altLang="ko-KR"/>
              <a:t>)</a:t>
            </a:r>
            <a:r>
              <a:rPr lang="ko-KR" altLang="en-US"/>
              <a:t>는 행동을 정의할 수 있는 객체 메소드(함수) 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값 대신 함수를 구현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6725" y="2695575"/>
            <a:ext cx="8210550" cy="733425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3"/>
          <a:srcRect r="38700" b="39370"/>
          <a:stretch>
            <a:fillRect/>
          </a:stretch>
        </p:blipFill>
        <p:spPr>
          <a:xfrm>
            <a:off x="1267691" y="4191000"/>
            <a:ext cx="4122592" cy="2400299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4"/>
          <a:srcRect t="62200" r="72650"/>
          <a:stretch>
            <a:fillRect/>
          </a:stretch>
        </p:blipFill>
        <p:spPr>
          <a:xfrm>
            <a:off x="5433579" y="4157229"/>
            <a:ext cx="1839190" cy="1496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01 </a:t>
            </a:r>
            <a:r>
              <a:rPr lang="ko-KR" altLang="en-US" sz="2100" b="1">
                <a:latin typeface="맑은 고딕"/>
                <a:ea typeface="맑은 고딕"/>
              </a:rPr>
              <a:t>실습 환경 설정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02</a:t>
            </a:r>
            <a:r>
              <a:rPr lang="ko-KR" altLang="en-US" sz="2100" b="1">
                <a:latin typeface="맑은 고딕"/>
                <a:ea typeface="맑은 고딕"/>
              </a:rPr>
              <a:t> </a:t>
            </a:r>
            <a:r>
              <a:rPr lang="en-US" altLang="ko-KR" sz="2100" b="1">
                <a:latin typeface="맑은 고딕"/>
                <a:ea typeface="맑은 고딕"/>
              </a:rPr>
              <a:t>변수(let, const)</a:t>
            </a:r>
            <a:endParaRPr lang="en-US" altLang="ko-KR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03 </a:t>
            </a:r>
            <a:r>
              <a:rPr lang="ko-KR" altLang="en-US" sz="2100" b="1">
                <a:latin typeface="맑은 고딕"/>
                <a:ea typeface="맑은 고딕"/>
              </a:rPr>
              <a:t>템플릿 문자열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04</a:t>
            </a:r>
            <a:r>
              <a:rPr lang="ko-KR" altLang="en-US" sz="2100" b="1">
                <a:latin typeface="맑은 고딕"/>
                <a:ea typeface="맑은 고딕"/>
              </a:rPr>
              <a:t> 객체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05</a:t>
            </a:r>
            <a:r>
              <a:rPr lang="ko-KR" altLang="en-US" sz="2100" b="1">
                <a:latin typeface="맑은 고딕"/>
                <a:ea typeface="맑은 고딕"/>
              </a:rPr>
              <a:t> 화살표 함수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06</a:t>
            </a:r>
            <a:r>
              <a:rPr lang="ko-KR" altLang="en-US" sz="2100" b="1">
                <a:latin typeface="맑은 고딕"/>
                <a:ea typeface="맑은 고딕"/>
              </a:rPr>
              <a:t> 비구조화 할당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07</a:t>
            </a:r>
            <a:r>
              <a:rPr lang="ko-KR" altLang="en-US" sz="2100" b="1">
                <a:latin typeface="맑은 고딕"/>
                <a:ea typeface="맑은 고딕"/>
              </a:rPr>
              <a:t> 프로미스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18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en-US" altLang="ko-KR" sz="2400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객체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객체의 프로퍼티와 메소드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메소드를 등록할 때 function 키워드를 생략한 축약 표현으로도 사용 가능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6724" y="2162175"/>
            <a:ext cx="8210550" cy="1371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객체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대괄호 표기법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대괄호 표기법은 객체[“키”] 형태로 프로퍼티에 접근</a:t>
            </a:r>
            <a:endParaRPr lang="ko-KR" altLang="en-US"/>
          </a:p>
          <a:p>
            <a:pPr lvl="1">
              <a:defRPr/>
            </a:pPr>
            <a:endParaRPr lang="ko-KR" altLang="en-US" sz="1300"/>
          </a:p>
          <a:p>
            <a:pPr lvl="1">
              <a:defRPr/>
            </a:pPr>
            <a:endParaRPr lang="ko-KR" altLang="en-US" sz="1300"/>
          </a:p>
          <a:p>
            <a:pPr lvl="1">
              <a:defRPr/>
            </a:pPr>
            <a:endParaRPr lang="ko-KR" altLang="en-US" sz="1300"/>
          </a:p>
          <a:p>
            <a:pPr lvl="1">
              <a:defRPr/>
            </a:pPr>
            <a:endParaRPr lang="ko-KR" altLang="en-US" sz="1300"/>
          </a:p>
          <a:p>
            <a:pPr lvl="1">
              <a:defRPr/>
            </a:pPr>
            <a:r>
              <a:rPr lang="ko-KR" altLang="en-US"/>
              <a:t>대괄호에 들어가는 키는 문자열 형식인 따옴표로 묶어주어야 함</a:t>
            </a: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2486" y="2016136"/>
            <a:ext cx="7439026" cy="1054078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52573" y="3590747"/>
            <a:ext cx="3533753" cy="2972154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56336" y="3562787"/>
            <a:ext cx="1831676" cy="1961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객체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대괄호 표기법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사용자로부터 값을 입력받기 위해 콘솔 입력 루틴은 기존 코드를 복사하여 붙여넣기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1901" y="2007555"/>
            <a:ext cx="4470347" cy="4595489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05463" y="2031582"/>
            <a:ext cx="2162174" cy="13974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객체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계산된 프로퍼티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객체를 생성할 때 객체 리터럴 내부의 프로퍼티 키가 대괄호 안에 표시되어 있는 경우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0413" y="2186953"/>
            <a:ext cx="5358023" cy="4065244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64104" y="2210750"/>
            <a:ext cx="3045039" cy="1503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객체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단축 프로퍼티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객체의 프로퍼티 키와 값의 이름이 같은 경우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키와 변수의 이름이 동일하면 구문을 단축하여 이름을 하나만 사용 가능</a:t>
            </a: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rcRect r="53480"/>
          <a:stretch>
            <a:fillRect/>
          </a:stretch>
        </p:blipFill>
        <p:spPr>
          <a:xfrm>
            <a:off x="1118262" y="2526583"/>
            <a:ext cx="2853026" cy="4138458"/>
          </a:xfrm>
          <a:prstGeom prst="rect">
            <a:avLst/>
          </a:prstGeom>
        </p:spPr>
      </p:pic>
      <p:grpSp>
        <p:nvGrpSpPr>
          <p:cNvPr id="38" name=""/>
          <p:cNvGrpSpPr/>
          <p:nvPr/>
        </p:nvGrpSpPr>
        <p:grpSpPr>
          <a:xfrm rot="0">
            <a:off x="4572000" y="2506298"/>
            <a:ext cx="2951872" cy="4074254"/>
            <a:chOff x="1052513" y="2090892"/>
            <a:chExt cx="3291570" cy="4543115"/>
          </a:xfrm>
        </p:grpSpPr>
        <p:pic>
          <p:nvPicPr>
            <p:cNvPr id="39" name=""/>
            <p:cNvPicPr>
              <a:picLocks noChangeAspect="1"/>
            </p:cNvPicPr>
            <p:nvPr/>
          </p:nvPicPr>
          <p:blipFill rotWithShape="1">
            <a:blip r:embed="rId3"/>
            <a:srcRect r="53240"/>
            <a:stretch>
              <a:fillRect/>
            </a:stretch>
          </p:blipFill>
          <p:spPr>
            <a:xfrm>
              <a:off x="1056591" y="2090892"/>
              <a:ext cx="3287492" cy="2944460"/>
            </a:xfrm>
            <a:prstGeom prst="rect">
              <a:avLst/>
            </a:prstGeom>
          </p:spPr>
        </p:pic>
        <p:pic>
          <p:nvPicPr>
            <p:cNvPr id="40" name=""/>
            <p:cNvPicPr>
              <a:picLocks noChangeAspect="1"/>
            </p:cNvPicPr>
            <p:nvPr/>
          </p:nvPicPr>
          <p:blipFill rotWithShape="1">
            <a:blip r:embed="rId4"/>
            <a:srcRect r="53320"/>
            <a:stretch>
              <a:fillRect/>
            </a:stretch>
          </p:blipFill>
          <p:spPr>
            <a:xfrm>
              <a:off x="1052513" y="5108760"/>
              <a:ext cx="3286122" cy="152524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객체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for ~ in 반복문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객체의 처음부터 끝까지 모든 키를 순회하여 프로퍼티의 값을 읽어올 수 있는 방법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 sz="1100"/>
          </a:p>
          <a:p>
            <a:pPr lvl="1">
              <a:defRPr/>
            </a:pPr>
            <a:endParaRPr lang="ko-KR" altLang="en-US" sz="1100"/>
          </a:p>
          <a:p>
            <a:pPr lvl="1">
              <a:defRPr/>
            </a:pPr>
            <a:endParaRPr lang="ko-KR" altLang="en-US" sz="1100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user 객체 리터럴을 생성하고 객체 프로퍼티 전체를 모두 읽어오는 코드</a:t>
            </a: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0535" y="2006688"/>
            <a:ext cx="6722930" cy="1263474"/>
          </a:xfrm>
          <a:prstGeom prst="rect">
            <a:avLst/>
          </a:prstGeom>
        </p:spPr>
      </p:pic>
      <p:grpSp>
        <p:nvGrpSpPr>
          <p:cNvPr id="45" name=""/>
          <p:cNvGrpSpPr/>
          <p:nvPr/>
        </p:nvGrpSpPr>
        <p:grpSpPr>
          <a:xfrm rot="0">
            <a:off x="1572549" y="3931936"/>
            <a:ext cx="3598601" cy="2926063"/>
            <a:chOff x="452437" y="2424112"/>
            <a:chExt cx="4867276" cy="3957638"/>
          </a:xfrm>
        </p:grpSpPr>
        <p:pic>
          <p:nvPicPr>
            <p:cNvPr id="42" name=""/>
            <p:cNvPicPr>
              <a:picLocks noChangeAspect="1"/>
            </p:cNvPicPr>
            <p:nvPr/>
          </p:nvPicPr>
          <p:blipFill rotWithShape="1">
            <a:blip r:embed="rId3"/>
            <a:srcRect r="40980"/>
            <a:stretch>
              <a:fillRect/>
            </a:stretch>
          </p:blipFill>
          <p:spPr>
            <a:xfrm>
              <a:off x="504825" y="2424112"/>
              <a:ext cx="4800600" cy="2009775"/>
            </a:xfrm>
            <a:prstGeom prst="rect">
              <a:avLst/>
            </a:prstGeom>
          </p:spPr>
        </p:pic>
        <p:pic>
          <p:nvPicPr>
            <p:cNvPr id="43" name=""/>
            <p:cNvPicPr>
              <a:picLocks noChangeAspect="1"/>
            </p:cNvPicPr>
            <p:nvPr/>
          </p:nvPicPr>
          <p:blipFill rotWithShape="1">
            <a:blip r:embed="rId4"/>
            <a:srcRect r="40370"/>
            <a:stretch>
              <a:fillRect/>
            </a:stretch>
          </p:blipFill>
          <p:spPr>
            <a:xfrm>
              <a:off x="452437" y="4171950"/>
              <a:ext cx="4867276" cy="2209800"/>
            </a:xfrm>
            <a:prstGeom prst="rect">
              <a:avLst/>
            </a:prstGeom>
          </p:spPr>
        </p:pic>
      </p:grpSp>
      <p:pic>
        <p:nvPicPr>
          <p:cNvPr id="4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275934" y="3908667"/>
            <a:ext cx="2021131" cy="2126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화살표 함수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05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화살표 함수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화살표 함수의 기본 형식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모던 자바스크립트에서 일반 함수 표현식 보다 단순하고 간결한 문법으로 함수를 만들 수 있는 방법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함수를 표현할 때 =&gt; 와 같은 화살표 표시를 사용해서 화살표 함수라는 이름이 붙음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일반 함수 표현식</a:t>
            </a:r>
            <a:endParaRPr lang="ko-KR" altLang="en-US"/>
          </a:p>
          <a:p>
            <a:pPr lvl="1">
              <a:defRPr/>
            </a:pPr>
            <a:endParaRPr lang="ko-KR" altLang="en-US" sz="1400"/>
          </a:p>
          <a:p>
            <a:pPr lvl="1">
              <a:defRPr/>
            </a:pPr>
            <a:endParaRPr lang="ko-KR" altLang="en-US" sz="1400"/>
          </a:p>
          <a:p>
            <a:pPr lvl="1">
              <a:defRPr/>
            </a:pPr>
            <a:endParaRPr lang="ko-KR" altLang="en-US" sz="1400"/>
          </a:p>
          <a:p>
            <a:pPr lvl="1">
              <a:defRPr/>
            </a:pPr>
            <a:endParaRPr lang="ko-KR" altLang="en-US" sz="1400"/>
          </a:p>
          <a:p>
            <a:pPr lvl="1">
              <a:defRPr/>
            </a:pPr>
            <a:endParaRPr lang="ko-KR" altLang="en-US" sz="1400"/>
          </a:p>
          <a:p>
            <a:pPr lvl="1">
              <a:defRPr/>
            </a:pPr>
            <a:r>
              <a:rPr lang="ko-KR" altLang="en-US"/>
              <a:t>화살표 함수 표현식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14952" y="3263273"/>
            <a:ext cx="6314095" cy="1455402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22302" y="5174124"/>
            <a:ext cx="6299395" cy="14627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화살표 함수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화살표 함수의 기본 형식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화살표 함수 코드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코드 작성을 위해 ‘arrow.js’라는 이름의 파일 생성</a:t>
            </a:r>
            <a:endParaRPr lang="ko-KR" altLang="en-US"/>
          </a:p>
          <a:p>
            <a:pPr lvl="3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7675" y="2409825"/>
            <a:ext cx="8248650" cy="3867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화살표 함수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70837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화살표 함수의 기본 형식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화살표 함수의 구현부 내용이 return 문 밖에 없는 경우</a:t>
            </a:r>
            <a:r>
              <a:rPr lang="en-US" altLang="ko-KR"/>
              <a:t>,</a:t>
            </a:r>
            <a:r>
              <a:rPr lang="ko-KR" altLang="en-US"/>
              <a:t> 중괄호와 return 문을 생략 가능</a:t>
            </a:r>
            <a:endParaRPr lang="ko-KR" altLang="en-US"/>
          </a:p>
          <a:p>
            <a:pPr lvl="3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3387" y="2081212"/>
            <a:ext cx="8277225" cy="828675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3387" y="3024187"/>
            <a:ext cx="8277225" cy="3305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실습 환경 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화살표 함수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70837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매개변수가 하나인 경우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화살표 함수의 매개변수가 하나밖에 없다면 매개변수를 감싸는 괄호를 생략 가능</a:t>
            </a:r>
            <a:endParaRPr lang="ko-KR" altLang="en-US"/>
          </a:p>
          <a:p>
            <a:pPr lvl="3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6725" y="2109787"/>
            <a:ext cx="8210550" cy="3095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화살표 함수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70837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매개변수가 하나도 없는 경우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화살표 함수의 매개변수가 하나도 없는 경우에는 괄호를 비워놓으면 된다.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이때 괄호는 생략 불가</a:t>
            </a:r>
            <a:endParaRPr lang="ko-KR" altLang="en-US"/>
          </a:p>
          <a:p>
            <a:pPr lvl="3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2912" y="2466975"/>
            <a:ext cx="8258174" cy="3181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비구조화 할당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06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비구조화 할당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5551437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비구조화 할당이란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객체의 속성 또는 값을 해체하여 그 값을 변수에 각각  할당하여 사용하는 표현식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구조 분해 할당이라고도 함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코드 작성을 위해 ‘destructuring.js’라는 이름의 파일 생성</a:t>
            </a:r>
            <a:endParaRPr lang="ko-KR" altLang="en-US"/>
          </a:p>
          <a:p>
            <a:pPr lvl="4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36" name=""/>
          <p:cNvGrpSpPr/>
          <p:nvPr/>
        </p:nvGrpSpPr>
        <p:grpSpPr>
          <a:xfrm rot="0">
            <a:off x="5937658" y="1123950"/>
            <a:ext cx="3034891" cy="5459818"/>
            <a:chOff x="6109109" y="1123950"/>
            <a:chExt cx="3034891" cy="5459818"/>
          </a:xfrm>
        </p:grpSpPr>
        <p:pic>
          <p:nvPicPr>
            <p:cNvPr id="32" name=""/>
            <p:cNvPicPr>
              <a:picLocks noChangeAspect="1"/>
            </p:cNvPicPr>
            <p:nvPr/>
          </p:nvPicPr>
          <p:blipFill rotWithShape="1">
            <a:blip r:embed="rId2"/>
            <a:srcRect r="43310"/>
            <a:stretch>
              <a:fillRect/>
            </a:stretch>
          </p:blipFill>
          <p:spPr>
            <a:xfrm>
              <a:off x="6109109" y="1123950"/>
              <a:ext cx="3034891" cy="4564591"/>
            </a:xfrm>
            <a:prstGeom prst="rect">
              <a:avLst/>
            </a:prstGeom>
          </p:spPr>
        </p:pic>
        <p:pic>
          <p:nvPicPr>
            <p:cNvPr id="33" name=""/>
            <p:cNvPicPr>
              <a:picLocks noChangeAspect="1"/>
            </p:cNvPicPr>
            <p:nvPr/>
          </p:nvPicPr>
          <p:blipFill rotWithShape="1">
            <a:blip r:embed="rId3"/>
            <a:srcRect r="44180"/>
            <a:stretch>
              <a:fillRect/>
            </a:stretch>
          </p:blipFill>
          <p:spPr>
            <a:xfrm>
              <a:off x="6135875" y="5618805"/>
              <a:ext cx="3008124" cy="964962"/>
            </a:xfrm>
            <a:prstGeom prst="rect">
              <a:avLst/>
            </a:prstGeom>
          </p:spPr>
        </p:pic>
      </p:grpSp>
      <p:pic>
        <p:nvPicPr>
          <p:cNvPr id="3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20970" y="4402340"/>
            <a:ext cx="1749760" cy="22062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비구조화 할당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70837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배열 구조 분해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배열을 분해</a:t>
            </a:r>
            <a:endParaRPr lang="ko-KR" altLang="en-US"/>
          </a:p>
          <a:p>
            <a:pPr lvl="3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2437" y="2005012"/>
            <a:ext cx="8239125" cy="4467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비구조화 할당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70837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배열의 변수 값 변경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비구조화 할당을 활용하여 기존의 변수값 변경 가능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3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4875" y="2124504"/>
            <a:ext cx="7334250" cy="43615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비구조화 할당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70837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배열의 변수 값 변경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코드를 조금 더 간결하게 수정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3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9100" y="2109787"/>
            <a:ext cx="8305800" cy="3838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비구조화 할당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70837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배열의 기본값 설정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기본값을 설정하지 않았을 경우의 코드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3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6725" y="2157412"/>
            <a:ext cx="8210550" cy="3838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비구조화 할당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70837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배열의 기본값 설정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기본값을 설정했을 경우의 코드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3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4337" y="2152650"/>
            <a:ext cx="8315325" cy="381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비구조화 할당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70837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일부 요소값 무시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비구조화 할당은 순서대로 위치에 맞게 할당되기 때문에 중간에 쉼표(, )를 통해 비워놓으면 해당 할당값을 무시 가능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3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2912" y="2314575"/>
            <a:ext cx="8258174" cy="3829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실습 폴더 생성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실습 작업 파일을 저장할 폴더를 한 개 생성하고 폴더 이름을 ‘ch</a:t>
            </a:r>
            <a:r>
              <a:rPr lang="en-US" altLang="ko-KR"/>
              <a:t>9</a:t>
            </a:r>
            <a:r>
              <a:rPr lang="ko-KR" altLang="en-US"/>
              <a:t>’라고 설정한다.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생성 위치나 이름은 임의로 정해도 상관없다.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Visual Studio Code에서 폴더 열기</a:t>
            </a:r>
            <a:endParaRPr lang="ko-KR" altLang="en-US"/>
          </a:p>
          <a:p>
            <a:pPr lvl="1">
              <a:defRPr/>
            </a:pPr>
            <a:r>
              <a:rPr lang="ja-JP" altLang="en-US"/>
              <a:t>Visual Studio Code를 실행하고 메뉴에서</a:t>
            </a:r>
            <a:r>
              <a:rPr lang="ko-KR" altLang="en-US"/>
              <a:t> </a:t>
            </a:r>
            <a:r>
              <a:rPr lang="ja-JP" altLang="en-US"/>
              <a:t>〔File〕 → 〔Open Folder〕를 클릭하여 생성한</a:t>
            </a:r>
            <a:r>
              <a:rPr lang="ko-KR" altLang="en-US"/>
              <a:t> </a:t>
            </a:r>
            <a:r>
              <a:rPr lang="ja-JP" altLang="en-US"/>
              <a:t>폴더를 연다.</a:t>
            </a:r>
            <a:endParaRPr lang="ja-JP" altLang="en-US"/>
          </a:p>
          <a:p>
            <a:pPr lvl="1">
              <a:defRPr/>
            </a:pPr>
            <a:r>
              <a:rPr lang="ko-KR" altLang="en-US"/>
              <a:t>오른쪽 탐색기에 다음과 같이 ‘CH</a:t>
            </a:r>
            <a:r>
              <a:rPr lang="en-US" altLang="ko-KR"/>
              <a:t>9</a:t>
            </a:r>
            <a:r>
              <a:rPr lang="ko-KR" altLang="en-US"/>
              <a:t>’가 표시된다.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이제부터 생성되는 파일들은 ‘CH</a:t>
            </a:r>
            <a:r>
              <a:rPr lang="en-US" altLang="ko-KR"/>
              <a:t>9</a:t>
            </a:r>
            <a:r>
              <a:rPr lang="ko-KR" altLang="en-US"/>
              <a:t>’ 폴더 내부에 생성된다.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실습 환경 설정</a:t>
            </a: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3317" y="4477971"/>
            <a:ext cx="3101034" cy="2191195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67537" y="1985961"/>
            <a:ext cx="962025" cy="1038225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4"/>
          <a:srcRect b="23080"/>
          <a:stretch>
            <a:fillRect/>
          </a:stretch>
        </p:blipFill>
        <p:spPr>
          <a:xfrm>
            <a:off x="3509962" y="4433887"/>
            <a:ext cx="5153025" cy="2190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비구조화 할당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70837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배열의 나머지 요소 가져오기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나머지 요소들은 모아서 저장하고 싶다면 ‘…’ 나머지 패턴을 사용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3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09687" y="1996696"/>
            <a:ext cx="6524624" cy="46743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비구조화 할당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70837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배열끼리 결합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‘…’ 나머지 패턴을 사용하여 간단하게 배열 결합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3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6725" y="2071687"/>
            <a:ext cx="8210550" cy="3629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비구조화 할당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70837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객체 구조 분해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배열뿐만 아니라 객체도 비구조화 할당 가능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3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2343" y="2120390"/>
            <a:ext cx="6979312" cy="655068"/>
          </a:xfrm>
          <a:prstGeom prst="rect">
            <a:avLst/>
          </a:prstGeom>
        </p:spPr>
      </p:pic>
      <p:grpSp>
        <p:nvGrpSpPr>
          <p:cNvPr id="48" name=""/>
          <p:cNvGrpSpPr/>
          <p:nvPr/>
        </p:nvGrpSpPr>
        <p:grpSpPr>
          <a:xfrm rot="0">
            <a:off x="1385615" y="2808076"/>
            <a:ext cx="3615009" cy="3954674"/>
            <a:chOff x="485775" y="2257425"/>
            <a:chExt cx="4257675" cy="4657725"/>
          </a:xfrm>
        </p:grpSpPr>
        <p:pic>
          <p:nvPicPr>
            <p:cNvPr id="45" name=""/>
            <p:cNvPicPr>
              <a:picLocks noChangeAspect="1"/>
            </p:cNvPicPr>
            <p:nvPr/>
          </p:nvPicPr>
          <p:blipFill rotWithShape="1">
            <a:blip r:embed="rId3"/>
            <a:srcRect r="47900"/>
            <a:stretch>
              <a:fillRect/>
            </a:stretch>
          </p:blipFill>
          <p:spPr>
            <a:xfrm>
              <a:off x="485775" y="2257425"/>
              <a:ext cx="4257675" cy="2343150"/>
            </a:xfrm>
            <a:prstGeom prst="rect">
              <a:avLst/>
            </a:prstGeom>
          </p:spPr>
        </p:pic>
        <p:pic>
          <p:nvPicPr>
            <p:cNvPr id="46" name=""/>
            <p:cNvPicPr>
              <a:picLocks noChangeAspect="1"/>
            </p:cNvPicPr>
            <p:nvPr/>
          </p:nvPicPr>
          <p:blipFill rotWithShape="1">
            <a:blip r:embed="rId4"/>
            <a:srcRect r="47900"/>
            <a:stretch>
              <a:fillRect/>
            </a:stretch>
          </p:blipFill>
          <p:spPr>
            <a:xfrm>
              <a:off x="485775" y="4381500"/>
              <a:ext cx="4257675" cy="2533650"/>
            </a:xfrm>
            <a:prstGeom prst="rect">
              <a:avLst/>
            </a:prstGeom>
          </p:spPr>
        </p:pic>
      </p:grpSp>
      <p:pic>
        <p:nvPicPr>
          <p:cNvPr id="4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130918" y="2795587"/>
            <a:ext cx="2215911" cy="21431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비구조화 할당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70837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객체 구조 분해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조금 더 간소화한 코드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3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6250" y="2095500"/>
            <a:ext cx="8191500" cy="2343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비구조화 할당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70837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객체 기본값 설정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객체에도 기본값 할당 가능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3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33855" y="2089291"/>
            <a:ext cx="5676288" cy="45463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비구조화 할당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70837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객체의 나머지 요소 가져오기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객체에서도 ‘…’ 나머지 패턴 사용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3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54" name=""/>
          <p:cNvGrpSpPr/>
          <p:nvPr/>
        </p:nvGrpSpPr>
        <p:grpSpPr>
          <a:xfrm rot="0">
            <a:off x="838200" y="2024062"/>
            <a:ext cx="4114800" cy="4614862"/>
            <a:chOff x="457200" y="2967037"/>
            <a:chExt cx="4114800" cy="4614862"/>
          </a:xfrm>
        </p:grpSpPr>
        <p:pic>
          <p:nvPicPr>
            <p:cNvPr id="52" name=""/>
            <p:cNvPicPr>
              <a:picLocks noChangeAspect="1"/>
            </p:cNvPicPr>
            <p:nvPr/>
          </p:nvPicPr>
          <p:blipFill rotWithShape="1">
            <a:blip r:embed="rId2"/>
            <a:srcRect r="50000"/>
            <a:stretch>
              <a:fillRect/>
            </a:stretch>
          </p:blipFill>
          <p:spPr>
            <a:xfrm>
              <a:off x="457200" y="2967037"/>
              <a:ext cx="4114800" cy="923925"/>
            </a:xfrm>
            <a:prstGeom prst="rect">
              <a:avLst/>
            </a:prstGeom>
          </p:spPr>
        </p:pic>
        <p:pic>
          <p:nvPicPr>
            <p:cNvPr id="53" name=""/>
            <p:cNvPicPr>
              <a:picLocks noChangeAspect="1"/>
            </p:cNvPicPr>
            <p:nvPr/>
          </p:nvPicPr>
          <p:blipFill rotWithShape="1">
            <a:blip r:embed="rId3"/>
            <a:srcRect r="50230"/>
            <a:stretch>
              <a:fillRect/>
            </a:stretch>
          </p:blipFill>
          <p:spPr>
            <a:xfrm>
              <a:off x="509587" y="3752850"/>
              <a:ext cx="4062412" cy="3829050"/>
            </a:xfrm>
            <a:prstGeom prst="rect">
              <a:avLst/>
            </a:prstGeom>
          </p:spPr>
        </p:pic>
      </p:grpSp>
      <p:pic>
        <p:nvPicPr>
          <p:cNvPr id="5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48264" y="2062162"/>
            <a:ext cx="2943225" cy="2486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프로미스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7.</a:t>
            </a:r>
            <a:r>
              <a:rPr lang="ko-KR" altLang="en-US"/>
              <a:t> 프로미스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70837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콜백 지옥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콜백 함수를 너무 남용하면 콜백 지옥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콜백 안에 콜백을 넣어서 구현하는 과정이 계속 반복되는 형태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다른 말로 멸망의 피라미드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3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62050" y="2647950"/>
            <a:ext cx="6819900" cy="3924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7.</a:t>
            </a:r>
            <a:r>
              <a:rPr lang="ko-KR" altLang="en-US"/>
              <a:t> 프로미스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70837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프로미스란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오류 처리</a:t>
            </a:r>
            <a:r>
              <a:rPr lang="ko-KR" altLang="en-US"/>
              <a:t>가</a:t>
            </a:r>
            <a:r>
              <a:rPr lang="en-US" altLang="ko-KR"/>
              <a:t> 힘들고 및 비동기 처리를 한 번에 처리하는 데 한계</a:t>
            </a:r>
            <a:r>
              <a:rPr lang="ko-KR" altLang="en-US"/>
              <a:t>가 있는 콜백 함수를 보완하는 객체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프로미스의 기본 코드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코드 작성을 위해 ‘promise.js’라는 이름의 파일 생성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이렇게 프로미스를 생성해 가지고 있으면 then과 catch라는 두 개의 함수 사용 가능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4159" y="3330353"/>
            <a:ext cx="7295682" cy="959293"/>
          </a:xfrm>
          <a:prstGeom prst="rect">
            <a:avLst/>
          </a:prstGeom>
        </p:spPr>
      </p:pic>
      <p:pic>
        <p:nvPicPr>
          <p:cNvPr id="5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2025" y="4774290"/>
            <a:ext cx="7219949" cy="1767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7.</a:t>
            </a:r>
            <a:r>
              <a:rPr lang="ko-KR" altLang="en-US"/>
              <a:t> 프로미스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70837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프로미스의 기본 코드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작업에 대한 처리가 성공적으로 끝나면 resolve( ) 함수 호출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작업에 대한 처리가 실패로 끝나면 reject( ) 함수 호출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2912" y="2386012"/>
            <a:ext cx="8258174" cy="3933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변수(let, const)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7.</a:t>
            </a:r>
            <a:r>
              <a:rPr lang="ko-KR" altLang="en-US"/>
              <a:t> 프로미스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70837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프로미스의 기본 코드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프로미스 콜백 함수 안에서 처리 결과를 setTimeout 함수를 이용해 비동기적으로 처리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2912" y="2028825"/>
            <a:ext cx="8258174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7.</a:t>
            </a:r>
            <a:r>
              <a:rPr lang="ko-KR" altLang="en-US"/>
              <a:t> 프로미스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70837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프로미스의 기본 코드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프로미스의 생성 코드를 함수로 감싸도록 수정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2435" y="2065607"/>
            <a:ext cx="7119129" cy="45079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7.</a:t>
            </a:r>
            <a:r>
              <a:rPr lang="ko-KR" altLang="en-US"/>
              <a:t> 프로미스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4032447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비동기 작업 코드 추가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프로미스는 여러 개의 비동기적인 작업들이 동시에 사용될 때 진가 발휘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pro1 함수를 복사해서 다른 함수 생성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0" y="1478248"/>
            <a:ext cx="4302950" cy="5217863"/>
          </a:xfrm>
          <a:prstGeom prst="rect">
            <a:avLst/>
          </a:prstGeom>
        </p:spPr>
      </p:pic>
      <p:pic>
        <p:nvPicPr>
          <p:cNvPr id="6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29713" y="5297811"/>
            <a:ext cx="1891475" cy="1369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7.</a:t>
            </a:r>
            <a:r>
              <a:rPr lang="ko-KR" altLang="en-US"/>
              <a:t> 프로미스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70837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프로미스의 체이닝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만약 비동기 작업 처리 코드가 더 추가가 된다면 어떻게 될까</a:t>
            </a:r>
            <a:r>
              <a:rPr lang="en-US" altLang="ko-KR"/>
              <a:t>?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6250" y="2238375"/>
            <a:ext cx="8191500" cy="3314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7.</a:t>
            </a:r>
            <a:r>
              <a:rPr lang="ko-KR" altLang="en-US"/>
              <a:t> 프로미스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4361678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프로미스의 체이닝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then 안에 또 다른 then이 나오는 형태를 보다 가독성 높은 형태로 개선 가능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66" name=""/>
          <p:cNvGrpSpPr/>
          <p:nvPr/>
        </p:nvGrpSpPr>
        <p:grpSpPr>
          <a:xfrm rot="0">
            <a:off x="4948675" y="1143001"/>
            <a:ext cx="4042488" cy="5576886"/>
            <a:chOff x="471487" y="1047750"/>
            <a:chExt cx="5734051" cy="7910512"/>
          </a:xfrm>
        </p:grpSpPr>
        <p:pic>
          <p:nvPicPr>
            <p:cNvPr id="63" name=""/>
            <p:cNvPicPr>
              <a:picLocks noChangeAspect="1"/>
            </p:cNvPicPr>
            <p:nvPr/>
          </p:nvPicPr>
          <p:blipFill rotWithShape="1">
            <a:blip r:embed="rId2"/>
            <a:srcRect r="29940"/>
            <a:stretch>
              <a:fillRect/>
            </a:stretch>
          </p:blipFill>
          <p:spPr>
            <a:xfrm>
              <a:off x="500062" y="1047750"/>
              <a:ext cx="5705475" cy="4762500"/>
            </a:xfrm>
            <a:prstGeom prst="rect">
              <a:avLst/>
            </a:prstGeom>
          </p:spPr>
        </p:pic>
        <p:pic>
          <p:nvPicPr>
            <p:cNvPr id="64" name=""/>
            <p:cNvPicPr>
              <a:picLocks noChangeAspect="1"/>
            </p:cNvPicPr>
            <p:nvPr/>
          </p:nvPicPr>
          <p:blipFill rotWithShape="1">
            <a:blip r:embed="rId3"/>
            <a:srcRect r="30080"/>
            <a:stretch>
              <a:fillRect/>
            </a:stretch>
          </p:blipFill>
          <p:spPr>
            <a:xfrm>
              <a:off x="471487" y="5767387"/>
              <a:ext cx="5734051" cy="3190875"/>
            </a:xfrm>
            <a:prstGeom prst="rect">
              <a:avLst/>
            </a:prstGeom>
          </p:spPr>
        </p:pic>
      </p:grpSp>
      <p:pic>
        <p:nvPicPr>
          <p:cNvPr id="6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68358" y="5419960"/>
            <a:ext cx="1698919" cy="12892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7.</a:t>
            </a:r>
            <a:r>
              <a:rPr lang="ko-KR" altLang="en-US"/>
              <a:t> 프로미스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4476169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프로미스 작업 수행 실패 시 처리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프로미스의 수행이 실패했을 때 처리 과정 코드 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06402" y="1103859"/>
            <a:ext cx="3736029" cy="5581614"/>
          </a:xfrm>
          <a:prstGeom prst="rect">
            <a:avLst/>
          </a:prstGeom>
        </p:spPr>
      </p:pic>
      <p:pic>
        <p:nvPicPr>
          <p:cNvPr id="6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24723" y="5291790"/>
            <a:ext cx="1883794" cy="14496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7.</a:t>
            </a:r>
            <a:r>
              <a:rPr lang="ko-KR" altLang="en-US"/>
              <a:t> 프로미스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70837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프로미스 작업 수행 실패 시 처리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불필요한 수행을 막고 싶을 때 코드 한 줄 추가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2961" y="2074240"/>
            <a:ext cx="7754409" cy="44028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7.</a:t>
            </a:r>
            <a:r>
              <a:rPr lang="ko-KR" altLang="en-US"/>
              <a:t> 프로미스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70837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프로미스 코드 개선 및 정리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로직 수정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66" name=""/>
          <p:cNvGrpSpPr/>
          <p:nvPr/>
        </p:nvGrpSpPr>
        <p:grpSpPr>
          <a:xfrm rot="0">
            <a:off x="5588000" y="1054290"/>
            <a:ext cx="2549651" cy="5648928"/>
            <a:chOff x="1265582" y="2120826"/>
            <a:chExt cx="4237056" cy="9387490"/>
          </a:xfrm>
        </p:grpSpPr>
        <p:pic>
          <p:nvPicPr>
            <p:cNvPr id="64" name=""/>
            <p:cNvPicPr>
              <a:picLocks noChangeAspect="1"/>
            </p:cNvPicPr>
            <p:nvPr/>
          </p:nvPicPr>
          <p:blipFill rotWithShape="1">
            <a:blip r:embed="rId2"/>
            <a:srcRect l="240" r="36240"/>
            <a:stretch>
              <a:fillRect/>
            </a:stretch>
          </p:blipFill>
          <p:spPr>
            <a:xfrm>
              <a:off x="1265582" y="2120826"/>
              <a:ext cx="4237056" cy="2584392"/>
            </a:xfrm>
            <a:prstGeom prst="rect">
              <a:avLst/>
            </a:prstGeom>
          </p:spPr>
        </p:pic>
        <p:pic>
          <p:nvPicPr>
            <p:cNvPr id="65" name=""/>
            <p:cNvPicPr>
              <a:picLocks noChangeAspect="1"/>
            </p:cNvPicPr>
            <p:nvPr/>
          </p:nvPicPr>
          <p:blipFill rotWithShape="1">
            <a:blip r:embed="rId3"/>
            <a:srcRect r="36250"/>
            <a:stretch>
              <a:fillRect/>
            </a:stretch>
          </p:blipFill>
          <p:spPr>
            <a:xfrm>
              <a:off x="1271150" y="4650316"/>
              <a:ext cx="4208542" cy="6858000"/>
            </a:xfrm>
            <a:prstGeom prst="rect">
              <a:avLst/>
            </a:prstGeom>
          </p:spPr>
        </p:pic>
      </p:grpSp>
      <p:pic>
        <p:nvPicPr>
          <p:cNvPr id="6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19512" y="5570050"/>
            <a:ext cx="1704974" cy="11947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7.</a:t>
            </a:r>
            <a:r>
              <a:rPr lang="ko-KR" altLang="en-US"/>
              <a:t> 프로미스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70837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프로미스 코드 개선 및 정리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pro1 함수가 reject를 호출하도록 id의 값을 다르게 수정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const id = ‘jamsu’; 라고 코드를 변경 후 실행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pro2가 reject를 호출하도록 pw의 값을 다르게 수정 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const pw = ‘2222’;라고 코드를 변경 후 실행</a:t>
            </a:r>
            <a:endParaRPr lang="ko-KR" altLang="en-US"/>
          </a:p>
          <a:p>
            <a:pPr marL="628650" lvl="3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4310" y="2297385"/>
            <a:ext cx="7155379" cy="1326605"/>
          </a:xfrm>
          <a:prstGeom prst="rect">
            <a:avLst/>
          </a:prstGeom>
        </p:spPr>
      </p:pic>
      <p:pic>
        <p:nvPicPr>
          <p:cNvPr id="6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4562" y="4624641"/>
            <a:ext cx="7254875" cy="16250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2959531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 sz="6900"/>
              <a:t>Q&amp;A</a:t>
            </a:r>
            <a:endParaRPr lang="en-US" altLang="ko-KR" sz="6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51786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기존의 변수 사용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변수는 데이터를 저장하기 위한 이름을 붙인 저장소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자바스크립트에서 지금까지 사용했던 변수 타입은 var 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코드 작성을 위해 ‘variable.js’라는 이름의 파일 생성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변수(let, const)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76244" y="2702454"/>
            <a:ext cx="6791512" cy="39459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51786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let 키워드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변경되는 값을 담을 수 있는 변수를 선언할 때 사용하는 키워드기존 var의 대체 키워드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키워드의 차이점은 var 변수의 사용 기준 범위가 함수 단위였다면 let의 사용 기준 범위는 중괄호 { }라는 것 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이 코드를 실행하면 다음과 같은 오류가 발생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변수(let, const)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4239" y="2624617"/>
            <a:ext cx="6995521" cy="2847014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33463" y="6057559"/>
            <a:ext cx="7019923" cy="5531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51786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상수의 개념</a:t>
            </a:r>
            <a:endParaRPr lang="ko-KR" altLang="en-US" b="1"/>
          </a:p>
          <a:p>
            <a:pPr lvl="1">
              <a:defRPr/>
            </a:pPr>
            <a:r>
              <a:rPr lang="zh-CN" altLang="en-US"/>
              <a:t>자바스크립트에서 상수를 지원 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상수란 간단하게 말하면 변수의 반대 개념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상수의</a:t>
            </a:r>
            <a:r>
              <a:rPr lang="ko-KR" altLang="en-US"/>
              <a:t> </a:t>
            </a:r>
            <a:r>
              <a:rPr lang="zh-CN" altLang="en-US"/>
              <a:t>상(常)자는 항상 상자이므로 변하지 않는다는 의미</a:t>
            </a:r>
            <a:r>
              <a:rPr lang="ko-KR" altLang="en-US"/>
              <a:t>로</a:t>
            </a:r>
            <a:r>
              <a:rPr lang="zh-CN" altLang="en-US"/>
              <a:t> 상수는 변하지 않은 수 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다음과 같은 수 연산</a:t>
            </a:r>
            <a:r>
              <a:rPr lang="ko-KR" altLang="en-US"/>
              <a:t>의</a:t>
            </a:r>
            <a:r>
              <a:rPr lang="zh-CN" altLang="en-US"/>
              <a:t>  3과 6이라는 수 자체를 상수</a:t>
            </a:r>
            <a:r>
              <a:rPr lang="ko-KR" altLang="en-US"/>
              <a:t>라고 함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변수(let, const)</a:t>
            </a:r>
            <a:endParaRPr lang="en-US" altLang="ko-KR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52837" y="3567112"/>
            <a:ext cx="1838325" cy="923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1275</ep:Words>
  <ep:PresentationFormat>화면 슬라이드 쇼(4:3)</ep:PresentationFormat>
  <ep:Paragraphs>272</ep:Paragraphs>
  <ep:Slides>69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ep:HeadingPairs>
  <ep:TitlesOfParts>
    <vt:vector size="70" baseType="lpstr">
      <vt:lpstr>Office 테마</vt:lpstr>
      <vt:lpstr>슬라이드 1</vt:lpstr>
      <vt:lpstr>슬라이드 2</vt:lpstr>
      <vt:lpstr>슬라이드 3</vt:lpstr>
      <vt:lpstr>슬라이드 4</vt:lpstr>
      <vt:lpstr>1. 실습 환경 설정</vt:lpstr>
      <vt:lpstr>슬라이드 6</vt:lpstr>
      <vt:lpstr>2. 변수(let, const)</vt:lpstr>
      <vt:lpstr>2. 변수(let, const)</vt:lpstr>
      <vt:lpstr>2. 변수(let, const)</vt:lpstr>
      <vt:lpstr>2. 변수(let, const)</vt:lpstr>
      <vt:lpstr>슬라이드 11</vt:lpstr>
      <vt:lpstr>3. 템플릿 문자열</vt:lpstr>
      <vt:lpstr>3. 템플릿 문자열</vt:lpstr>
      <vt:lpstr>3. 템플릿 문자열</vt:lpstr>
      <vt:lpstr>3. 템플릿 문자열</vt:lpstr>
      <vt:lpstr>3. 템플릿 문자열</vt:lpstr>
      <vt:lpstr>슬라이드 17</vt:lpstr>
      <vt:lpstr>4. 객체</vt:lpstr>
      <vt:lpstr>4. 객체</vt:lpstr>
      <vt:lpstr>4. 객체</vt:lpstr>
      <vt:lpstr>4. 객체</vt:lpstr>
      <vt:lpstr>4. 객체</vt:lpstr>
      <vt:lpstr>4. 객체</vt:lpstr>
      <vt:lpstr>4. 객체</vt:lpstr>
      <vt:lpstr>4. 객체</vt:lpstr>
      <vt:lpstr>4. 객체</vt:lpstr>
      <vt:lpstr>4. 객체</vt:lpstr>
      <vt:lpstr>4. 객체</vt:lpstr>
      <vt:lpstr>4. 객체</vt:lpstr>
      <vt:lpstr>4. 객체</vt:lpstr>
      <vt:lpstr>4. 객체</vt:lpstr>
      <vt:lpstr>4. 객체</vt:lpstr>
      <vt:lpstr>4. 객체</vt:lpstr>
      <vt:lpstr>4. 객체</vt:lpstr>
      <vt:lpstr>4. 객체</vt:lpstr>
      <vt:lpstr>슬라이드 36</vt:lpstr>
      <vt:lpstr>5. 화살표 함수</vt:lpstr>
      <vt:lpstr>5. 화살표 함수</vt:lpstr>
      <vt:lpstr>5. 화살표 함수</vt:lpstr>
      <vt:lpstr>5. 화살표 함수</vt:lpstr>
      <vt:lpstr>5. 화살표 함수</vt:lpstr>
      <vt:lpstr>슬라이드 42</vt:lpstr>
      <vt:lpstr>6. 비구조화 할당</vt:lpstr>
      <vt:lpstr>6. 비구조화 할당</vt:lpstr>
      <vt:lpstr>6. 비구조화 할당</vt:lpstr>
      <vt:lpstr>6. 비구조화 할당</vt:lpstr>
      <vt:lpstr>6. 비구조화 할당</vt:lpstr>
      <vt:lpstr>6. 비구조화 할당</vt:lpstr>
      <vt:lpstr>6. 비구조화 할당</vt:lpstr>
      <vt:lpstr>6. 비구조화 할당</vt:lpstr>
      <vt:lpstr>6. 비구조화 할당</vt:lpstr>
      <vt:lpstr>6. 비구조화 할당</vt:lpstr>
      <vt:lpstr>6. 비구조화 할당</vt:lpstr>
      <vt:lpstr>6. 비구조화 할당</vt:lpstr>
      <vt:lpstr>6. 비구조화 할당</vt:lpstr>
      <vt:lpstr>슬라이드 56</vt:lpstr>
      <vt:lpstr>7. 프로미스</vt:lpstr>
      <vt:lpstr>7. 프로미스</vt:lpstr>
      <vt:lpstr>7. 프로미스</vt:lpstr>
      <vt:lpstr>7. 프로미스</vt:lpstr>
      <vt:lpstr>7. 프로미스</vt:lpstr>
      <vt:lpstr>7. 프로미스</vt:lpstr>
      <vt:lpstr>7. 프로미스</vt:lpstr>
      <vt:lpstr>7. 프로미스</vt:lpstr>
      <vt:lpstr>7. 프로미스</vt:lpstr>
      <vt:lpstr>7. 프로미스</vt:lpstr>
      <vt:lpstr>7. 프로미스</vt:lpstr>
      <vt:lpstr>7. 프로미스</vt:lpstr>
      <vt:lpstr>슬라이드 69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2007-11-27T23:54:21.000</dcterms:created>
  <dc:creator>sh</dc:creator>
  <cp:lastModifiedBy>user</cp:lastModifiedBy>
  <dcterms:modified xsi:type="dcterms:W3CDTF">2023-07-06T09:43:11.799</dcterms:modified>
  <cp:revision>1137</cp:revision>
  <dc:title>PowerPoint Template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