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1"/>
  </p:notesMasterIdLst>
  <p:sldIdLst>
    <p:sldId id="259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3" r:id="rId27"/>
    <p:sldId id="332" r:id="rId28"/>
    <p:sldId id="346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52" r:id="rId42"/>
    <p:sldId id="347" r:id="rId43"/>
    <p:sldId id="348" r:id="rId44"/>
    <p:sldId id="349" r:id="rId45"/>
    <p:sldId id="350" r:id="rId46"/>
    <p:sldId id="351" r:id="rId47"/>
    <p:sldId id="353" r:id="rId48"/>
    <p:sldId id="354" r:id="rId49"/>
    <p:sldId id="377" r:id="rId50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1" autoAdjust="0"/>
    <p:restoredTop sz="92364" autoAdjust="0"/>
  </p:normalViewPr>
  <p:slideViewPr>
    <p:cSldViewPr>
      <p:cViewPr varScale="1">
        <p:scale>
          <a:sx n="149" d="100"/>
          <a:sy n="149" d="100"/>
        </p:scale>
        <p:origin x="203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35"/>
    </p:cViewPr>
  </p:sorterViewPr>
  <p:notesViewPr>
    <p:cSldViewPr>
      <p:cViewPr varScale="1">
        <p:scale>
          <a:sx n="82" d="100"/>
          <a:sy n="82" d="100"/>
        </p:scale>
        <p:origin x="-15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63B01F-9D80-4AB7-8501-E2785682E95B}" type="datetimeFigureOut">
              <a:rPr lang="ko-KR" altLang="en-US"/>
              <a:pPr>
                <a:defRPr/>
              </a:pPr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DB9404-9FD9-45BC-90D9-0EE325C611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B5E326-0CC6-4F26-8B9E-F05FA1FEF17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체크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체크　（</a:t>
            </a:r>
            <a:r>
              <a:rPr lang="ko-KR" altLang="en-US" dirty="0" err="1"/>
              <a:t>ＣＯＵＮＴ할때</a:t>
            </a:r>
            <a:r>
              <a:rPr lang="ko-KR" altLang="en-US" dirty="0"/>
              <a:t>　하나의　</a:t>
            </a:r>
            <a:r>
              <a:rPr lang="ko-KR" altLang="en-US" dirty="0" err="1"/>
              <a:t>튜플에</a:t>
            </a:r>
            <a:r>
              <a:rPr lang="ko-KR" altLang="en-US" dirty="0"/>
              <a:t>　ＮＵＬＬ　값이　있을　경우　ＣＯＵＮＴ　되는지？）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4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1"/>
          <p:cNvSpPr>
            <a:spLocks noChangeArrowheads="1"/>
          </p:cNvSpPr>
          <p:nvPr/>
        </p:nvSpPr>
        <p:spPr bwMode="auto">
          <a:xfrm>
            <a:off x="241300" y="4216400"/>
            <a:ext cx="5702300" cy="381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5" name="Rectangle 277"/>
          <p:cNvSpPr>
            <a:spLocks noChangeArrowheads="1"/>
          </p:cNvSpPr>
          <p:nvPr/>
        </p:nvSpPr>
        <p:spPr bwMode="auto">
          <a:xfrm>
            <a:off x="5102225" y="1676400"/>
            <a:ext cx="838200" cy="914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6" name="Rectangle 278"/>
          <p:cNvSpPr>
            <a:spLocks noChangeArrowheads="1"/>
          </p:cNvSpPr>
          <p:nvPr/>
        </p:nvSpPr>
        <p:spPr bwMode="auto">
          <a:xfrm>
            <a:off x="6788150" y="1676400"/>
            <a:ext cx="831850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7" name="Rectangle 91"/>
          <p:cNvSpPr>
            <a:spLocks noChangeArrowheads="1"/>
          </p:cNvSpPr>
          <p:nvPr/>
        </p:nvSpPr>
        <p:spPr bwMode="auto">
          <a:xfrm flipV="1">
            <a:off x="6705600" y="6553200"/>
            <a:ext cx="24384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8" name="Rectangle 95"/>
          <p:cNvSpPr>
            <a:spLocks noChangeArrowheads="1"/>
          </p:cNvSpPr>
          <p:nvPr/>
        </p:nvSpPr>
        <p:spPr bwMode="auto">
          <a:xfrm>
            <a:off x="0" y="2590800"/>
            <a:ext cx="6794500" cy="1371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 flipH="1" flipV="1">
            <a:off x="0" y="3886200"/>
            <a:ext cx="64008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0" name="Rectangle 253"/>
          <p:cNvSpPr>
            <a:spLocks noChangeArrowheads="1"/>
          </p:cNvSpPr>
          <p:nvPr/>
        </p:nvSpPr>
        <p:spPr bwMode="auto">
          <a:xfrm>
            <a:off x="0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tint val="23529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1" name="Rectangle 272"/>
          <p:cNvSpPr>
            <a:spLocks noChangeArrowheads="1"/>
          </p:cNvSpPr>
          <p:nvPr/>
        </p:nvSpPr>
        <p:spPr bwMode="auto">
          <a:xfrm>
            <a:off x="5946775" y="2590800"/>
            <a:ext cx="841375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2" name="Oval 262"/>
          <p:cNvSpPr>
            <a:spLocks noChangeArrowheads="1"/>
          </p:cNvSpPr>
          <p:nvPr/>
        </p:nvSpPr>
        <p:spPr bwMode="auto">
          <a:xfrm flipH="1">
            <a:off x="5946775" y="3505200"/>
            <a:ext cx="838200" cy="838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grpSp>
        <p:nvGrpSpPr>
          <p:cNvPr id="13" name="Group 282"/>
          <p:cNvGrpSpPr>
            <a:grpSpLocks/>
          </p:cNvGrpSpPr>
          <p:nvPr/>
        </p:nvGrpSpPr>
        <p:grpSpPr bwMode="auto">
          <a:xfrm>
            <a:off x="228600" y="1447800"/>
            <a:ext cx="8915400" cy="3581400"/>
            <a:chOff x="144" y="912"/>
            <a:chExt cx="5616" cy="2256"/>
          </a:xfrm>
        </p:grpSpPr>
        <p:sp>
          <p:nvSpPr>
            <p:cNvPr id="14" name="Line 259"/>
            <p:cNvSpPr>
              <a:spLocks noChangeShapeType="1"/>
            </p:cNvSpPr>
            <p:nvPr/>
          </p:nvSpPr>
          <p:spPr bwMode="ltGray">
            <a:xfrm>
              <a:off x="144" y="2208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5" name="Line 261"/>
            <p:cNvSpPr>
              <a:spLocks noChangeShapeType="1"/>
            </p:cNvSpPr>
            <p:nvPr/>
          </p:nvSpPr>
          <p:spPr bwMode="ltGray">
            <a:xfrm>
              <a:off x="144" y="2736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6" name="Line 260"/>
            <p:cNvSpPr>
              <a:spLocks noChangeShapeType="1"/>
            </p:cNvSpPr>
            <p:nvPr/>
          </p:nvSpPr>
          <p:spPr bwMode="ltGray">
            <a:xfrm>
              <a:off x="144" y="1632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7" name="Line 268"/>
            <p:cNvSpPr>
              <a:spLocks noChangeShapeType="1"/>
            </p:cNvSpPr>
            <p:nvPr/>
          </p:nvSpPr>
          <p:spPr bwMode="ltGray">
            <a:xfrm>
              <a:off x="4800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8" name="Line 256"/>
            <p:cNvSpPr>
              <a:spLocks noChangeShapeType="1"/>
            </p:cNvSpPr>
            <p:nvPr/>
          </p:nvSpPr>
          <p:spPr bwMode="ltGray">
            <a:xfrm>
              <a:off x="3744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9" name="Line 257"/>
            <p:cNvSpPr>
              <a:spLocks noChangeShapeType="1"/>
            </p:cNvSpPr>
            <p:nvPr/>
          </p:nvSpPr>
          <p:spPr bwMode="ltGray">
            <a:xfrm>
              <a:off x="4278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20" name="Line 264"/>
            <p:cNvSpPr>
              <a:spLocks noChangeShapeType="1"/>
            </p:cNvSpPr>
            <p:nvPr/>
          </p:nvSpPr>
          <p:spPr bwMode="ltGray">
            <a:xfrm>
              <a:off x="3212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21" name="Line 266"/>
            <p:cNvSpPr>
              <a:spLocks noChangeShapeType="1"/>
            </p:cNvSpPr>
            <p:nvPr/>
          </p:nvSpPr>
          <p:spPr bwMode="ltGray">
            <a:xfrm>
              <a:off x="3024" y="1056"/>
              <a:ext cx="2736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</p:grp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495800"/>
            <a:ext cx="5791200" cy="53340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2844800"/>
            <a:ext cx="5562600" cy="1295400"/>
          </a:xfrm>
        </p:spPr>
        <p:txBody>
          <a:bodyPr anchor="ctr"/>
          <a:lstStyle>
            <a:lvl1pPr>
              <a:defRPr sz="4400" b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22" name="Rectangle 14"/>
          <p:cNvSpPr>
            <a:spLocks noGrp="1" noChangeArrowheads="1"/>
          </p:cNvSpPr>
          <p:nvPr>
            <p:ph type="dt" sz="quarter" idx="10"/>
          </p:nvPr>
        </p:nvSpPr>
        <p:spPr>
          <a:xfrm>
            <a:off x="3581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6553200"/>
            <a:ext cx="685800" cy="304800"/>
          </a:xfrm>
        </p:spPr>
        <p:txBody>
          <a:bodyPr anchorCtr="0"/>
          <a:lstStyle>
            <a:lvl1pPr>
              <a:defRPr sz="1400"/>
            </a:lvl1pPr>
          </a:lstStyle>
          <a:p>
            <a:pPr>
              <a:defRPr/>
            </a:pPr>
            <a:fld id="{57CB5F90-83C6-4769-95C8-C2648901C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5" y="857250"/>
            <a:ext cx="8786813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528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496050"/>
            <a:ext cx="982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1600" b="1">
                <a:latin typeface="+mn-ea"/>
              </a:defRPr>
            </a:lvl1pPr>
          </a:lstStyle>
          <a:p>
            <a:pPr>
              <a:defRPr/>
            </a:pPr>
            <a:fld id="{7C3A4DB8-089F-4E3A-AFA6-DCD677DDEA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66" name="Rectangle 142"/>
          <p:cNvSpPr>
            <a:spLocks noChangeArrowheads="1"/>
          </p:cNvSpPr>
          <p:nvPr/>
        </p:nvSpPr>
        <p:spPr bwMode="auto">
          <a:xfrm flipH="1">
            <a:off x="71438" y="142875"/>
            <a:ext cx="8858250" cy="520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171" name="Line 147"/>
          <p:cNvSpPr>
            <a:spLocks noChangeShapeType="1"/>
          </p:cNvSpPr>
          <p:nvPr/>
        </p:nvSpPr>
        <p:spPr bwMode="ltGray">
          <a:xfrm flipH="1">
            <a:off x="125413" y="714375"/>
            <a:ext cx="878205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214313" y="153988"/>
            <a:ext cx="82153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165" name="Rectangle 141"/>
          <p:cNvSpPr>
            <a:spLocks noChangeArrowheads="1"/>
          </p:cNvSpPr>
          <p:nvPr/>
        </p:nvSpPr>
        <p:spPr bwMode="auto">
          <a:xfrm flipH="1">
            <a:off x="8429625" y="0"/>
            <a:ext cx="354013" cy="3508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164" name="Rectangle 140"/>
          <p:cNvSpPr>
            <a:spLocks noChangeArrowheads="1"/>
          </p:cNvSpPr>
          <p:nvPr/>
        </p:nvSpPr>
        <p:spPr bwMode="auto">
          <a:xfrm flipH="1">
            <a:off x="8643938" y="142875"/>
            <a:ext cx="355600" cy="35083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 flipH="1">
            <a:off x="8572500" y="428625"/>
            <a:ext cx="357188" cy="3492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5763" y="6472238"/>
            <a:ext cx="4540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3114A4A7-2B45-41C2-95FB-D3B640B429C6}" type="slidenum">
              <a:rPr lang="ko-KR" altLang="en-US" sz="1800"/>
              <a:pPr>
                <a:defRPr/>
              </a:pPr>
              <a:t>‹#›</a:t>
            </a:fld>
            <a:endParaRPr lang="ko-KR" alt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sldNum="0" hd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66CC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SQL (1)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857250" y="2143125"/>
            <a:ext cx="1428750" cy="4286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dirty="0">
                <a:latin typeface="Times New Roman" charset="0"/>
              </a:rPr>
              <a:t>5</a:t>
            </a:r>
            <a:r>
              <a:rPr lang="ko-KR" altLang="en-US" dirty="0">
                <a:latin typeface="Times New Roman" charset="0"/>
              </a:rPr>
              <a:t>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38867-0916-4EA0-A9CB-A732EE46FFFA}"/>
              </a:ext>
            </a:extLst>
          </p:cNvPr>
          <p:cNvSpPr txBox="1"/>
          <p:nvPr/>
        </p:nvSpPr>
        <p:spPr>
          <a:xfrm>
            <a:off x="611560" y="260648"/>
            <a:ext cx="3148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기초와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B2F3AAE-795B-41BD-9C2C-C78768FFF4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4400" y="4495800"/>
            <a:ext cx="5791200" cy="1504950"/>
          </a:xfrm>
        </p:spPr>
        <p:txBody>
          <a:bodyPr/>
          <a:lstStyle/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en-US" altLang="ko-KR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Sohyun</a:t>
            </a:r>
            <a:r>
              <a:rPr lang="en-US" altLang="ko-KR" sz="2400" dirty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Park</a:t>
            </a:r>
          </a:p>
          <a:p>
            <a:pPr algn="ctr" eaLnBrk="1" hangingPunct="1"/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Dongguk </a:t>
            </a:r>
            <a:r>
              <a:rPr lang="en-US" altLang="ko-KR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Univeristy</a:t>
            </a:r>
            <a:endParaRPr lang="en-US" altLang="ko-KR" sz="2400" dirty="0">
              <a:solidFill>
                <a:srgbClr val="0070C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729F4-A95D-45C3-B4E1-FE980059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예제 데이터베이스 소개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F9174-47E7-4CBA-B6F6-C94A4B7EF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저장된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5E47E9-A104-4915-ADE3-DB1FB0D4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279" y="1383700"/>
            <a:ext cx="6503441" cy="531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0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729F4-A95D-45C3-B4E1-FE980059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예제 데이터베이스 소개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F9174-47E7-4CBA-B6F6-C94A4B7EF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실습을 위한 추가 테이블들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049B010-D5B8-4D6F-8224-A05D5CDB3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33239"/>
              </p:ext>
            </p:extLst>
          </p:nvPr>
        </p:nvGraphicFramePr>
        <p:xfrm>
          <a:off x="2971387" y="1556792"/>
          <a:ext cx="3904869" cy="2645160"/>
        </p:xfrm>
        <a:graphic>
          <a:graphicData uri="http://schemas.openxmlformats.org/drawingml/2006/table">
            <a:tbl>
              <a:tblPr/>
              <a:tblGrid>
                <a:gridCol w="1323340">
                  <a:extLst>
                    <a:ext uri="{9D8B030D-6E8A-4147-A177-3AD203B41FA5}">
                      <a16:colId xmlns:a16="http://schemas.microsoft.com/office/drawing/2014/main" val="1694162560"/>
                    </a:ext>
                  </a:extLst>
                </a:gridCol>
                <a:gridCol w="805561">
                  <a:extLst>
                    <a:ext uri="{9D8B030D-6E8A-4147-A177-3AD203B41FA5}">
                      <a16:colId xmlns:a16="http://schemas.microsoft.com/office/drawing/2014/main" val="3945963275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3069285295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1981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국가코드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98386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53619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surfacearea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773583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population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인구수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822723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lifeexpectancy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기대수명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252443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GNP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GNP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415364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capital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수도의 도시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6736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F0361A4-BCD0-42D2-8F62-46AB12045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270349"/>
              </p:ext>
            </p:extLst>
          </p:nvPr>
        </p:nvGraphicFramePr>
        <p:xfrm>
          <a:off x="2971387" y="4541474"/>
          <a:ext cx="3888432" cy="1983870"/>
        </p:xfrm>
        <a:graphic>
          <a:graphicData uri="http://schemas.openxmlformats.org/drawingml/2006/table">
            <a:tbl>
              <a:tblPr/>
              <a:tblGrid>
                <a:gridCol w="1164971">
                  <a:extLst>
                    <a:ext uri="{9D8B030D-6E8A-4147-A177-3AD203B41FA5}">
                      <a16:colId xmlns:a16="http://schemas.microsoft.com/office/drawing/2014/main" val="2235769066"/>
                    </a:ext>
                  </a:extLst>
                </a:gridCol>
                <a:gridCol w="805561">
                  <a:extLst>
                    <a:ext uri="{9D8B030D-6E8A-4147-A177-3AD203B41FA5}">
                      <a16:colId xmlns:a16="http://schemas.microsoft.com/office/drawing/2014/main" val="2114531436"/>
                    </a:ext>
                  </a:extLst>
                </a:gridCol>
                <a:gridCol w="1917900">
                  <a:extLst>
                    <a:ext uri="{9D8B030D-6E8A-4147-A177-3AD203B41FA5}">
                      <a16:colId xmlns:a16="http://schemas.microsoft.com/office/drawing/2014/main" val="2798320243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205615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도시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224383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도시명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85035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countrycode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국가코드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00902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district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도시가 위치하는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132355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population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도시인구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46952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3EC8881-5B6C-43A2-83C7-E0F884B018BA}"/>
              </a:ext>
            </a:extLst>
          </p:cNvPr>
          <p:cNvSpPr/>
          <p:nvPr/>
        </p:nvSpPr>
        <p:spPr>
          <a:xfrm>
            <a:off x="1411471" y="1484784"/>
            <a:ext cx="1487908" cy="4324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country(</a:t>
            </a:r>
            <a:r>
              <a:rPr lang="ko-KR" altLang="en-US" sz="16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국가</a:t>
            </a:r>
            <a:r>
              <a:rPr lang="en-US" altLang="ko-KR" sz="16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9BBF3C-A363-4491-A43E-62CA3E066780}"/>
              </a:ext>
            </a:extLst>
          </p:cNvPr>
          <p:cNvSpPr txBox="1"/>
          <p:nvPr/>
        </p:nvSpPr>
        <p:spPr>
          <a:xfrm>
            <a:off x="1403648" y="4602614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city(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62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1BE44-A859-4DD9-BE20-7695DDBF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예제 데이터베이스 소개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884BA4B-0A42-4B41-9520-D2E42612D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677453"/>
              </p:ext>
            </p:extLst>
          </p:nvPr>
        </p:nvGraphicFramePr>
        <p:xfrm>
          <a:off x="2448719" y="1412776"/>
          <a:ext cx="3746500" cy="1322580"/>
        </p:xfrm>
        <a:graphic>
          <a:graphicData uri="http://schemas.openxmlformats.org/drawingml/2006/table">
            <a:tbl>
              <a:tblPr/>
              <a:tblGrid>
                <a:gridCol w="1164971">
                  <a:extLst>
                    <a:ext uri="{9D8B030D-6E8A-4147-A177-3AD203B41FA5}">
                      <a16:colId xmlns:a16="http://schemas.microsoft.com/office/drawing/2014/main" val="1762682697"/>
                    </a:ext>
                  </a:extLst>
                </a:gridCol>
                <a:gridCol w="805561">
                  <a:extLst>
                    <a:ext uri="{9D8B030D-6E8A-4147-A177-3AD203B41FA5}">
                      <a16:colId xmlns:a16="http://schemas.microsoft.com/office/drawing/2014/main" val="709961318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3061982730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1014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countrycode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국가코드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41399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사용언어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425666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percentage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사용비율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9930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64DC85-7773-48A4-9481-3A0BC9E04247}"/>
              </a:ext>
            </a:extLst>
          </p:cNvPr>
          <p:cNvSpPr txBox="1"/>
          <p:nvPr/>
        </p:nvSpPr>
        <p:spPr>
          <a:xfrm>
            <a:off x="2339752" y="980728"/>
            <a:ext cx="2806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countrylanguage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사용언어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DD04DE2E-C7A0-43E5-BBBA-BC2D4C05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827462"/>
            <a:ext cx="8191500" cy="2876550"/>
          </a:xfrm>
          <a:prstGeom prst="rect">
            <a:avLst/>
          </a:prstGeom>
        </p:spPr>
      </p:pic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2EDCAD5F-3B01-4689-82AD-5EE9C7573A8F}"/>
              </a:ext>
            </a:extLst>
          </p:cNvPr>
          <p:cNvSpPr txBox="1">
            <a:spLocks/>
          </p:cNvSpPr>
          <p:nvPr/>
        </p:nvSpPr>
        <p:spPr bwMode="auto">
          <a:xfrm>
            <a:off x="142875" y="857250"/>
            <a:ext cx="8786813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lvl="1"/>
            <a:r>
              <a:rPr lang="ko-KR" altLang="en-US" kern="0" dirty="0"/>
              <a:t>테이블들 간 참조 관계</a:t>
            </a:r>
          </a:p>
        </p:txBody>
      </p:sp>
    </p:spTree>
    <p:extLst>
      <p:ext uri="{BB962C8B-B14F-4D97-AF65-F5344CB8AC3E}">
        <p14:creationId xmlns:p14="http://schemas.microsoft.com/office/powerpoint/2010/main" val="194523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7A1BB-6332-4121-B4FA-F71DF169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8E48A-FFA6-44C1-8D56-7B351EA9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테이블에 저장된 데이터를 조회할 때 사용하는 명령어</a:t>
            </a:r>
          </a:p>
          <a:p>
            <a:pPr lvl="1"/>
            <a:r>
              <a:rPr lang="ko-KR" altLang="en-US" dirty="0"/>
              <a:t>가장 많이 사용되는 </a:t>
            </a:r>
            <a:r>
              <a:rPr lang="en-US" altLang="ko-KR" dirty="0"/>
              <a:t>SQL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SELECT </a:t>
            </a:r>
            <a:r>
              <a:rPr lang="ko-KR" altLang="en-US" dirty="0"/>
              <a:t>문의 구조</a:t>
            </a:r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B40026-360F-456F-887B-AB2ABE770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02472"/>
              </p:ext>
            </p:extLst>
          </p:nvPr>
        </p:nvGraphicFramePr>
        <p:xfrm>
          <a:off x="611560" y="2780928"/>
          <a:ext cx="7560840" cy="2698624"/>
        </p:xfrm>
        <a:graphic>
          <a:graphicData uri="http://schemas.openxmlformats.org/drawingml/2006/table">
            <a:tbl>
              <a:tblPr/>
              <a:tblGrid>
                <a:gridCol w="7560840">
                  <a:extLst>
                    <a:ext uri="{9D8B030D-6E8A-4147-A177-3AD203B41FA5}">
                      <a16:colId xmlns:a16="http://schemas.microsoft.com/office/drawing/2014/main" val="4094298044"/>
                    </a:ext>
                  </a:extLst>
                </a:gridCol>
              </a:tblGrid>
              <a:tr h="2457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기본문법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17640"/>
                  </a:ext>
                </a:extLst>
              </a:tr>
              <a:tr h="7129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컬럼명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1,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컬럼명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2, ..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테이블명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[WHERE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한양중고딕"/>
                          <a:ea typeface="한양중고딕"/>
                        </a:rPr>
                        <a:t>검색조건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] 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727232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예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“담당업무가 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SALESMAN’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사원의 이름과 급여를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보이시오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113155"/>
                  </a:ext>
                </a:extLst>
              </a:tr>
              <a:tr h="7129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sal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job='SALESMAN' 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48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47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42FAA-5C01-433D-B0AC-A2FD239E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4112D-8716-48A4-B413-901179EF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절</a:t>
            </a:r>
            <a:r>
              <a:rPr lang="en-US" altLang="ko-KR" dirty="0"/>
              <a:t>:</a:t>
            </a:r>
            <a:r>
              <a:rPr lang="ko-KR" altLang="en-US" dirty="0"/>
              <a:t> 조회를 원하는 </a:t>
            </a:r>
            <a:r>
              <a:rPr lang="ko-KR" altLang="en-US" dirty="0" err="1"/>
              <a:t>컬럼명</a:t>
            </a:r>
            <a:r>
              <a:rPr lang="ko-KR" altLang="en-US" dirty="0"/>
              <a:t> 서술</a:t>
            </a:r>
            <a:endParaRPr lang="en-US" altLang="ko-KR" dirty="0"/>
          </a:p>
          <a:p>
            <a:pPr lvl="2"/>
            <a:r>
              <a:rPr lang="ko-KR" altLang="en-US" dirty="0"/>
              <a:t>조회를 원하는 컬럼이 여러 개인 경우는 콤마를 넣어서 컬럼 이름들을 나열</a:t>
            </a:r>
            <a:endParaRPr lang="en-US" altLang="ko-KR" dirty="0"/>
          </a:p>
          <a:p>
            <a:pPr lvl="1"/>
            <a:r>
              <a:rPr lang="en-US" altLang="ko-KR" dirty="0"/>
              <a:t>FROM</a:t>
            </a:r>
            <a:r>
              <a:rPr lang="ko-KR" altLang="en-US" dirty="0"/>
              <a:t>절</a:t>
            </a:r>
            <a:r>
              <a:rPr lang="en-US" altLang="ko-KR" dirty="0"/>
              <a:t>:</a:t>
            </a:r>
            <a:r>
              <a:rPr lang="ko-KR" altLang="en-US" dirty="0"/>
              <a:t> 데이터가 저장되어 있는 테이블 명을 서술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WHERE</a:t>
            </a:r>
            <a:r>
              <a:rPr lang="ko-KR" altLang="en-US" dirty="0"/>
              <a:t>절</a:t>
            </a:r>
            <a:r>
              <a:rPr lang="en-US" altLang="ko-KR" dirty="0"/>
              <a:t>:</a:t>
            </a:r>
            <a:r>
              <a:rPr lang="ko-KR" altLang="en-US" dirty="0"/>
              <a:t> 원하는 행</a:t>
            </a:r>
            <a:r>
              <a:rPr lang="en-US" altLang="ko-KR" dirty="0"/>
              <a:t>(</a:t>
            </a:r>
            <a:r>
              <a:rPr lang="ko-KR" altLang="en-US" dirty="0" err="1"/>
              <a:t>튜플</a:t>
            </a:r>
            <a:r>
              <a:rPr lang="en-US" altLang="ko-KR" dirty="0"/>
              <a:t>)</a:t>
            </a:r>
            <a:r>
              <a:rPr lang="ko-KR" altLang="en-US" dirty="0"/>
              <a:t>들만 추출하기 위한 검색 조건을 서술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문에서 </a:t>
            </a:r>
            <a:r>
              <a:rPr lang="en-US" altLang="ko-KR" dirty="0"/>
              <a:t>WHERE</a:t>
            </a:r>
            <a:r>
              <a:rPr lang="ko-KR" altLang="en-US" dirty="0"/>
              <a:t>절은 생략이 가능</a:t>
            </a:r>
            <a:endParaRPr lang="en-US" altLang="ko-KR" dirty="0"/>
          </a:p>
          <a:p>
            <a:pPr lvl="2"/>
            <a:r>
              <a:rPr lang="en-US" altLang="ko-KR" dirty="0"/>
              <a:t>WHERE</a:t>
            </a:r>
            <a:r>
              <a:rPr lang="ko-KR" altLang="en-US" dirty="0"/>
              <a:t>절을 생략하면 모든 행</a:t>
            </a:r>
            <a:r>
              <a:rPr lang="en-US" altLang="ko-KR" dirty="0"/>
              <a:t>(</a:t>
            </a:r>
            <a:r>
              <a:rPr lang="ko-KR" altLang="en-US" dirty="0" err="1"/>
              <a:t>튜플</a:t>
            </a:r>
            <a:r>
              <a:rPr lang="en-US" altLang="ko-KR" dirty="0"/>
              <a:t>)</a:t>
            </a:r>
            <a:r>
              <a:rPr lang="ko-KR" altLang="en-US" dirty="0"/>
              <a:t>이 반환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장 관계 대수에서 </a:t>
            </a:r>
            <a:r>
              <a:rPr lang="ko-KR" altLang="en-US" dirty="0" err="1"/>
              <a:t>셀렉트</a:t>
            </a:r>
            <a:r>
              <a:rPr lang="en-US" altLang="ko-KR" dirty="0"/>
              <a:t>(select)</a:t>
            </a:r>
            <a:r>
              <a:rPr lang="ko-KR" altLang="en-US" dirty="0"/>
              <a:t>와 프로젝트</a:t>
            </a:r>
            <a:r>
              <a:rPr lang="en-US" altLang="ko-KR" dirty="0"/>
              <a:t>(project) </a:t>
            </a:r>
            <a:r>
              <a:rPr lang="ko-KR" altLang="en-US" dirty="0"/>
              <a:t>연산이 </a:t>
            </a:r>
            <a:r>
              <a:rPr lang="en-US" altLang="ko-KR" dirty="0"/>
              <a:t>SELECT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1"/>
            <a:r>
              <a:rPr lang="en-US" altLang="ko-KR" dirty="0"/>
              <a:t>Ex) “</a:t>
            </a:r>
            <a:r>
              <a:rPr lang="ko-KR" altLang="en-US" dirty="0"/>
              <a:t>담당업무가 ‘</a:t>
            </a:r>
            <a:r>
              <a:rPr lang="en-US" altLang="ko-KR" dirty="0"/>
              <a:t>SALESMAN’</a:t>
            </a:r>
            <a:r>
              <a:rPr lang="ko-KR" altLang="en-US" dirty="0"/>
              <a:t>인 사원의 정보를 </a:t>
            </a:r>
            <a:r>
              <a:rPr lang="ko-KR" altLang="en-US" dirty="0" err="1"/>
              <a:t>보이시오</a:t>
            </a:r>
            <a:r>
              <a:rPr lang="en-US" altLang="ko-KR" dirty="0"/>
              <a:t>.”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20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42FAA-5C01-433D-B0AC-A2FD239E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2C0E1FAA-BF33-4802-A382-AF44D5A77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673082"/>
              </p:ext>
            </p:extLst>
          </p:nvPr>
        </p:nvGraphicFramePr>
        <p:xfrm>
          <a:off x="1836130" y="1268760"/>
          <a:ext cx="5328158" cy="456946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2331747054"/>
                    </a:ext>
                  </a:extLst>
                </a:gridCol>
              </a:tblGrid>
              <a:tr h="3176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π</a:t>
                      </a:r>
                      <a:r>
                        <a:rPr lang="ko-KR" altLang="en-US" sz="20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20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20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연봉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(σ</a:t>
                      </a:r>
                      <a:r>
                        <a:rPr lang="ko-KR" altLang="en-US" sz="20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담당업무</a:t>
                      </a:r>
                      <a:r>
                        <a:rPr lang="en-US" altLang="ko-KR" sz="20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=‘SALESMAN’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13896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5F11DB3-D166-4866-8D07-F09FA3EB7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0848"/>
            <a:ext cx="7848600" cy="4429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5FF789-7BB1-4BFD-A3F6-1CD5E4105D89}"/>
              </a:ext>
            </a:extLst>
          </p:cNvPr>
          <p:cNvSpPr txBox="1"/>
          <p:nvPr/>
        </p:nvSpPr>
        <p:spPr>
          <a:xfrm>
            <a:off x="1782944" y="858198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관계대수 표현식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E9CDBB-9F70-410E-9300-927136E11983}"/>
              </a:ext>
            </a:extLst>
          </p:cNvPr>
          <p:cNvSpPr txBox="1"/>
          <p:nvPr/>
        </p:nvSpPr>
        <p:spPr>
          <a:xfrm>
            <a:off x="3078654" y="6505599"/>
            <a:ext cx="3153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5-2&gt; SELECT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실행 개념도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655EA61-3F36-4F4F-81B8-F954EB291F84}"/>
              </a:ext>
            </a:extLst>
          </p:cNvPr>
          <p:cNvSpPr/>
          <p:nvPr/>
        </p:nvSpPr>
        <p:spPr bwMode="auto">
          <a:xfrm>
            <a:off x="4139952" y="1755614"/>
            <a:ext cx="648072" cy="233226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254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42FAA-5C01-433D-B0AC-A2FD239E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4112D-8716-48A4-B413-901179EF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문</a:t>
            </a:r>
            <a:r>
              <a:rPr lang="en-US" altLang="ko-KR" dirty="0"/>
              <a:t> </a:t>
            </a:r>
            <a:r>
              <a:rPr lang="ko-KR" altLang="en-US" dirty="0"/>
              <a:t>작성 절차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CE4942-650A-4525-B57A-7E4DF5453E65}"/>
              </a:ext>
            </a:extLst>
          </p:cNvPr>
          <p:cNvSpPr/>
          <p:nvPr/>
        </p:nvSpPr>
        <p:spPr>
          <a:xfrm>
            <a:off x="539552" y="1340768"/>
            <a:ext cx="7704856" cy="1220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질의를 해결하기 위해서는 </a:t>
            </a:r>
            <a:r>
              <a:rPr lang="ko-KR" altLang="en-US" sz="16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테이블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검색해야 하는가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FROM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테이블명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질의에서 요구되는 정보는 </a:t>
            </a:r>
            <a:r>
              <a:rPr lang="ko-KR" altLang="en-US" sz="16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컬럼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있는가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SELECT 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컬럼명</a:t>
            </a:r>
            <a:endParaRPr lang="ko-KR" altLang="en-US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데이터를 검색하기 위한 </a:t>
            </a:r>
            <a:r>
              <a:rPr lang="ko-KR" altLang="en-US" sz="16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무엇인가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WHERE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F4DCF-1A66-48C8-8E3A-512C0CF8CB54}"/>
              </a:ext>
            </a:extLst>
          </p:cNvPr>
          <p:cNvSpPr txBox="1"/>
          <p:nvPr/>
        </p:nvSpPr>
        <p:spPr>
          <a:xfrm>
            <a:off x="539552" y="3140968"/>
            <a:ext cx="648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“담당업무가 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SALESMAN’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사원의 이름과 급여를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보이시오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3A08A-EC3A-49AC-A26A-8528F240541B}"/>
              </a:ext>
            </a:extLst>
          </p:cNvPr>
          <p:cNvSpPr txBox="1"/>
          <p:nvPr/>
        </p:nvSpPr>
        <p:spPr>
          <a:xfrm>
            <a:off x="523811" y="3800320"/>
            <a:ext cx="519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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기본 구조를 적는다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30A5F6B-7BBC-47A7-81F2-E670977BA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67720"/>
              </p:ext>
            </p:extLst>
          </p:nvPr>
        </p:nvGraphicFramePr>
        <p:xfrm>
          <a:off x="827584" y="4296834"/>
          <a:ext cx="6624736" cy="1152779"/>
        </p:xfrm>
        <a:graphic>
          <a:graphicData uri="http://schemas.openxmlformats.org/drawingml/2006/table">
            <a:tbl>
              <a:tblPr/>
              <a:tblGrid>
                <a:gridCol w="6624736">
                  <a:extLst>
                    <a:ext uri="{9D8B030D-6E8A-4147-A177-3AD203B41FA5}">
                      <a16:colId xmlns:a16="http://schemas.microsoft.com/office/drawing/2014/main" val="1095385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SELECT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WHERE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2079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D3F954C-8839-4E68-BDE9-408542D1411D}"/>
              </a:ext>
            </a:extLst>
          </p:cNvPr>
          <p:cNvSpPr txBox="1"/>
          <p:nvPr/>
        </p:nvSpPr>
        <p:spPr>
          <a:xfrm>
            <a:off x="5292080" y="635793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00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42FAA-5C01-433D-B0AC-A2FD239E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481B1-7B82-42B0-9C2B-569494404367}"/>
              </a:ext>
            </a:extLst>
          </p:cNvPr>
          <p:cNvSpPr txBox="1"/>
          <p:nvPr/>
        </p:nvSpPr>
        <p:spPr>
          <a:xfrm>
            <a:off x="523811" y="1484784"/>
            <a:ext cx="7792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ym typeface="Wingdings" panose="05000000000000000000" pitchFamily="2" charset="2"/>
              </a:rPr>
              <a:t>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질의를 해결하기 위해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테이블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검색해야 하는지 정한다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사원에 대한 정보를 요구하고 있으므로 ‘사원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(emp)’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테이블이 필요하다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이름을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절에 적는다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4B7D8E-3A1B-412B-A851-0EC598C66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05807"/>
              </p:ext>
            </p:extLst>
          </p:nvPr>
        </p:nvGraphicFramePr>
        <p:xfrm>
          <a:off x="827584" y="2493625"/>
          <a:ext cx="6624736" cy="1152779"/>
        </p:xfrm>
        <a:graphic>
          <a:graphicData uri="http://schemas.openxmlformats.org/drawingml/2006/table">
            <a:tbl>
              <a:tblPr/>
              <a:tblGrid>
                <a:gridCol w="6624736">
                  <a:extLst>
                    <a:ext uri="{9D8B030D-6E8A-4147-A177-3AD203B41FA5}">
                      <a16:colId xmlns:a16="http://schemas.microsoft.com/office/drawing/2014/main" val="1095385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SELECT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 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emp</a:t>
                      </a:r>
                      <a:endParaRPr lang="en-US" sz="16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WHERE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2079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3A8646-E22C-4D3F-B61D-55512F4C4615}"/>
              </a:ext>
            </a:extLst>
          </p:cNvPr>
          <p:cNvSpPr txBox="1"/>
          <p:nvPr/>
        </p:nvSpPr>
        <p:spPr>
          <a:xfrm>
            <a:off x="523811" y="4212817"/>
            <a:ext cx="7792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ym typeface="Wingdings" panose="05000000000000000000" pitchFamily="2" charset="2"/>
              </a:rPr>
              <a:t>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질의를 해결하기 위해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컬럼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필요한지를 정한다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‘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사원의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이름’과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‘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급여’를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요구하고 있으므로 이에 대응하는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ename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sal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컬럼을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절에 적는다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870C0A4-F4D0-48D5-815E-31F0F34CB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378342"/>
              </p:ext>
            </p:extLst>
          </p:nvPr>
        </p:nvGraphicFramePr>
        <p:xfrm>
          <a:off x="827584" y="5221658"/>
          <a:ext cx="6624736" cy="1152779"/>
        </p:xfrm>
        <a:graphic>
          <a:graphicData uri="http://schemas.openxmlformats.org/drawingml/2006/table">
            <a:tbl>
              <a:tblPr/>
              <a:tblGrid>
                <a:gridCol w="6624736">
                  <a:extLst>
                    <a:ext uri="{9D8B030D-6E8A-4147-A177-3AD203B41FA5}">
                      <a16:colId xmlns:a16="http://schemas.microsoft.com/office/drawing/2014/main" val="1095385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SELECT </a:t>
                      </a:r>
                      <a:r>
                        <a:rPr lang="en-US" sz="1600" b="1" kern="0" spc="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ename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sal</a:t>
                      </a:r>
                      <a:endParaRPr lang="en-US" sz="16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 </a:t>
                      </a: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emp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WHERE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20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234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42FAA-5C01-433D-B0AC-A2FD239E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4112D-8716-48A4-B413-901179EF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628BA-7FC6-44B6-83C7-4D44C57ECAE9}"/>
              </a:ext>
            </a:extLst>
          </p:cNvPr>
          <p:cNvSpPr txBox="1"/>
          <p:nvPr/>
        </p:nvSpPr>
        <p:spPr>
          <a:xfrm>
            <a:off x="523811" y="1475784"/>
            <a:ext cx="779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ym typeface="Wingdings" panose="05000000000000000000" pitchFamily="2" charset="2"/>
              </a:rPr>
              <a:t>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질의의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조건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무엇인지를 찾아서 이를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절에 작성한다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담당업무가 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SALESMAN’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경우를 요구하고 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C547979-42E9-458D-8479-313E1CB5B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2445"/>
              </p:ext>
            </p:extLst>
          </p:nvPr>
        </p:nvGraphicFramePr>
        <p:xfrm>
          <a:off x="827584" y="2196593"/>
          <a:ext cx="6624736" cy="1152779"/>
        </p:xfrm>
        <a:graphic>
          <a:graphicData uri="http://schemas.openxmlformats.org/drawingml/2006/table">
            <a:tbl>
              <a:tblPr/>
              <a:tblGrid>
                <a:gridCol w="6624736">
                  <a:extLst>
                    <a:ext uri="{9D8B030D-6E8A-4147-A177-3AD203B41FA5}">
                      <a16:colId xmlns:a16="http://schemas.microsoft.com/office/drawing/2014/main" val="1095385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SELECT </a:t>
                      </a:r>
                      <a:r>
                        <a:rPr lang="en-US" sz="1600" b="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ename</a:t>
                      </a: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sal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 </a:t>
                      </a:r>
                      <a:r>
                        <a:rPr lang="en-US" sz="1600" b="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emp</a:t>
                      </a:r>
                      <a:endParaRPr lang="en-US" sz="1600" b="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WHERE 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job = 'salesman'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20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268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42FAA-5C01-433D-B0AC-A2FD239E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4112D-8716-48A4-B413-901179EF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작성 과정 요약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22EC5E-884A-4F07-8F26-7B8F8C2068A8}"/>
              </a:ext>
            </a:extLst>
          </p:cNvPr>
          <p:cNvSpPr/>
          <p:nvPr/>
        </p:nvSpPr>
        <p:spPr>
          <a:xfrm>
            <a:off x="2188371" y="2065224"/>
            <a:ext cx="5047925" cy="39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“담당업무가 ‘</a:t>
            </a:r>
            <a:r>
              <a:rPr kumimoji="0"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SALESMAN’</a:t>
            </a:r>
            <a:r>
              <a:rPr kumimoji="0"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사원의 이름과 급여를 </a:t>
            </a:r>
            <a:r>
              <a:rPr kumimoji="0" lang="ko-KR" altLang="en-US" sz="14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보이시오</a:t>
            </a:r>
            <a:r>
              <a:rPr kumimoji="0"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74F0C6E-16D9-4A7D-BF06-BBDAFE73AD68}"/>
              </a:ext>
            </a:extLst>
          </p:cNvPr>
          <p:cNvSpPr/>
          <p:nvPr/>
        </p:nvSpPr>
        <p:spPr>
          <a:xfrm>
            <a:off x="5091466" y="2065224"/>
            <a:ext cx="429152" cy="390043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BDBBF8C-8FF3-4B5C-AE8F-F75075035DB2}"/>
              </a:ext>
            </a:extLst>
          </p:cNvPr>
          <p:cNvSpPr/>
          <p:nvPr/>
        </p:nvSpPr>
        <p:spPr>
          <a:xfrm>
            <a:off x="5677500" y="2095073"/>
            <a:ext cx="429152" cy="390043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5D8E24-079D-4004-A735-A1DF03A1FDFC}"/>
              </a:ext>
            </a:extLst>
          </p:cNvPr>
          <p:cNvSpPr/>
          <p:nvPr/>
        </p:nvSpPr>
        <p:spPr>
          <a:xfrm>
            <a:off x="2302699" y="2065224"/>
            <a:ext cx="2077275" cy="429319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A039D4-B4D1-4F74-90EE-4C85746B545E}"/>
              </a:ext>
            </a:extLst>
          </p:cNvPr>
          <p:cNvSpPr/>
          <p:nvPr/>
        </p:nvSpPr>
        <p:spPr>
          <a:xfrm>
            <a:off x="4474242" y="2095073"/>
            <a:ext cx="429152" cy="36019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1ED9CE0-7EF3-4D0A-84AD-F5ED708158CD}"/>
              </a:ext>
            </a:extLst>
          </p:cNvPr>
          <p:cNvCxnSpPr>
            <a:stCxn id="21" idx="4"/>
          </p:cNvCxnSpPr>
          <p:nvPr/>
        </p:nvCxnSpPr>
        <p:spPr>
          <a:xfrm>
            <a:off x="5306042" y="2455267"/>
            <a:ext cx="469100" cy="558185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FAF4782-3535-43A1-BE06-7DF408E0FF82}"/>
              </a:ext>
            </a:extLst>
          </p:cNvPr>
          <p:cNvCxnSpPr>
            <a:cxnSpLocks/>
          </p:cNvCxnSpPr>
          <p:nvPr/>
        </p:nvCxnSpPr>
        <p:spPr>
          <a:xfrm flipH="1">
            <a:off x="5775142" y="2494544"/>
            <a:ext cx="173494" cy="518908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639AC2-C7D7-413B-9DF9-AE0D04D01DBE}"/>
              </a:ext>
            </a:extLst>
          </p:cNvPr>
          <p:cNvSpPr txBox="1"/>
          <p:nvPr/>
        </p:nvSpPr>
        <p:spPr>
          <a:xfrm>
            <a:off x="5479537" y="3088865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</a:t>
            </a:r>
            <a:r>
              <a:rPr kumimoji="0" lang="ko-KR" altLang="en-US" sz="16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컬럼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3126BC-6C6F-473F-8C1B-F85A271AB37B}"/>
              </a:ext>
            </a:extLst>
          </p:cNvPr>
          <p:cNvSpPr txBox="1"/>
          <p:nvPr/>
        </p:nvSpPr>
        <p:spPr>
          <a:xfrm>
            <a:off x="4265716" y="3088865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</a:t>
            </a:r>
            <a:r>
              <a:rPr kumimoji="0" lang="ko-KR" altLang="en-US" sz="16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테이블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4745AC6-4617-4EEE-9FC0-D3B775596F3D}"/>
              </a:ext>
            </a:extLst>
          </p:cNvPr>
          <p:cNvCxnSpPr>
            <a:cxnSpLocks/>
          </p:cNvCxnSpPr>
          <p:nvPr/>
        </p:nvCxnSpPr>
        <p:spPr>
          <a:xfrm>
            <a:off x="4704298" y="2456835"/>
            <a:ext cx="0" cy="632030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315B80-3DEA-45A0-B3A7-48AC77549422}"/>
              </a:ext>
            </a:extLst>
          </p:cNvPr>
          <p:cNvSpPr txBox="1"/>
          <p:nvPr/>
        </p:nvSpPr>
        <p:spPr>
          <a:xfrm>
            <a:off x="2796707" y="3088865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6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</a:t>
            </a:r>
            <a:r>
              <a:rPr kumimoji="0" lang="ko-KR" altLang="en-US" sz="16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검색조건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2BB38C7-0AAE-4C1A-B05F-A15AE4C61139}"/>
              </a:ext>
            </a:extLst>
          </p:cNvPr>
          <p:cNvCxnSpPr>
            <a:cxnSpLocks/>
          </p:cNvCxnSpPr>
          <p:nvPr/>
        </p:nvCxnSpPr>
        <p:spPr>
          <a:xfrm>
            <a:off x="3329557" y="2486688"/>
            <a:ext cx="0" cy="632030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2EB3C0-FD70-4AC0-AFE7-281751137B97}"/>
              </a:ext>
            </a:extLst>
          </p:cNvPr>
          <p:cNvSpPr txBox="1"/>
          <p:nvPr/>
        </p:nvSpPr>
        <p:spPr>
          <a:xfrm>
            <a:off x="2188371" y="4229510"/>
            <a:ext cx="3098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SELECT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1800" dirty="0" err="1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ename</a:t>
            </a:r>
            <a:r>
              <a:rPr kumimoji="0" lang="en-US" altLang="ko-KR" sz="18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  <a:r>
              <a:rPr kumimoji="0" lang="ko-KR" altLang="en-US" sz="18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18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sal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FROM  </a:t>
            </a:r>
            <a:r>
              <a:rPr kumimoji="0" lang="en-US" altLang="ko-KR" sz="18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emp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WHERE </a:t>
            </a:r>
            <a:r>
              <a:rPr kumimoji="0" lang="en-US" altLang="ko-KR" sz="18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job = ‘SALESMAN’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;</a:t>
            </a:r>
            <a:endParaRPr kumimoji="0" lang="ko-KR" altLang="en-US" sz="1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668D14B8-2EA7-4350-BA3C-F3C384F29ED7}"/>
              </a:ext>
            </a:extLst>
          </p:cNvPr>
          <p:cNvSpPr/>
          <p:nvPr/>
        </p:nvSpPr>
        <p:spPr>
          <a:xfrm>
            <a:off x="4285706" y="3475365"/>
            <a:ext cx="1545996" cy="954920"/>
          </a:xfrm>
          <a:custGeom>
            <a:avLst/>
            <a:gdLst>
              <a:gd name="connsiteX0" fmla="*/ 1545996 w 1545996"/>
              <a:gd name="connsiteY0" fmla="*/ 0 h 954920"/>
              <a:gd name="connsiteX1" fmla="*/ 1414021 w 1545996"/>
              <a:gd name="connsiteY1" fmla="*/ 414780 h 954920"/>
              <a:gd name="connsiteX2" fmla="*/ 829559 w 1545996"/>
              <a:gd name="connsiteY2" fmla="*/ 791852 h 954920"/>
              <a:gd name="connsiteX3" fmla="*/ 320512 w 1545996"/>
              <a:gd name="connsiteY3" fmla="*/ 933254 h 954920"/>
              <a:gd name="connsiteX4" fmla="*/ 0 w 1545996"/>
              <a:gd name="connsiteY4" fmla="*/ 952108 h 95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5996" h="954920">
                <a:moveTo>
                  <a:pt x="1545996" y="0"/>
                </a:moveTo>
                <a:cubicBezTo>
                  <a:pt x="1539711" y="141402"/>
                  <a:pt x="1533427" y="282805"/>
                  <a:pt x="1414021" y="414780"/>
                </a:cubicBezTo>
                <a:cubicBezTo>
                  <a:pt x="1294615" y="546755"/>
                  <a:pt x="1011810" y="705440"/>
                  <a:pt x="829559" y="791852"/>
                </a:cubicBezTo>
                <a:cubicBezTo>
                  <a:pt x="647307" y="878264"/>
                  <a:pt x="458772" y="906545"/>
                  <a:pt x="320512" y="933254"/>
                </a:cubicBezTo>
                <a:cubicBezTo>
                  <a:pt x="182252" y="959963"/>
                  <a:pt x="91126" y="956035"/>
                  <a:pt x="0" y="952108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6A8DF4DA-62EB-4F3B-B50D-D25C57B455CB}"/>
              </a:ext>
            </a:extLst>
          </p:cNvPr>
          <p:cNvSpPr/>
          <p:nvPr/>
        </p:nvSpPr>
        <p:spPr>
          <a:xfrm>
            <a:off x="3654111" y="3541353"/>
            <a:ext cx="1132166" cy="1201383"/>
          </a:xfrm>
          <a:custGeom>
            <a:avLst/>
            <a:gdLst>
              <a:gd name="connsiteX0" fmla="*/ 1102936 w 1132166"/>
              <a:gd name="connsiteY0" fmla="*/ 0 h 1201383"/>
              <a:gd name="connsiteX1" fmla="*/ 1112362 w 1132166"/>
              <a:gd name="connsiteY1" fmla="*/ 452487 h 1201383"/>
              <a:gd name="connsiteX2" fmla="*/ 876692 w 1132166"/>
              <a:gd name="connsiteY2" fmla="*/ 1046375 h 1201383"/>
              <a:gd name="connsiteX3" fmla="*/ 518474 w 1132166"/>
              <a:gd name="connsiteY3" fmla="*/ 1187777 h 1201383"/>
              <a:gd name="connsiteX4" fmla="*/ 0 w 1132166"/>
              <a:gd name="connsiteY4" fmla="*/ 1187777 h 120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166" h="1201383">
                <a:moveTo>
                  <a:pt x="1102936" y="0"/>
                </a:moveTo>
                <a:cubicBezTo>
                  <a:pt x="1126502" y="139045"/>
                  <a:pt x="1150069" y="278091"/>
                  <a:pt x="1112362" y="452487"/>
                </a:cubicBezTo>
                <a:cubicBezTo>
                  <a:pt x="1074655" y="626883"/>
                  <a:pt x="975673" y="923827"/>
                  <a:pt x="876692" y="1046375"/>
                </a:cubicBezTo>
                <a:cubicBezTo>
                  <a:pt x="777711" y="1168923"/>
                  <a:pt x="664589" y="1164210"/>
                  <a:pt x="518474" y="1187777"/>
                </a:cubicBezTo>
                <a:cubicBezTo>
                  <a:pt x="372359" y="1211344"/>
                  <a:pt x="186179" y="1199560"/>
                  <a:pt x="0" y="1187777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1D54B3E8-009A-4FAB-B180-7A69A66099E9}"/>
              </a:ext>
            </a:extLst>
          </p:cNvPr>
          <p:cNvSpPr/>
          <p:nvPr/>
        </p:nvSpPr>
        <p:spPr>
          <a:xfrm>
            <a:off x="1925224" y="3456512"/>
            <a:ext cx="2058825" cy="2132728"/>
          </a:xfrm>
          <a:custGeom>
            <a:avLst/>
            <a:gdLst>
              <a:gd name="connsiteX0" fmla="*/ 1408375 w 2058825"/>
              <a:gd name="connsiteY0" fmla="*/ 0 h 2132728"/>
              <a:gd name="connsiteX1" fmla="*/ 823913 w 2058825"/>
              <a:gd name="connsiteY1" fmla="*/ 301657 h 2132728"/>
              <a:gd name="connsiteX2" fmla="*/ 201744 w 2058825"/>
              <a:gd name="connsiteY2" fmla="*/ 735290 h 2132728"/>
              <a:gd name="connsiteX3" fmla="*/ 3781 w 2058825"/>
              <a:gd name="connsiteY3" fmla="*/ 1225484 h 2132728"/>
              <a:gd name="connsiteX4" fmla="*/ 107476 w 2058825"/>
              <a:gd name="connsiteY4" fmla="*/ 1696824 h 2132728"/>
              <a:gd name="connsiteX5" fmla="*/ 522256 w 2058825"/>
              <a:gd name="connsiteY5" fmla="*/ 1998482 h 2132728"/>
              <a:gd name="connsiteX6" fmla="*/ 1285827 w 2058825"/>
              <a:gd name="connsiteY6" fmla="*/ 2121031 h 2132728"/>
              <a:gd name="connsiteX7" fmla="*/ 2058825 w 2058825"/>
              <a:gd name="connsiteY7" fmla="*/ 1725105 h 213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58825" h="2132728">
                <a:moveTo>
                  <a:pt x="1408375" y="0"/>
                </a:moveTo>
                <a:cubicBezTo>
                  <a:pt x="1216696" y="89554"/>
                  <a:pt x="1025018" y="179109"/>
                  <a:pt x="823913" y="301657"/>
                </a:cubicBezTo>
                <a:cubicBezTo>
                  <a:pt x="622808" y="424205"/>
                  <a:pt x="338433" y="581319"/>
                  <a:pt x="201744" y="735290"/>
                </a:cubicBezTo>
                <a:cubicBezTo>
                  <a:pt x="65055" y="889261"/>
                  <a:pt x="19492" y="1065228"/>
                  <a:pt x="3781" y="1225484"/>
                </a:cubicBezTo>
                <a:cubicBezTo>
                  <a:pt x="-11930" y="1385740"/>
                  <a:pt x="21064" y="1567991"/>
                  <a:pt x="107476" y="1696824"/>
                </a:cubicBezTo>
                <a:cubicBezTo>
                  <a:pt x="193888" y="1825657"/>
                  <a:pt x="325864" y="1927781"/>
                  <a:pt x="522256" y="1998482"/>
                </a:cubicBezTo>
                <a:cubicBezTo>
                  <a:pt x="718648" y="2069183"/>
                  <a:pt x="1029732" y="2166594"/>
                  <a:pt x="1285827" y="2121031"/>
                </a:cubicBezTo>
                <a:cubicBezTo>
                  <a:pt x="1541922" y="2075468"/>
                  <a:pt x="1800373" y="1900286"/>
                  <a:pt x="2058825" y="1725105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90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3CED-7455-4F36-8EC4-19DFE3C2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BD548-AE89-4AD8-98E8-A1822895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1. SQL </a:t>
            </a:r>
            <a:r>
              <a:rPr lang="ko-KR" altLang="en-US" b="0" dirty="0"/>
              <a:t>언어 개요 </a:t>
            </a:r>
          </a:p>
          <a:p>
            <a:r>
              <a:rPr lang="en-US" altLang="ko-KR" b="0" dirty="0"/>
              <a:t>2. </a:t>
            </a:r>
            <a:r>
              <a:rPr lang="ko-KR" altLang="en-US" b="0" dirty="0"/>
              <a:t>예제 데이터베이스 소개</a:t>
            </a:r>
          </a:p>
          <a:p>
            <a:r>
              <a:rPr lang="en-US" altLang="ko-KR" b="0" dirty="0"/>
              <a:t>3. SELECT </a:t>
            </a:r>
            <a:r>
              <a:rPr lang="ko-KR" altLang="en-US" b="0" dirty="0"/>
              <a:t>문 </a:t>
            </a:r>
          </a:p>
          <a:p>
            <a:r>
              <a:rPr lang="en-US" altLang="ko-KR" b="0" dirty="0"/>
              <a:t>4. </a:t>
            </a:r>
            <a:r>
              <a:rPr lang="ko-KR" altLang="en-US" b="0" dirty="0"/>
              <a:t>내장함수의 사용 </a:t>
            </a:r>
          </a:p>
          <a:p>
            <a:r>
              <a:rPr lang="en-US" altLang="ko-KR" b="0" dirty="0"/>
              <a:t>5. </a:t>
            </a:r>
            <a:r>
              <a:rPr lang="ko-KR" altLang="en-US" b="0" dirty="0"/>
              <a:t>정렬</a:t>
            </a:r>
            <a:r>
              <a:rPr lang="en-US" altLang="ko-KR" b="0" dirty="0"/>
              <a:t>, </a:t>
            </a:r>
            <a:r>
              <a:rPr lang="ko-KR" altLang="en-US" b="0" dirty="0"/>
              <a:t>그룹</a:t>
            </a:r>
          </a:p>
          <a:p>
            <a:r>
              <a:rPr lang="ko-KR" altLang="en-US" b="0" dirty="0"/>
              <a:t>실습</a:t>
            </a:r>
            <a:r>
              <a:rPr lang="en-US" altLang="ko-KR" b="0" dirty="0"/>
              <a:t>. SQL Developer</a:t>
            </a:r>
            <a:r>
              <a:rPr lang="ko-KR" altLang="en-US" b="0" dirty="0"/>
              <a:t>에서 </a:t>
            </a:r>
            <a:r>
              <a:rPr lang="en-US" altLang="ko-KR" b="0" dirty="0"/>
              <a:t>SQL </a:t>
            </a:r>
            <a:r>
              <a:rPr lang="ko-KR" altLang="en-US" b="0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782926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42FAA-5C01-433D-B0AC-A2FD239E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4112D-8716-48A4-B413-901179EF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DISTINCT </a:t>
            </a:r>
            <a:r>
              <a:rPr lang="ko-KR" altLang="en-US" dirty="0"/>
              <a:t>와 *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사원의 담당 업무 목록을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1AD8963-BB84-40EB-8200-E5BD206EE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30179"/>
              </p:ext>
            </p:extLst>
          </p:nvPr>
        </p:nvGraphicFramePr>
        <p:xfrm>
          <a:off x="611560" y="1412776"/>
          <a:ext cx="7272808" cy="1118046"/>
        </p:xfrm>
        <a:graphic>
          <a:graphicData uri="http://schemas.openxmlformats.org/drawingml/2006/table">
            <a:tbl>
              <a:tblPr/>
              <a:tblGrid>
                <a:gridCol w="1765554">
                  <a:extLst>
                    <a:ext uri="{9D8B030D-6E8A-4147-A177-3AD203B41FA5}">
                      <a16:colId xmlns:a16="http://schemas.microsoft.com/office/drawing/2014/main" val="1156164508"/>
                    </a:ext>
                  </a:extLst>
                </a:gridCol>
                <a:gridCol w="5507254">
                  <a:extLst>
                    <a:ext uri="{9D8B030D-6E8A-4147-A177-3AD203B41FA5}">
                      <a16:colId xmlns:a16="http://schemas.microsoft.com/office/drawing/2014/main" val="3512048498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745146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DISTINCT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결과에서 중복 제거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05674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테이블의 모든 컬럼을 의미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04614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DE386B7-BDAC-4744-ABC5-1F3DAF80B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17127"/>
              </p:ext>
            </p:extLst>
          </p:nvPr>
        </p:nvGraphicFramePr>
        <p:xfrm>
          <a:off x="1043608" y="3068960"/>
          <a:ext cx="3096344" cy="770827"/>
        </p:xfrm>
        <a:graphic>
          <a:graphicData uri="http://schemas.openxmlformats.org/drawingml/2006/table">
            <a:tbl>
              <a:tblPr/>
              <a:tblGrid>
                <a:gridCol w="3096344">
                  <a:extLst>
                    <a:ext uri="{9D8B030D-6E8A-4147-A177-3AD203B41FA5}">
                      <a16:colId xmlns:a16="http://schemas.microsoft.com/office/drawing/2014/main" val="3148763630"/>
                    </a:ext>
                  </a:extLst>
                </a:gridCol>
              </a:tblGrid>
              <a:tr h="4613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job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7519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0357354-4689-4A30-B486-315E67EE5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719112"/>
              </p:ext>
            </p:extLst>
          </p:nvPr>
        </p:nvGraphicFramePr>
        <p:xfrm>
          <a:off x="4644008" y="3068960"/>
          <a:ext cx="3240360" cy="770827"/>
        </p:xfrm>
        <a:graphic>
          <a:graphicData uri="http://schemas.openxmlformats.org/drawingml/2006/table">
            <a:tbl>
              <a:tblPr/>
              <a:tblGrid>
                <a:gridCol w="3240360">
                  <a:extLst>
                    <a:ext uri="{9D8B030D-6E8A-4147-A177-3AD203B41FA5}">
                      <a16:colId xmlns:a16="http://schemas.microsoft.com/office/drawing/2014/main" val="1676529528"/>
                    </a:ext>
                  </a:extLst>
                </a:gridCol>
              </a:tblGrid>
              <a:tr h="4613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DISTINCT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job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80927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FB01798A-2D15-440C-9801-1DC367582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908251"/>
            <a:ext cx="1333500" cy="2905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2835F8-B0F0-4891-A311-8DEC25886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910086"/>
            <a:ext cx="1238250" cy="12001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4598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14532-8581-4602-A43F-3E41E223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AF49F-495D-45B7-A371-5AECA8128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SCOTT’ </a:t>
            </a:r>
            <a:r>
              <a:rPr lang="ko-KR" altLang="en-US" dirty="0"/>
              <a:t>사원의 모든 정보를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5960EA-EB49-4B7C-982B-2656DAC6A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85474"/>
              </p:ext>
            </p:extLst>
          </p:nvPr>
        </p:nvGraphicFramePr>
        <p:xfrm>
          <a:off x="1043608" y="1700808"/>
          <a:ext cx="7056784" cy="1160971"/>
        </p:xfrm>
        <a:graphic>
          <a:graphicData uri="http://schemas.openxmlformats.org/drawingml/2006/table">
            <a:tbl>
              <a:tblPr/>
              <a:tblGrid>
                <a:gridCol w="7056784">
                  <a:extLst>
                    <a:ext uri="{9D8B030D-6E8A-4147-A177-3AD203B41FA5}">
                      <a16:colId xmlns:a16="http://schemas.microsoft.com/office/drawing/2014/main" val="2855207370"/>
                    </a:ext>
                  </a:extLst>
                </a:gridCol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*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= 'SCOTT'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04482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4B67395-4ED2-45F0-9E80-9FE157FAA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264083"/>
            <a:ext cx="5191125" cy="419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4391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87F33-351C-4825-81B4-19BFD6F5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D2C81-3121-4110-9357-62652C36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WHERE </a:t>
            </a:r>
            <a:r>
              <a:rPr lang="ko-KR" altLang="en-US" dirty="0"/>
              <a:t>절에서 검색 조건의 작성</a:t>
            </a:r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778172E-B3E4-4C8E-8D72-BA9AB638E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31200"/>
              </p:ext>
            </p:extLst>
          </p:nvPr>
        </p:nvGraphicFramePr>
        <p:xfrm>
          <a:off x="899592" y="1869095"/>
          <a:ext cx="7128792" cy="3360105"/>
        </p:xfrm>
        <a:graphic>
          <a:graphicData uri="http://schemas.openxmlformats.org/drawingml/2006/table">
            <a:tbl>
              <a:tblPr/>
              <a:tblGrid>
                <a:gridCol w="1765554">
                  <a:extLst>
                    <a:ext uri="{9D8B030D-6E8A-4147-A177-3AD203B41FA5}">
                      <a16:colId xmlns:a16="http://schemas.microsoft.com/office/drawing/2014/main" val="3722461373"/>
                    </a:ext>
                  </a:extLst>
                </a:gridCol>
                <a:gridCol w="5363238">
                  <a:extLst>
                    <a:ext uri="{9D8B030D-6E8A-4147-A177-3AD203B41FA5}">
                      <a16:colId xmlns:a16="http://schemas.microsoft.com/office/drawing/2014/main" val="2393244004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496812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=, &lt;&gt;, &gt;, &gt;=, &lt;, &lt;=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 연산자들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(=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&lt;&gt;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같지 않다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&gt;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&gt;=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크거나 같다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&lt;=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작거나 같다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243376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 연산자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(AND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연결된 조건들을 모두 만족하는 튜플 검색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035282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 연산자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연결된 조건들중 하나라도 만족하는 튜플 검색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248128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 연산자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지정된 조건을 만족하지 않는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5759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38F1A62-803D-443D-BD3D-352C29769CF7}"/>
              </a:ext>
            </a:extLst>
          </p:cNvPr>
          <p:cNvSpPr/>
          <p:nvPr/>
        </p:nvSpPr>
        <p:spPr>
          <a:xfrm>
            <a:off x="827584" y="1502264"/>
            <a:ext cx="6048672" cy="39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5-2&gt; WHERE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절에서 조건 지정 시 사용할 수 있는 키워드</a:t>
            </a:r>
          </a:p>
        </p:txBody>
      </p:sp>
    </p:spTree>
    <p:extLst>
      <p:ext uri="{BB962C8B-B14F-4D97-AF65-F5344CB8AC3E}">
        <p14:creationId xmlns:p14="http://schemas.microsoft.com/office/powerpoint/2010/main" val="1067961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C084B-968E-4ED7-B284-E5072260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C69EF-AAC2-4D46-BBAC-F9A495326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입사일자가 </a:t>
            </a:r>
            <a:r>
              <a:rPr lang="en-US" altLang="ko-KR" dirty="0"/>
              <a:t>1981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이후인 사원들의 이름과 입사일자를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1B5DBD5-19FC-432B-B59F-3C680F8E4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07126"/>
              </p:ext>
            </p:extLst>
          </p:nvPr>
        </p:nvGraphicFramePr>
        <p:xfrm>
          <a:off x="971600" y="1772816"/>
          <a:ext cx="6984776" cy="1160971"/>
        </p:xfrm>
        <a:graphic>
          <a:graphicData uri="http://schemas.openxmlformats.org/drawingml/2006/table">
            <a:tbl>
              <a:tblPr/>
              <a:tblGrid>
                <a:gridCol w="6984776">
                  <a:extLst>
                    <a:ext uri="{9D8B030D-6E8A-4147-A177-3AD203B41FA5}">
                      <a16:colId xmlns:a16="http://schemas.microsoft.com/office/drawing/2014/main" val="1619899122"/>
                    </a:ext>
                  </a:extLst>
                </a:gridCol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hiredate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hiredate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&gt;= '1981-09-01'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74974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4678DCCC-8088-45A1-B67A-25509E26A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63553"/>
            <a:ext cx="1809750" cy="1371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7869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F7B91-858B-4B64-892F-3D860FD3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B2F36-51DB-4A4E-A204-82268590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입사일자가 </a:t>
            </a:r>
            <a:r>
              <a:rPr lang="en-US" altLang="ko-KR" dirty="0"/>
              <a:t>1981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이후이고 급여가 </a:t>
            </a:r>
            <a:r>
              <a:rPr lang="en-US" altLang="ko-KR" dirty="0"/>
              <a:t>1500 </a:t>
            </a:r>
            <a:r>
              <a:rPr lang="ko-KR" altLang="en-US" dirty="0"/>
              <a:t>이상인 사원들의 이름과 입사일자</a:t>
            </a:r>
            <a:r>
              <a:rPr lang="en-US" altLang="ko-KR" dirty="0"/>
              <a:t>, </a:t>
            </a:r>
            <a:r>
              <a:rPr lang="ko-KR" altLang="en-US" dirty="0"/>
              <a:t>급여를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4B4196F-D8C1-45CB-8424-2566A285B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62784"/>
              </p:ext>
            </p:extLst>
          </p:nvPr>
        </p:nvGraphicFramePr>
        <p:xfrm>
          <a:off x="1043608" y="2060848"/>
          <a:ext cx="6912768" cy="1160971"/>
        </p:xfrm>
        <a:graphic>
          <a:graphicData uri="http://schemas.openxmlformats.org/drawingml/2006/table">
            <a:tbl>
              <a:tblPr/>
              <a:tblGrid>
                <a:gridCol w="6912768">
                  <a:extLst>
                    <a:ext uri="{9D8B030D-6E8A-4147-A177-3AD203B41FA5}">
                      <a16:colId xmlns:a16="http://schemas.microsoft.com/office/drawing/2014/main" val="2630075358"/>
                    </a:ext>
                  </a:extLst>
                </a:gridCol>
              </a:tblGrid>
              <a:tr h="7129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hiredate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sal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</a:t>
                      </a:r>
                      <a:r>
                        <a:rPr lang="en-US" sz="1600" b="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hiredate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&gt;= '1981-09-01' AND sal &gt;= 1500 ;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25181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B3B5658-1ED5-4520-AB10-0C0E41D99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447972"/>
            <a:ext cx="21812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83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78C23-5397-4C35-8A5E-EA34278E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57BDE-31CD-4511-8D48-DB8528C5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담당 업무가 ‘</a:t>
            </a:r>
            <a:r>
              <a:rPr lang="en-US" altLang="ko-KR" dirty="0"/>
              <a:t>SALESMAN’, ‘ANALYST’</a:t>
            </a:r>
            <a:r>
              <a:rPr lang="ko-KR" altLang="en-US" dirty="0"/>
              <a:t>이 </a:t>
            </a:r>
            <a:r>
              <a:rPr lang="ko-KR" altLang="en-US" u="sng" dirty="0"/>
              <a:t>아닌</a:t>
            </a:r>
            <a:r>
              <a:rPr lang="ko-KR" altLang="en-US" dirty="0"/>
              <a:t> 사원의 이름과 담당업무</a:t>
            </a:r>
            <a:r>
              <a:rPr lang="en-US" altLang="ko-KR" dirty="0"/>
              <a:t>, </a:t>
            </a:r>
            <a:r>
              <a:rPr lang="ko-KR" altLang="en-US" dirty="0"/>
              <a:t>연봉을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F2284DE-A154-45CB-AAFE-528B00124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24036"/>
              </p:ext>
            </p:extLst>
          </p:nvPr>
        </p:nvGraphicFramePr>
        <p:xfrm>
          <a:off x="971600" y="1988840"/>
          <a:ext cx="7056784" cy="1160971"/>
        </p:xfrm>
        <a:graphic>
          <a:graphicData uri="http://schemas.openxmlformats.org/drawingml/2006/table">
            <a:tbl>
              <a:tblPr/>
              <a:tblGrid>
                <a:gridCol w="7056784">
                  <a:extLst>
                    <a:ext uri="{9D8B030D-6E8A-4147-A177-3AD203B41FA5}">
                      <a16:colId xmlns:a16="http://schemas.microsoft.com/office/drawing/2014/main" val="2416265586"/>
                    </a:ext>
                  </a:extLst>
                </a:gridCol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job, sal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NOT (job = 'SALESMAN' OR job = 'ANALYST')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2478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69A1E8C-5911-4337-A6CE-80F2ED9D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95576"/>
            <a:ext cx="2190750" cy="1771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ADE598D-1662-4719-BBB8-0F9048CFA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448431"/>
              </p:ext>
            </p:extLst>
          </p:nvPr>
        </p:nvGraphicFramePr>
        <p:xfrm>
          <a:off x="971600" y="5733256"/>
          <a:ext cx="5328158" cy="1020318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1660218106"/>
                    </a:ext>
                  </a:extLst>
                </a:gridCol>
              </a:tblGrid>
              <a:tr h="6150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job, sal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(job &lt;&gt;'SALESMAN') AND (job &lt;&gt; 'ANALYST') 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8774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34D3AA-0F16-4250-AD26-BC70D3502339}"/>
              </a:ext>
            </a:extLst>
          </p:cNvPr>
          <p:cNvSpPr txBox="1"/>
          <p:nvPr/>
        </p:nvSpPr>
        <p:spPr>
          <a:xfrm>
            <a:off x="899592" y="5412991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결과가 동일한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164362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C6209-2072-435D-9F88-1E1D2F8F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F0F56-3837-4153-8712-324BA6982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모든 부서의 이름을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9949AB5-FB18-466A-AE30-6C47C019D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613337"/>
              </p:ext>
            </p:extLst>
          </p:nvPr>
        </p:nvGraphicFramePr>
        <p:xfrm>
          <a:off x="971600" y="1772816"/>
          <a:ext cx="7272808" cy="770827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3887164390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dname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dept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63605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A211714-39BE-40D6-9401-FB199FC4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852936"/>
            <a:ext cx="1314450" cy="1000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C7239-C039-4D07-BF50-C3DB16545751}"/>
              </a:ext>
            </a:extLst>
          </p:cNvPr>
          <p:cNvSpPr txBox="1"/>
          <p:nvPr/>
        </p:nvSpPr>
        <p:spPr>
          <a:xfrm>
            <a:off x="971600" y="4165252"/>
            <a:ext cx="6981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문에서 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절이 생략되면 모든 </a:t>
            </a:r>
            <a:r>
              <a:rPr lang="ko-KR" altLang="en-US" sz="16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튜플을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선택한다는 것을 의미</a:t>
            </a:r>
          </a:p>
        </p:txBody>
      </p:sp>
    </p:spTree>
    <p:extLst>
      <p:ext uri="{BB962C8B-B14F-4D97-AF65-F5344CB8AC3E}">
        <p14:creationId xmlns:p14="http://schemas.microsoft.com/office/powerpoint/2010/main" val="3528540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F7CB0-C65B-45D3-8210-68430307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0DC28-0BE2-43C3-92EE-AC7B9038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Note1. </a:t>
            </a:r>
            <a:r>
              <a:rPr lang="ko-KR" altLang="en-US" dirty="0"/>
              <a:t>자주하는 실수</a:t>
            </a:r>
            <a:endParaRPr lang="en-US" altLang="ko-KR" dirty="0"/>
          </a:p>
          <a:p>
            <a:pPr lvl="2"/>
            <a:r>
              <a:rPr lang="ko-KR" altLang="en-US" dirty="0"/>
              <a:t>담당 업무가 ‘</a:t>
            </a:r>
            <a:r>
              <a:rPr lang="en-US" altLang="ko-KR" dirty="0"/>
              <a:t>SALESMAN’</a:t>
            </a:r>
            <a:r>
              <a:rPr lang="ko-KR" altLang="en-US" dirty="0"/>
              <a:t>이거나 ‘</a:t>
            </a:r>
            <a:r>
              <a:rPr lang="en-US" altLang="ko-KR" dirty="0"/>
              <a:t>ANALYST’</a:t>
            </a:r>
            <a:r>
              <a:rPr lang="ko-KR" altLang="en-US" dirty="0"/>
              <a:t>인 조건의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Note2</a:t>
            </a:r>
            <a:r>
              <a:rPr lang="en-US" altLang="ko-KR"/>
              <a:t>. </a:t>
            </a:r>
            <a:r>
              <a:rPr lang="ko-KR" altLang="en-US"/>
              <a:t>조건절에서 </a:t>
            </a:r>
            <a:r>
              <a:rPr lang="ko-KR" altLang="en-US" dirty="0"/>
              <a:t>괄호의 사용</a:t>
            </a:r>
            <a:endParaRPr lang="en-US" altLang="ko-KR" dirty="0"/>
          </a:p>
          <a:p>
            <a:pPr lvl="2"/>
            <a:r>
              <a:rPr lang="ko-KR" altLang="en-US" dirty="0"/>
              <a:t>검색 조건이 복잡한 경우에 각각의 조건을 </a:t>
            </a:r>
            <a:r>
              <a:rPr lang="en-US" altLang="ko-KR" dirty="0"/>
              <a:t>( )</a:t>
            </a:r>
            <a:r>
              <a:rPr lang="ko-KR" altLang="en-US" dirty="0"/>
              <a:t>로 묶어주면 검색 조건의 파악이 쉬워진다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  <a:p>
            <a:pPr lvl="2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C21FE-9C7C-4344-9347-D73FD2A9A14C}"/>
              </a:ext>
            </a:extLst>
          </p:cNvPr>
          <p:cNvSpPr txBox="1"/>
          <p:nvPr/>
        </p:nvSpPr>
        <p:spPr>
          <a:xfrm>
            <a:off x="1331640" y="1988840"/>
            <a:ext cx="676980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WHERE job = 'SALESMAN' OR 'ANALYST'          (X)    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WHERE job = 'SALESMAN' OR job = 'ANALYST'    (O)</a:t>
            </a:r>
            <a:endParaRPr lang="ko-KR" alt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127C6-77F6-4F82-B331-B595FF5F5113}"/>
              </a:ext>
            </a:extLst>
          </p:cNvPr>
          <p:cNvSpPr txBox="1"/>
          <p:nvPr/>
        </p:nvSpPr>
        <p:spPr>
          <a:xfrm>
            <a:off x="1331640" y="5013176"/>
            <a:ext cx="676980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SELECT </a:t>
            </a:r>
            <a:r>
              <a:rPr lang="en-US" altLang="ko-KR" sz="1800" dirty="0" err="1">
                <a:latin typeface="Consolas" panose="020B0609020204030204" pitchFamily="49" charset="0"/>
              </a:rPr>
              <a:t>ename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hiredate</a:t>
            </a:r>
            <a:r>
              <a:rPr lang="en-US" altLang="ko-KR" sz="1800" dirty="0">
                <a:latin typeface="Consolas" panose="020B0609020204030204" pitchFamily="49" charset="0"/>
              </a:rPr>
              <a:t>, sal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FROM emp 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WHERE (</a:t>
            </a:r>
            <a:r>
              <a:rPr lang="en-US" altLang="ko-KR" sz="1800" dirty="0" err="1">
                <a:latin typeface="Consolas" panose="020B0609020204030204" pitchFamily="49" charset="0"/>
              </a:rPr>
              <a:t>hiredate</a:t>
            </a:r>
            <a:r>
              <a:rPr lang="en-US" altLang="ko-KR" sz="1800" dirty="0">
                <a:latin typeface="Consolas" panose="020B0609020204030204" pitchFamily="49" charset="0"/>
              </a:rPr>
              <a:t> &gt;= '1981-9-1') AND (sal &gt; 1500) 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4FB4E-A8B3-413B-9613-EB1F39F61809}"/>
              </a:ext>
            </a:extLst>
          </p:cNvPr>
          <p:cNvSpPr txBox="1"/>
          <p:nvPr/>
        </p:nvSpPr>
        <p:spPr>
          <a:xfrm>
            <a:off x="1331640" y="4005064"/>
            <a:ext cx="676980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SELECT </a:t>
            </a:r>
            <a:r>
              <a:rPr lang="en-US" altLang="ko-KR" sz="1800" dirty="0" err="1">
                <a:latin typeface="Consolas" panose="020B0609020204030204" pitchFamily="49" charset="0"/>
              </a:rPr>
              <a:t>ename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</a:rPr>
              <a:t>hiredate</a:t>
            </a:r>
            <a:r>
              <a:rPr lang="en-US" altLang="ko-KR" sz="1800" dirty="0">
                <a:latin typeface="Consolas" panose="020B0609020204030204" pitchFamily="49" charset="0"/>
              </a:rPr>
              <a:t>, sal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FROM emp 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WHERE </a:t>
            </a:r>
            <a:r>
              <a:rPr lang="en-US" altLang="ko-KR" sz="1800" dirty="0" err="1">
                <a:latin typeface="Consolas" panose="020B0609020204030204" pitchFamily="49" charset="0"/>
              </a:rPr>
              <a:t>hiredate</a:t>
            </a:r>
            <a:r>
              <a:rPr lang="en-US" altLang="ko-KR" sz="1800" dirty="0">
                <a:latin typeface="Consolas" panose="020B0609020204030204" pitchFamily="49" charset="0"/>
              </a:rPr>
              <a:t> &gt;= '1981-9-1' AND sal &gt; 1500 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517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D5E3-1E12-4317-9A65-F4B4AD03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A1D87-9B9C-4E8E-B909-C6E1EA85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널</a:t>
            </a:r>
            <a:r>
              <a:rPr lang="en-US" altLang="ko-KR" dirty="0"/>
              <a:t>(NULL)</a:t>
            </a:r>
            <a:r>
              <a:rPr lang="ko-KR" altLang="en-US" dirty="0"/>
              <a:t>값의 비교</a:t>
            </a:r>
            <a:endParaRPr lang="en-US" altLang="ko-KR" dirty="0"/>
          </a:p>
          <a:p>
            <a:pPr lvl="1"/>
            <a:r>
              <a:rPr lang="ko-KR" altLang="en-US" dirty="0"/>
              <a:t>널 값은 테이블에 데이터를 입력하는 시점에서 어떤 값을 넣어야 할지 알 수 없거나 넣을 값이 존재하지 않을 때 입력하는 특별한 값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학생 테이블에 상담교수 컬럼이 있는데 아직 어떤 학생에게 상담교수가 배정되지 않았다면 그 학생의 상담교수 컬럼에는 널 값을 입력</a:t>
            </a:r>
          </a:p>
          <a:p>
            <a:pPr lvl="1"/>
            <a:r>
              <a:rPr lang="en-US" altLang="ko-KR" dirty="0"/>
              <a:t>emp(</a:t>
            </a:r>
            <a:r>
              <a:rPr lang="ko-KR" altLang="en-US" dirty="0"/>
              <a:t>사원</a:t>
            </a:r>
            <a:r>
              <a:rPr lang="en-US" altLang="ko-KR" dirty="0"/>
              <a:t>) </a:t>
            </a:r>
            <a:r>
              <a:rPr lang="ko-KR" altLang="en-US" dirty="0"/>
              <a:t>테이블의 </a:t>
            </a:r>
            <a:r>
              <a:rPr lang="en-US" altLang="ko-KR" dirty="0" err="1"/>
              <a:t>mgr</a:t>
            </a:r>
            <a:r>
              <a:rPr lang="en-US" altLang="ko-KR" dirty="0"/>
              <a:t>(</a:t>
            </a:r>
            <a:r>
              <a:rPr lang="ko-KR" altLang="en-US" dirty="0"/>
              <a:t>매니저</a:t>
            </a:r>
            <a:r>
              <a:rPr lang="en-US" altLang="ko-KR" dirty="0"/>
              <a:t>), comm(</a:t>
            </a:r>
            <a:r>
              <a:rPr lang="ko-KR" altLang="en-US" dirty="0"/>
              <a:t>커미션</a:t>
            </a:r>
            <a:r>
              <a:rPr lang="en-US" altLang="ko-KR" dirty="0"/>
              <a:t>)</a:t>
            </a:r>
            <a:r>
              <a:rPr lang="ko-KR" altLang="en-US" dirty="0"/>
              <a:t> 컬럼에 </a:t>
            </a:r>
            <a:r>
              <a:rPr lang="en-US" altLang="ko-KR" dirty="0"/>
              <a:t>NULL </a:t>
            </a:r>
            <a:r>
              <a:rPr lang="ko-KR" altLang="en-US" dirty="0"/>
              <a:t>값이 포함</a:t>
            </a:r>
          </a:p>
          <a:p>
            <a:pPr lvl="1"/>
            <a:r>
              <a:rPr lang="ko-KR" altLang="en-US" dirty="0" err="1"/>
              <a:t>널값은</a:t>
            </a:r>
            <a:r>
              <a:rPr lang="ko-KR" altLang="en-US" dirty="0"/>
              <a:t> 크기를 갖지 않기 때문에 크기의 대소를 비교하는 연산자 </a:t>
            </a:r>
            <a:r>
              <a:rPr lang="en-US" altLang="ko-KR" dirty="0"/>
              <a:t>&gt;, &gt;=, =, </a:t>
            </a:r>
            <a:r>
              <a:rPr lang="en-US" altLang="ko-KR" b="1" dirty="0"/>
              <a:t>&lt;</a:t>
            </a:r>
            <a:r>
              <a:rPr lang="en-US" altLang="ko-KR" dirty="0"/>
              <a:t>, &lt;=</a:t>
            </a:r>
            <a:r>
              <a:rPr lang="ko-KR" altLang="en-US" dirty="0"/>
              <a:t>를 사용할 수 없음 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6D5A6E-7363-4297-9ABA-A5C647034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79252"/>
              </p:ext>
            </p:extLst>
          </p:nvPr>
        </p:nvGraphicFramePr>
        <p:xfrm>
          <a:off x="1043608" y="4005064"/>
          <a:ext cx="7128792" cy="1118046"/>
        </p:xfrm>
        <a:graphic>
          <a:graphicData uri="http://schemas.openxmlformats.org/drawingml/2006/table">
            <a:tbl>
              <a:tblPr/>
              <a:tblGrid>
                <a:gridCol w="1765554">
                  <a:extLst>
                    <a:ext uri="{9D8B030D-6E8A-4147-A177-3AD203B41FA5}">
                      <a16:colId xmlns:a16="http://schemas.microsoft.com/office/drawing/2014/main" val="1333370533"/>
                    </a:ext>
                  </a:extLst>
                </a:gridCol>
                <a:gridCol w="5363238">
                  <a:extLst>
                    <a:ext uri="{9D8B030D-6E8A-4147-A177-3AD203B41FA5}">
                      <a16:colId xmlns:a16="http://schemas.microsoft.com/office/drawing/2014/main" val="1461146888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50439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컬럼의 값이 널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(NULL)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인지 비교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042337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 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컬럼의 값이 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(NULL)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아닌지 비교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851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C35DFB-5610-476F-B9B7-C8C4ED614389}"/>
              </a:ext>
            </a:extLst>
          </p:cNvPr>
          <p:cNvSpPr txBox="1"/>
          <p:nvPr/>
        </p:nvSpPr>
        <p:spPr>
          <a:xfrm>
            <a:off x="899592" y="3624775"/>
            <a:ext cx="5660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5-3&gt; WHERE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값과 비교 시 사용 할 수 있는 키워드</a:t>
            </a:r>
          </a:p>
        </p:txBody>
      </p:sp>
    </p:spTree>
    <p:extLst>
      <p:ext uri="{BB962C8B-B14F-4D97-AF65-F5344CB8AC3E}">
        <p14:creationId xmlns:p14="http://schemas.microsoft.com/office/powerpoint/2010/main" val="3243128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D5E3-1E12-4317-9A65-F4B4AD03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A1D87-9B9C-4E8E-B909-C6E1EA85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커미션</a:t>
            </a:r>
            <a:r>
              <a:rPr lang="en-US" altLang="ko-KR" dirty="0"/>
              <a:t>(</a:t>
            </a:r>
            <a:r>
              <a:rPr lang="ko-KR" altLang="en-US" dirty="0"/>
              <a:t>보너스</a:t>
            </a:r>
            <a:r>
              <a:rPr lang="en-US" altLang="ko-KR" dirty="0"/>
              <a:t>)</a:t>
            </a:r>
            <a:r>
              <a:rPr lang="ko-KR" altLang="en-US" dirty="0"/>
              <a:t>를 받는 사원의 이름과 커미션 값을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커미션 </a:t>
            </a:r>
            <a:r>
              <a:rPr lang="en-US" altLang="ko-KR" dirty="0"/>
              <a:t>0</a:t>
            </a:r>
            <a:r>
              <a:rPr lang="ko-KR" altLang="en-US" dirty="0"/>
              <a:t>인 값도 제외하는 명령문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FE83135-DF6F-4F43-A597-F6256EBF2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96251"/>
              </p:ext>
            </p:extLst>
          </p:nvPr>
        </p:nvGraphicFramePr>
        <p:xfrm>
          <a:off x="899592" y="1700808"/>
          <a:ext cx="7056784" cy="1160971"/>
        </p:xfrm>
        <a:graphic>
          <a:graphicData uri="http://schemas.openxmlformats.org/drawingml/2006/table">
            <a:tbl>
              <a:tblPr/>
              <a:tblGrid>
                <a:gridCol w="7056784">
                  <a:extLst>
                    <a:ext uri="{9D8B030D-6E8A-4147-A177-3AD203B41FA5}">
                      <a16:colId xmlns:a16="http://schemas.microsoft.com/office/drawing/2014/main" val="336422727"/>
                    </a:ext>
                  </a:extLst>
                </a:gridCol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comm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comm IS NOT NULL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0452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6EF38BD-64C3-4AE0-85CC-697A654DF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43" y="3140968"/>
            <a:ext cx="1619250" cy="1019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9D2832C-DD07-47C7-A0D8-8459C816B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202320"/>
              </p:ext>
            </p:extLst>
          </p:nvPr>
        </p:nvGraphicFramePr>
        <p:xfrm>
          <a:off x="1332074" y="4941168"/>
          <a:ext cx="3960006" cy="1160971"/>
        </p:xfrm>
        <a:graphic>
          <a:graphicData uri="http://schemas.openxmlformats.org/drawingml/2006/table">
            <a:tbl>
              <a:tblPr/>
              <a:tblGrid>
                <a:gridCol w="3960006">
                  <a:extLst>
                    <a:ext uri="{9D8B030D-6E8A-4147-A177-3AD203B41FA5}">
                      <a16:colId xmlns:a16="http://schemas.microsoft.com/office/drawing/2014/main" val="2118588501"/>
                    </a:ext>
                  </a:extLst>
                </a:gridCol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comm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comm &gt; 0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60914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51E85FC3-895B-41F3-A32A-307BFD7BC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654" y="4916179"/>
            <a:ext cx="1619250" cy="828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126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8C8FE-155D-4148-A638-3B2D9071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언어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90B28-F4B8-4854-B55B-687DD5FC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관계형 데이터베이스가 인기를 얻게 된 비결중의 하나가 </a:t>
            </a:r>
            <a:r>
              <a:rPr lang="en-US" altLang="ko-KR" dirty="0"/>
              <a:t>SQL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장에서 배운 관계 대수 이론을 실제 사용할 수 있도록 언어 형태로 구현한 것</a:t>
            </a:r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은 표준화된 언어이며 어떤 </a:t>
            </a:r>
            <a:r>
              <a:rPr lang="en-US" altLang="ko-KR" dirty="0"/>
              <a:t>DBMS </a:t>
            </a:r>
            <a:r>
              <a:rPr lang="ko-KR" altLang="en-US" dirty="0"/>
              <a:t>제품에서도 실행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SQL: structured query language</a:t>
            </a:r>
          </a:p>
          <a:p>
            <a:pPr lvl="2"/>
            <a:r>
              <a:rPr lang="en-US" altLang="ko-KR" dirty="0"/>
              <a:t>E.F.</a:t>
            </a:r>
            <a:r>
              <a:rPr lang="ko-KR" altLang="en-US" dirty="0" err="1"/>
              <a:t>커드가</a:t>
            </a:r>
            <a:r>
              <a:rPr lang="ko-KR" altLang="en-US" dirty="0"/>
              <a:t> 일했던 </a:t>
            </a:r>
            <a:r>
              <a:rPr lang="en-US" altLang="ko-KR" dirty="0"/>
              <a:t>IBM </a:t>
            </a:r>
            <a:r>
              <a:rPr lang="ko-KR" altLang="en-US" dirty="0"/>
              <a:t>연구소에서 </a:t>
            </a:r>
            <a:r>
              <a:rPr lang="en-US" altLang="ko-KR" dirty="0"/>
              <a:t>System R </a:t>
            </a:r>
            <a:r>
              <a:rPr lang="ko-KR" altLang="en-US" dirty="0"/>
              <a:t>개발 </a:t>
            </a:r>
            <a:r>
              <a:rPr lang="en-US" altLang="ko-KR" dirty="0"/>
              <a:t>(</a:t>
            </a:r>
            <a:r>
              <a:rPr lang="ko-KR" altLang="en-US" dirty="0"/>
              <a:t>최초의 관계형 데이터베이스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도널드 </a:t>
            </a:r>
            <a:r>
              <a:rPr lang="en-US" altLang="ko-KR" dirty="0"/>
              <a:t>D. </a:t>
            </a:r>
            <a:r>
              <a:rPr lang="ko-KR" altLang="en-US" dirty="0" err="1"/>
              <a:t>챔벌린과</a:t>
            </a:r>
            <a:r>
              <a:rPr lang="ko-KR" altLang="en-US" dirty="0"/>
              <a:t> </a:t>
            </a:r>
            <a:r>
              <a:rPr lang="ko-KR" altLang="en-US" dirty="0" err="1"/>
              <a:t>레이먼드</a:t>
            </a:r>
            <a:r>
              <a:rPr lang="ko-KR" altLang="en-US" dirty="0"/>
              <a:t> </a:t>
            </a:r>
            <a:r>
              <a:rPr lang="en-US" altLang="ko-KR" dirty="0"/>
              <a:t>F. </a:t>
            </a:r>
            <a:r>
              <a:rPr lang="ko-KR" altLang="en-US" dirty="0"/>
              <a:t>보이스는 </a:t>
            </a:r>
            <a:r>
              <a:rPr lang="en-US" altLang="ko-KR" dirty="0"/>
              <a:t>System R</a:t>
            </a:r>
            <a:r>
              <a:rPr lang="ko-KR" altLang="en-US" dirty="0"/>
              <a:t>을 제어하기 위해 </a:t>
            </a:r>
            <a:r>
              <a:rPr lang="en-US" altLang="ko-KR" dirty="0"/>
              <a:t>SEQUEL(Structured English Query Language) </a:t>
            </a:r>
            <a:r>
              <a:rPr lang="ko-KR" altLang="en-US" dirty="0"/>
              <a:t>언어를 개발</a:t>
            </a:r>
            <a:endParaRPr lang="en-US" altLang="ko-KR" dirty="0"/>
          </a:p>
          <a:p>
            <a:pPr lvl="2"/>
            <a:r>
              <a:rPr lang="ko-KR" altLang="en-US" dirty="0"/>
              <a:t>이후 </a:t>
            </a:r>
            <a:r>
              <a:rPr lang="en-US" altLang="ko-KR" dirty="0"/>
              <a:t>SEQUEL</a:t>
            </a:r>
            <a:r>
              <a:rPr lang="ko-KR" altLang="en-US" dirty="0"/>
              <a:t>은 영국의 항공사 상표와 이름이 겹쳐 </a:t>
            </a:r>
            <a:r>
              <a:rPr lang="en-US" altLang="ko-KR" dirty="0"/>
              <a:t>SQL</a:t>
            </a:r>
            <a:r>
              <a:rPr lang="ko-KR" altLang="en-US" dirty="0"/>
              <a:t>로 이름이 변경됨</a:t>
            </a:r>
            <a:endParaRPr lang="en-US" altLang="ko-KR" dirty="0"/>
          </a:p>
          <a:p>
            <a:pPr lvl="2"/>
            <a:r>
              <a:rPr lang="en-US" altLang="ko-KR" dirty="0"/>
              <a:t>1986</a:t>
            </a:r>
            <a:r>
              <a:rPr lang="ko-KR" altLang="en-US" dirty="0"/>
              <a:t>년도에 </a:t>
            </a:r>
            <a:r>
              <a:rPr lang="en-US" altLang="ko-KR" dirty="0"/>
              <a:t>ANSI(</a:t>
            </a:r>
            <a:r>
              <a:rPr lang="ko-KR" altLang="en-US" dirty="0"/>
              <a:t>미국국가표준협회</a:t>
            </a:r>
            <a:r>
              <a:rPr lang="en-US" altLang="ko-KR" dirty="0"/>
              <a:t>)</a:t>
            </a:r>
            <a:r>
              <a:rPr lang="ko-KR" altLang="en-US" dirty="0"/>
              <a:t>에 의해서 처음으로 </a:t>
            </a:r>
            <a:r>
              <a:rPr lang="en-US" altLang="ko-KR" dirty="0"/>
              <a:t>SQL </a:t>
            </a:r>
            <a:r>
              <a:rPr lang="ko-KR" altLang="en-US" dirty="0"/>
              <a:t>표준 문법이 제시</a:t>
            </a:r>
            <a:endParaRPr lang="en-US" altLang="ko-KR" dirty="0"/>
          </a:p>
          <a:p>
            <a:pPr lvl="2"/>
            <a:r>
              <a:rPr lang="ko-KR" altLang="en-US" dirty="0"/>
              <a:t>가장 최근의 표준은 </a:t>
            </a:r>
            <a:r>
              <a:rPr lang="en-US" altLang="ko-KR" dirty="0"/>
              <a:t>2019</a:t>
            </a:r>
            <a:r>
              <a:rPr lang="ko-KR" altLang="en-US" dirty="0"/>
              <a:t>년도에 </a:t>
            </a:r>
            <a:r>
              <a:rPr lang="en-US" altLang="ko-KR" dirty="0"/>
              <a:t>ANSI</a:t>
            </a:r>
            <a:r>
              <a:rPr lang="ko-KR" altLang="en-US" dirty="0"/>
              <a:t>와 </a:t>
            </a:r>
            <a:r>
              <a:rPr lang="en-US" altLang="ko-KR" dirty="0"/>
              <a:t>ISO(</a:t>
            </a:r>
            <a:r>
              <a:rPr lang="ko-KR" altLang="en-US" dirty="0"/>
              <a:t>국제표준화기구</a:t>
            </a:r>
            <a:r>
              <a:rPr lang="en-US" altLang="ko-KR" dirty="0"/>
              <a:t>)</a:t>
            </a:r>
            <a:r>
              <a:rPr lang="ko-KR" altLang="en-US" dirty="0"/>
              <a:t>에 의해 제정된 것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6B3121-35FD-493F-8870-7B4E3B4C9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744" y="5373215"/>
            <a:ext cx="1020572" cy="1364033"/>
          </a:xfrm>
          <a:prstGeom prst="rect">
            <a:avLst/>
          </a:prstGeom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73A16A09-16D3-496A-9D83-2803B09D874C}"/>
              </a:ext>
            </a:extLst>
          </p:cNvPr>
          <p:cNvSpPr/>
          <p:nvPr/>
        </p:nvSpPr>
        <p:spPr>
          <a:xfrm>
            <a:off x="4457825" y="5344177"/>
            <a:ext cx="2562447" cy="893135"/>
          </a:xfrm>
          <a:prstGeom prst="wedgeRoundRectCallout">
            <a:avLst>
              <a:gd name="adj1" fmla="val -60645"/>
              <a:gd name="adj2" fmla="val 273"/>
              <a:gd name="adj3" fmla="val 16667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E2523-B98E-4785-85A5-BA7A3B40C0A1}"/>
              </a:ext>
            </a:extLst>
          </p:cNvPr>
          <p:cNvSpPr txBox="1"/>
          <p:nvPr/>
        </p:nvSpPr>
        <p:spPr>
          <a:xfrm>
            <a:off x="4766170" y="5529134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SQL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‘</a:t>
            </a:r>
            <a:r>
              <a:rPr kumimoji="0"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에스큐엘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＇ 또는 </a:t>
            </a:r>
            <a:endParaRPr kumimoji="0" lang="en-US" altLang="ko-KR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‘</a:t>
            </a:r>
            <a:r>
              <a:rPr kumimoji="0"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시퀄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’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이라고 읽습니다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98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D5E3-1E12-4317-9A65-F4B4AD03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A1D87-9B9C-4E8E-B909-C6E1EA85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커미션</a:t>
            </a:r>
            <a:r>
              <a:rPr lang="en-US" altLang="ko-KR" dirty="0"/>
              <a:t>(</a:t>
            </a:r>
            <a:r>
              <a:rPr lang="ko-KR" altLang="en-US" dirty="0"/>
              <a:t>보너스</a:t>
            </a:r>
            <a:r>
              <a:rPr lang="en-US" altLang="ko-KR" dirty="0"/>
              <a:t>)</a:t>
            </a:r>
            <a:r>
              <a:rPr lang="ko-KR" altLang="en-US" dirty="0"/>
              <a:t>값이 </a:t>
            </a:r>
            <a:r>
              <a:rPr lang="en-US" altLang="ko-KR" dirty="0"/>
              <a:t>NULL</a:t>
            </a:r>
            <a:r>
              <a:rPr lang="ko-KR" altLang="en-US" dirty="0"/>
              <a:t>인 사원의 이름을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E51F6C2B-4A8A-4FD6-9B05-353F32A6175D}"/>
              </a:ext>
            </a:extLst>
          </p:cNvPr>
          <p:cNvSpPr/>
          <p:nvPr/>
        </p:nvSpPr>
        <p:spPr>
          <a:xfrm>
            <a:off x="3563888" y="1268760"/>
            <a:ext cx="3584448" cy="936104"/>
          </a:xfrm>
          <a:prstGeom prst="wedgeRoundRectCallout">
            <a:avLst>
              <a:gd name="adj1" fmla="val -64457"/>
              <a:gd name="adj2" fmla="val -5444"/>
              <a:gd name="adj3" fmla="val 16667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7F781-F497-4382-8296-62A647511859}"/>
              </a:ext>
            </a:extLst>
          </p:cNvPr>
          <p:cNvSpPr txBox="1"/>
          <p:nvPr/>
        </p:nvSpPr>
        <p:spPr>
          <a:xfrm>
            <a:off x="3635836" y="1451563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비교연산 수행 시 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Null</a:t>
            </a:r>
            <a:r>
              <a:rPr kumimoji="0" lang="ko-KR" altLang="en-US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값은</a:t>
            </a:r>
            <a:endParaRPr kumimoji="0" lang="en-US" altLang="ko-KR" sz="1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아예 비교 대상에서 제외됩니다</a:t>
            </a:r>
            <a:r>
              <a:rPr kumimoji="0"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0A3C77-201E-4830-9956-48AE9A61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97306"/>
            <a:ext cx="1202255" cy="1634438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1852BE5-AEA7-43A4-9236-07A1F16C4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02031"/>
              </p:ext>
            </p:extLst>
          </p:nvPr>
        </p:nvGraphicFramePr>
        <p:xfrm>
          <a:off x="971757" y="3856971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2365737859"/>
                    </a:ext>
                  </a:extLst>
                </a:gridCol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comm IS NULL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480765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D1A40DC0-FAE8-46A9-91B9-EBBDC3F1D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223" y="3883579"/>
            <a:ext cx="1038225" cy="22002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2455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D5E3-1E12-4317-9A65-F4B4AD03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A1D87-9B9C-4E8E-B909-C6E1EA85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날짜의 비교</a:t>
            </a:r>
          </a:p>
          <a:p>
            <a:pPr lvl="1"/>
            <a:r>
              <a:rPr lang="ko-KR" altLang="en-US" dirty="0"/>
              <a:t>컬럼의 자료형이 숫자인 경우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1234, 256, 5, ..</a:t>
            </a:r>
          </a:p>
          <a:p>
            <a:pPr lvl="1"/>
            <a:r>
              <a:rPr lang="ko-KR" altLang="en-US" dirty="0"/>
              <a:t>컬럼의 자료형이 문자나 날짜인 경우</a:t>
            </a:r>
            <a:r>
              <a:rPr lang="en-US" altLang="ko-KR" dirty="0"/>
              <a:t>: 'SALESMAN', '1981-08-25’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SALES </a:t>
            </a:r>
            <a:r>
              <a:rPr lang="en-US" altLang="ko-KR" dirty="0" err="1"/>
              <a:t>부서는</a:t>
            </a:r>
            <a:r>
              <a:rPr lang="en-US" altLang="ko-KR" dirty="0"/>
              <a:t> </a:t>
            </a:r>
            <a:r>
              <a:rPr lang="en-US" altLang="ko-KR" dirty="0" err="1"/>
              <a:t>어느</a:t>
            </a:r>
            <a:r>
              <a:rPr lang="en-US" altLang="ko-KR" dirty="0"/>
              <a:t> </a:t>
            </a:r>
            <a:r>
              <a:rPr lang="en-US" altLang="ko-KR" dirty="0" err="1"/>
              <a:t>지역에</a:t>
            </a:r>
            <a:r>
              <a:rPr lang="en-US" altLang="ko-KR" dirty="0"/>
              <a:t> </a:t>
            </a:r>
            <a:r>
              <a:rPr lang="en-US" altLang="ko-KR" dirty="0" err="1"/>
              <a:t>있는가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17F24C9-8282-4ED9-8189-AEC55F55E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32758"/>
              </p:ext>
            </p:extLst>
          </p:nvPr>
        </p:nvGraphicFramePr>
        <p:xfrm>
          <a:off x="1043608" y="3717032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822396778"/>
                    </a:ext>
                  </a:extLst>
                </a:gridCol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loc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dept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dname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= 'SALES';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818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625BEEE-5B98-468F-BB48-B71CEEAD6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93" y="5066664"/>
            <a:ext cx="1076325" cy="4381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362EE-5124-481C-B250-38AE32AC4058}"/>
              </a:ext>
            </a:extLst>
          </p:cNvPr>
          <p:cNvSpPr txBox="1"/>
          <p:nvPr/>
        </p:nvSpPr>
        <p:spPr>
          <a:xfrm>
            <a:off x="3036636" y="5066664"/>
            <a:ext cx="43616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절을 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dname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'sales'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같이 하면 아무 결과도 얻을 수 없다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335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D5E3-1E12-4317-9A65-F4B4AD03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A1D87-9B9C-4E8E-B909-C6E1EA85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사원번호가 </a:t>
            </a:r>
            <a:r>
              <a:rPr lang="en-US" altLang="ko-KR" dirty="0"/>
              <a:t>7369</a:t>
            </a:r>
            <a:r>
              <a:rPr lang="ko-KR" altLang="en-US" dirty="0"/>
              <a:t>인 사원의 이름</a:t>
            </a:r>
            <a:r>
              <a:rPr lang="en-US" altLang="ko-KR" dirty="0"/>
              <a:t>, </a:t>
            </a:r>
            <a:r>
              <a:rPr lang="ko-KR" altLang="en-US" dirty="0"/>
              <a:t>연봉</a:t>
            </a:r>
            <a:r>
              <a:rPr lang="en-US" altLang="ko-KR" dirty="0"/>
              <a:t>, </a:t>
            </a:r>
            <a:r>
              <a:rPr lang="ko-KR" altLang="en-US" dirty="0"/>
              <a:t>담당업무를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입사일자가</a:t>
            </a:r>
            <a:r>
              <a:rPr lang="en-US" altLang="ko-KR" dirty="0"/>
              <a:t> 1981년 3월 1일 </a:t>
            </a:r>
            <a:r>
              <a:rPr lang="en-US" altLang="ko-KR" dirty="0" err="1"/>
              <a:t>이전인</a:t>
            </a:r>
            <a:r>
              <a:rPr lang="en-US" altLang="ko-KR" dirty="0"/>
              <a:t> </a:t>
            </a:r>
            <a:r>
              <a:rPr lang="en-US" altLang="ko-KR" dirty="0" err="1"/>
              <a:t>사원의</a:t>
            </a:r>
            <a:r>
              <a:rPr lang="en-US" altLang="ko-KR" dirty="0"/>
              <a:t> </a:t>
            </a:r>
            <a:r>
              <a:rPr lang="en-US" altLang="ko-KR" dirty="0" err="1"/>
              <a:t>이름과</a:t>
            </a:r>
            <a:r>
              <a:rPr lang="en-US" altLang="ko-KR" dirty="0"/>
              <a:t> </a:t>
            </a:r>
            <a:r>
              <a:rPr lang="en-US" altLang="ko-KR" dirty="0" err="1"/>
              <a:t>입사일자를</a:t>
            </a:r>
            <a:r>
              <a:rPr lang="en-US" altLang="ko-KR" dirty="0"/>
              <a:t> </a:t>
            </a:r>
            <a:r>
              <a:rPr lang="en-US" altLang="ko-KR" dirty="0" err="1"/>
              <a:t>보이시오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CAB5C2F-4D9F-411B-8CBD-35F830BFC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92750"/>
              </p:ext>
            </p:extLst>
          </p:nvPr>
        </p:nvGraphicFramePr>
        <p:xfrm>
          <a:off x="971600" y="1700808"/>
          <a:ext cx="5040560" cy="1160971"/>
        </p:xfrm>
        <a:graphic>
          <a:graphicData uri="http://schemas.openxmlformats.org/drawingml/2006/table">
            <a:tbl>
              <a:tblPr/>
              <a:tblGrid>
                <a:gridCol w="5040560">
                  <a:extLst>
                    <a:ext uri="{9D8B030D-6E8A-4147-A177-3AD203B41FA5}">
                      <a16:colId xmlns:a16="http://schemas.microsoft.com/office/drawing/2014/main" val="2394881405"/>
                    </a:ext>
                  </a:extLst>
                </a:gridCol>
              </a:tblGrid>
              <a:tr h="6770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sal, job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empno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= 7369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31478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608A247-1514-4430-BFE4-0B7DCE15A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700808"/>
            <a:ext cx="1876425" cy="409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DBE76AB-7796-46BC-8624-6415A4B24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256507"/>
              </p:ext>
            </p:extLst>
          </p:nvPr>
        </p:nvGraphicFramePr>
        <p:xfrm>
          <a:off x="971600" y="3996221"/>
          <a:ext cx="5040560" cy="1160971"/>
        </p:xfrm>
        <a:graphic>
          <a:graphicData uri="http://schemas.openxmlformats.org/drawingml/2006/table">
            <a:tbl>
              <a:tblPr/>
              <a:tblGrid>
                <a:gridCol w="5040560">
                  <a:extLst>
                    <a:ext uri="{9D8B030D-6E8A-4147-A177-3AD203B41FA5}">
                      <a16:colId xmlns:a16="http://schemas.microsoft.com/office/drawing/2014/main" val="2981198111"/>
                    </a:ext>
                  </a:extLst>
                </a:gridCol>
              </a:tblGrid>
              <a:tr h="6770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hiredate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hiredate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&lt; '1981-03-01';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24118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EC44DE2-F62B-4C59-B8A8-94FA4BFD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209" y="4024921"/>
            <a:ext cx="1781175" cy="8096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4104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D5E3-1E12-4317-9A65-F4B4AD03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A1D87-9B9C-4E8E-B909-C6E1EA85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WHERE </a:t>
            </a:r>
            <a:r>
              <a:rPr lang="ko-KR" altLang="en-US" dirty="0"/>
              <a:t>절에서 다수의 값 비교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5ABB7-D41B-4246-855F-BC9C3D081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48108"/>
              </p:ext>
            </p:extLst>
          </p:nvPr>
        </p:nvGraphicFramePr>
        <p:xfrm>
          <a:off x="755576" y="1844824"/>
          <a:ext cx="6697981" cy="1863410"/>
        </p:xfrm>
        <a:graphic>
          <a:graphicData uri="http://schemas.openxmlformats.org/drawingml/2006/table">
            <a:tbl>
              <a:tblPr/>
              <a:tblGrid>
                <a:gridCol w="2410778">
                  <a:extLst>
                    <a:ext uri="{9D8B030D-6E8A-4147-A177-3AD203B41FA5}">
                      <a16:colId xmlns:a16="http://schemas.microsoft.com/office/drawing/2014/main" val="3854109433"/>
                    </a:ext>
                  </a:extLst>
                </a:gridCol>
                <a:gridCol w="4287203">
                  <a:extLst>
                    <a:ext uri="{9D8B030D-6E8A-4147-A177-3AD203B41FA5}">
                      <a16:colId xmlns:a16="http://schemas.microsoft.com/office/drawing/2014/main" val="4279077575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521287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BETWEEN .. AND 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비교하는 값이 지정한 범위 안에 있는지 비교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63323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BETWEEN .. AND ..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비교하는 값이 지정한 범위 밖에 있는지 비교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788949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(...)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비교하는 값이 지정한 목록 안에 있는지 비교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21166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IN (...)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비교하는 값이 지정한 목록 밖에 있는지 비교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5516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DFE7B0-C1BA-4D1E-8412-A402F7E94F6F}"/>
              </a:ext>
            </a:extLst>
          </p:cNvPr>
          <p:cNvSpPr txBox="1"/>
          <p:nvPr/>
        </p:nvSpPr>
        <p:spPr>
          <a:xfrm>
            <a:off x="633280" y="1484784"/>
            <a:ext cx="5761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5-4&gt; WHERE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절에서 다수의 값과 비교 시 사용 할 수 있는 키워드</a:t>
            </a:r>
          </a:p>
        </p:txBody>
      </p:sp>
    </p:spTree>
    <p:extLst>
      <p:ext uri="{BB962C8B-B14F-4D97-AF65-F5344CB8AC3E}">
        <p14:creationId xmlns:p14="http://schemas.microsoft.com/office/powerpoint/2010/main" val="3889195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D5E3-1E12-4317-9A65-F4B4AD03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A1D87-9B9C-4E8E-B909-C6E1EA85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연봉이 </a:t>
            </a:r>
            <a:r>
              <a:rPr lang="en-US" altLang="ko-KR" dirty="0"/>
              <a:t>1000~2000 </a:t>
            </a:r>
            <a:r>
              <a:rPr lang="ko-KR" altLang="en-US" dirty="0"/>
              <a:t>사이인 사원의 이름과 연봉을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136BE57-4A2F-4524-A35A-3D3FC04F0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165824"/>
              </p:ext>
            </p:extLst>
          </p:nvPr>
        </p:nvGraphicFramePr>
        <p:xfrm>
          <a:off x="971600" y="4293096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1464030296"/>
                    </a:ext>
                  </a:extLst>
                </a:gridCol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sal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sal &gt;= 1000 AND sal &lt;= 2000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45062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7793D32-CB3A-4F38-B5D9-767FC77C8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1772816"/>
            <a:ext cx="1466850" cy="1390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297A30-F23E-47B7-BC90-51AB96896B5F}"/>
              </a:ext>
            </a:extLst>
          </p:cNvPr>
          <p:cNvSpPr txBox="1"/>
          <p:nvPr/>
        </p:nvSpPr>
        <p:spPr>
          <a:xfrm>
            <a:off x="899592" y="3861048"/>
            <a:ext cx="214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결과가 동일한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9DB7E07-0213-4DEA-94DE-EA8DAF9D4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74700"/>
              </p:ext>
            </p:extLst>
          </p:nvPr>
        </p:nvGraphicFramePr>
        <p:xfrm>
          <a:off x="978445" y="1772816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3830194331"/>
                    </a:ext>
                  </a:extLst>
                </a:gridCol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sal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sal 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BETWEEN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1000 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AND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2000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4634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211E45C-5CB1-4B56-A5E6-41E0D3A37387}"/>
              </a:ext>
            </a:extLst>
          </p:cNvPr>
          <p:cNvSpPr txBox="1"/>
          <p:nvPr/>
        </p:nvSpPr>
        <p:spPr>
          <a:xfrm>
            <a:off x="978445" y="3018438"/>
            <a:ext cx="4477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BETWEEN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600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경계값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(1000, 2000)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포함</a:t>
            </a:r>
          </a:p>
        </p:txBody>
      </p:sp>
    </p:spTree>
    <p:extLst>
      <p:ext uri="{BB962C8B-B14F-4D97-AF65-F5344CB8AC3E}">
        <p14:creationId xmlns:p14="http://schemas.microsoft.com/office/powerpoint/2010/main" val="1530152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D5E3-1E12-4317-9A65-F4B4AD03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A1D87-9B9C-4E8E-B909-C6E1EA85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연봉이 </a:t>
            </a:r>
            <a:r>
              <a:rPr lang="en-US" altLang="ko-KR" dirty="0"/>
              <a:t>1000~2000 </a:t>
            </a:r>
            <a:r>
              <a:rPr lang="ko-KR" altLang="en-US" dirty="0"/>
              <a:t>사이가 </a:t>
            </a:r>
            <a:r>
              <a:rPr lang="ko-KR" altLang="en-US" u="sng" dirty="0"/>
              <a:t>아닌 </a:t>
            </a:r>
            <a:r>
              <a:rPr lang="ko-KR" altLang="en-US" dirty="0"/>
              <a:t>사원의 이름과 연봉을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7A18D60-0D89-4B69-BD7C-42F64059A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494990"/>
              </p:ext>
            </p:extLst>
          </p:nvPr>
        </p:nvGraphicFramePr>
        <p:xfrm>
          <a:off x="971600" y="1707111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3414183817"/>
                    </a:ext>
                  </a:extLst>
                </a:gridCol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sal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sal 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NOT BETWEEN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1000 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AND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2000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0402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963B3EA-DD3E-48B3-AFC8-8CCDC07D2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321471"/>
              </p:ext>
            </p:extLst>
          </p:nvPr>
        </p:nvGraphicFramePr>
        <p:xfrm>
          <a:off x="971600" y="4221088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4191582314"/>
                    </a:ext>
                  </a:extLst>
                </a:gridCol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sal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sal &lt; 1000 OR sal &gt; 2000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838470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89095BD1-440B-4031-90C2-AC05DE7D1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707111"/>
            <a:ext cx="1476375" cy="1771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23969C-F343-4A8C-A50E-4C9B94AB0C37}"/>
              </a:ext>
            </a:extLst>
          </p:cNvPr>
          <p:cNvSpPr txBox="1"/>
          <p:nvPr/>
        </p:nvSpPr>
        <p:spPr>
          <a:xfrm>
            <a:off x="899592" y="3861048"/>
            <a:ext cx="214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결과가 동일한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891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D5E3-1E12-4317-9A65-F4B4AD03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A1D87-9B9C-4E8E-B909-C6E1EA85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담당 업무가 ‘</a:t>
            </a:r>
            <a:r>
              <a:rPr lang="en-US" altLang="ko-KR" dirty="0"/>
              <a:t>CLERK’, ‘ANALYST’, ‘MANAGER’ </a:t>
            </a:r>
            <a:r>
              <a:rPr lang="ko-KR" altLang="en-US" dirty="0"/>
              <a:t>중의 하나인 사원의 이름과</a:t>
            </a:r>
            <a:r>
              <a:rPr lang="en-US" altLang="ko-KR" dirty="0"/>
              <a:t>, </a:t>
            </a:r>
            <a:r>
              <a:rPr lang="ko-KR" altLang="en-US" dirty="0"/>
              <a:t>담당업무</a:t>
            </a:r>
            <a:r>
              <a:rPr lang="en-US" altLang="ko-KR" dirty="0"/>
              <a:t>, </a:t>
            </a:r>
            <a:r>
              <a:rPr lang="ko-KR" altLang="en-US" dirty="0"/>
              <a:t>연봉을 </a:t>
            </a:r>
            <a:r>
              <a:rPr lang="ko-KR" altLang="en-US" dirty="0" err="1"/>
              <a:t>보이시오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F59B8E5-D5CE-42B6-9BDD-18DDE52EF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67939"/>
              </p:ext>
            </p:extLst>
          </p:nvPr>
        </p:nvGraphicFramePr>
        <p:xfrm>
          <a:off x="971600" y="1988840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2901535368"/>
                    </a:ext>
                  </a:extLst>
                </a:gridCol>
              </a:tblGrid>
              <a:tr h="7240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job, sal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job 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IN (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'CLERK', 'ANALYST', 'MANAGER'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4176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D7FFD3A-4F09-4FC5-8AFE-36DA6963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249" y="1988840"/>
            <a:ext cx="2085975" cy="19621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E5E066F-7E99-4CF2-8696-796746A1A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873"/>
              </p:ext>
            </p:extLst>
          </p:nvPr>
        </p:nvGraphicFramePr>
        <p:xfrm>
          <a:off x="971600" y="4281401"/>
          <a:ext cx="5328158" cy="1939354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249827030"/>
                    </a:ext>
                  </a:extLst>
                </a:gridCol>
              </a:tblGrid>
              <a:tr h="10474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job, sal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job = 'CLERK' OR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     job = 'ANALYST' OR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     job = 'MANAGER'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704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A1874A-77F9-4AF1-8274-06E069A134A3}"/>
              </a:ext>
            </a:extLst>
          </p:cNvPr>
          <p:cNvSpPr txBox="1"/>
          <p:nvPr/>
        </p:nvSpPr>
        <p:spPr>
          <a:xfrm>
            <a:off x="899592" y="3861048"/>
            <a:ext cx="214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결과가 동일한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817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D5E3-1E12-4317-9A65-F4B4AD03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A1D87-9B9C-4E8E-B909-C6E1EA85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담당 업무가 ‘</a:t>
            </a:r>
            <a:r>
              <a:rPr lang="en-US" altLang="ko-KR" dirty="0"/>
              <a:t>CLERK’, ‘ANALYST’, ‘MANAGER’</a:t>
            </a:r>
            <a:r>
              <a:rPr lang="ko-KR" altLang="en-US" dirty="0"/>
              <a:t>가 </a:t>
            </a:r>
            <a:r>
              <a:rPr lang="ko-KR" altLang="en-US" u="sng" dirty="0"/>
              <a:t>아닌</a:t>
            </a:r>
            <a:r>
              <a:rPr lang="ko-KR" altLang="en-US" dirty="0"/>
              <a:t> 사원의 이름과</a:t>
            </a:r>
            <a:r>
              <a:rPr lang="en-US" altLang="ko-KR" dirty="0"/>
              <a:t>, </a:t>
            </a:r>
            <a:r>
              <a:rPr lang="ko-KR" altLang="en-US" dirty="0"/>
              <a:t>담당업무</a:t>
            </a:r>
            <a:r>
              <a:rPr lang="en-US" altLang="ko-KR" dirty="0"/>
              <a:t>, </a:t>
            </a:r>
            <a:r>
              <a:rPr lang="ko-KR" altLang="en-US" dirty="0"/>
              <a:t>연봉을 </a:t>
            </a:r>
            <a:r>
              <a:rPr lang="ko-KR" altLang="en-US" dirty="0" err="1"/>
              <a:t>보이시오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04012BA-378C-44B1-914C-1A9DA34D5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64459"/>
              </p:ext>
            </p:extLst>
          </p:nvPr>
        </p:nvGraphicFramePr>
        <p:xfrm>
          <a:off x="971600" y="2060848"/>
          <a:ext cx="5746115" cy="1159066"/>
        </p:xfrm>
        <a:graphic>
          <a:graphicData uri="http://schemas.openxmlformats.org/drawingml/2006/table">
            <a:tbl>
              <a:tblPr/>
              <a:tblGrid>
                <a:gridCol w="5746115">
                  <a:extLst>
                    <a:ext uri="{9D8B030D-6E8A-4147-A177-3AD203B41FA5}">
                      <a16:colId xmlns:a16="http://schemas.microsoft.com/office/drawing/2014/main" val="685902091"/>
                    </a:ext>
                  </a:extLst>
                </a:gridCol>
              </a:tblGrid>
              <a:tr h="7240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job, sal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job 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NOT IN (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'CLERK', 'ANALYST', 'MANAGER'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67750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050BB80-2D2D-42B2-B033-1040CAB0B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2071065"/>
            <a:ext cx="2162175" cy="12001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5EE16A9-43F0-4DF9-98F2-83D97EB8C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394844"/>
              </p:ext>
            </p:extLst>
          </p:nvPr>
        </p:nvGraphicFramePr>
        <p:xfrm>
          <a:off x="971600" y="4581128"/>
          <a:ext cx="5328158" cy="1941259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576679256"/>
                    </a:ext>
                  </a:extLst>
                </a:gridCol>
              </a:tblGrid>
              <a:tr h="10474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job, sal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job &lt;&gt; 'CLERK' AND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job &lt;&gt; 'ANALYST' AND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job &lt;&gt; 'MANAGER'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7055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24CB4E2-FA86-4503-B4FE-E424B29A72B9}"/>
              </a:ext>
            </a:extLst>
          </p:cNvPr>
          <p:cNvSpPr txBox="1"/>
          <p:nvPr/>
        </p:nvSpPr>
        <p:spPr>
          <a:xfrm>
            <a:off x="899592" y="4201343"/>
            <a:ext cx="2140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결과가 동일한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982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D5E3-1E12-4317-9A65-F4B4AD03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A1D87-9B9C-4E8E-B909-C6E1EA85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 컬럼의 부분 비교</a:t>
            </a:r>
          </a:p>
          <a:p>
            <a:pPr lvl="1"/>
            <a:r>
              <a:rPr lang="ko-KR" altLang="en-US" dirty="0"/>
              <a:t>문자형식의 컬럼에 대해서 </a:t>
            </a:r>
            <a:r>
              <a:rPr lang="ko-KR" altLang="en-US" dirty="0" err="1"/>
              <a:t>컬럼값</a:t>
            </a:r>
            <a:r>
              <a:rPr lang="ko-KR" altLang="en-US" dirty="0"/>
              <a:t> 전체가 아닌 일부의 값과 비교를 </a:t>
            </a:r>
            <a:r>
              <a:rPr lang="ko-KR" altLang="en-US" dirty="0" err="1"/>
              <a:t>해야할</a:t>
            </a:r>
            <a:r>
              <a:rPr lang="ko-KR" altLang="en-US" dirty="0"/>
              <a:t>  때가 있음</a:t>
            </a:r>
          </a:p>
          <a:p>
            <a:pPr lvl="1"/>
            <a:r>
              <a:rPr lang="ko-KR" altLang="en-US" dirty="0" err="1"/>
              <a:t>컬럼값</a:t>
            </a:r>
            <a:r>
              <a:rPr lang="ko-KR" altLang="en-US" dirty="0"/>
              <a:t> 전체와 비교할 때는 </a:t>
            </a:r>
            <a:r>
              <a:rPr lang="en-US" altLang="ko-KR" dirty="0"/>
              <a:t>= </a:t>
            </a:r>
            <a:r>
              <a:rPr lang="ko-KR" altLang="en-US" dirty="0"/>
              <a:t>를 사용</a:t>
            </a:r>
          </a:p>
          <a:p>
            <a:pPr lvl="1"/>
            <a:r>
              <a:rPr lang="ko-KR" altLang="en-US" dirty="0"/>
              <a:t>일부분과 비교할 때는 </a:t>
            </a:r>
            <a:r>
              <a:rPr lang="en-US" altLang="ko-KR" dirty="0"/>
              <a:t>LIKE</a:t>
            </a:r>
            <a:r>
              <a:rPr lang="ko-KR" altLang="en-US" dirty="0"/>
              <a:t>을 사용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BFEA82-AB40-4C05-8F5B-0E831DDB8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87720"/>
              </p:ext>
            </p:extLst>
          </p:nvPr>
        </p:nvGraphicFramePr>
        <p:xfrm>
          <a:off x="1027854" y="3378432"/>
          <a:ext cx="6588230" cy="1490728"/>
        </p:xfrm>
        <a:graphic>
          <a:graphicData uri="http://schemas.openxmlformats.org/drawingml/2006/table">
            <a:tbl>
              <a:tblPr/>
              <a:tblGrid>
                <a:gridCol w="1043614">
                  <a:extLst>
                    <a:ext uri="{9D8B030D-6E8A-4147-A177-3AD203B41FA5}">
                      <a16:colId xmlns:a16="http://schemas.microsoft.com/office/drawing/2014/main" val="1153220151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1818602274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548018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LIKE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속성의 컬럼에 대해 지정한 문자열을 포함하는지 비교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39668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LIKE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함께 사용되며 임의의 개수의 문자를 표현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32059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LIKE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함께 사용되며 하나의 문자를 표현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98157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C01BA3F9-00BA-4EB1-8195-6B5C97EC86C1}"/>
              </a:ext>
            </a:extLst>
          </p:cNvPr>
          <p:cNvSpPr/>
          <p:nvPr/>
        </p:nvSpPr>
        <p:spPr>
          <a:xfrm>
            <a:off x="971600" y="2946384"/>
            <a:ext cx="6984776" cy="39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5-5&gt; WHERE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절에서 문자 컬럼의 값과 부분 비교 시 사용 할 수 있는 키워드</a:t>
            </a:r>
          </a:p>
        </p:txBody>
      </p:sp>
    </p:spTree>
    <p:extLst>
      <p:ext uri="{BB962C8B-B14F-4D97-AF65-F5344CB8AC3E}">
        <p14:creationId xmlns:p14="http://schemas.microsoft.com/office/powerpoint/2010/main" val="3640949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D5E3-1E12-4317-9A65-F4B4AD03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A1D87-9B9C-4E8E-B909-C6E1EA85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이름이 ‘</a:t>
            </a:r>
            <a:r>
              <a:rPr lang="en-US" altLang="ko-KR" dirty="0"/>
              <a:t>A’</a:t>
            </a:r>
            <a:r>
              <a:rPr lang="ko-KR" altLang="en-US" dirty="0"/>
              <a:t>로 시작하는 사원의 이름과 담당 업무를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이름의 세 번째 글자가 ‘</a:t>
            </a:r>
            <a:r>
              <a:rPr lang="en-US" altLang="ko-KR" dirty="0"/>
              <a:t>A’</a:t>
            </a:r>
            <a:r>
              <a:rPr lang="ko-KR" altLang="en-US" dirty="0"/>
              <a:t>인 시작하는 사원의 이름과 담당 업무를 </a:t>
            </a:r>
            <a:r>
              <a:rPr lang="ko-KR" altLang="en-US" dirty="0" err="1"/>
              <a:t>보이시오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668E37-18C6-4A7C-B528-4B8B5106D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59953"/>
              </p:ext>
            </p:extLst>
          </p:nvPr>
        </p:nvGraphicFramePr>
        <p:xfrm>
          <a:off x="1043608" y="1772816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455413391"/>
                    </a:ext>
                  </a:extLst>
                </a:gridCol>
              </a:tblGrid>
              <a:tr h="6162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job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LIKE 'A%'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8762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1BC9AD76-1FEB-4B04-A34F-1E2DD788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772816"/>
            <a:ext cx="1695450" cy="609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EC15A29-891D-43A8-8898-CB17F065F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0415"/>
              </p:ext>
            </p:extLst>
          </p:nvPr>
        </p:nvGraphicFramePr>
        <p:xfrm>
          <a:off x="1043608" y="3996221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3199314919"/>
                    </a:ext>
                  </a:extLst>
                </a:gridCol>
              </a:tblGrid>
              <a:tr h="6162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job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LIKE '__A%'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945074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8CCA6A8A-BB76-4CEE-812E-C44B8D44B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012608"/>
            <a:ext cx="1704975" cy="800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888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1059C-79CA-4914-A744-CB162C55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언어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9698E-455D-4112-9642-5E53C5B5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언어의 구성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5C6908-686B-4DB7-BF2C-D51FA7EEB0E7}"/>
              </a:ext>
            </a:extLst>
          </p:cNvPr>
          <p:cNvCxnSpPr>
            <a:cxnSpLocks/>
          </p:cNvCxnSpPr>
          <p:nvPr/>
        </p:nvCxnSpPr>
        <p:spPr>
          <a:xfrm>
            <a:off x="4273601" y="1896109"/>
            <a:ext cx="0" cy="409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DF9F05-E373-4AAD-B207-BE92EE9D5E6F}"/>
              </a:ext>
            </a:extLst>
          </p:cNvPr>
          <p:cNvSpPr/>
          <p:nvPr/>
        </p:nvSpPr>
        <p:spPr>
          <a:xfrm>
            <a:off x="3720156" y="1511098"/>
            <a:ext cx="1094874" cy="397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67B847-DF36-40FF-8FE9-FC993CB02237}"/>
              </a:ext>
            </a:extLst>
          </p:cNvPr>
          <p:cNvSpPr/>
          <p:nvPr/>
        </p:nvSpPr>
        <p:spPr>
          <a:xfrm>
            <a:off x="1783068" y="2289137"/>
            <a:ext cx="1443789" cy="561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정의어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(DDL)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42BE95-1293-4D50-A245-01B3352F7CAB}"/>
              </a:ext>
            </a:extLst>
          </p:cNvPr>
          <p:cNvSpPr/>
          <p:nvPr/>
        </p:nvSpPr>
        <p:spPr>
          <a:xfrm>
            <a:off x="3571765" y="2289137"/>
            <a:ext cx="1443789" cy="561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조작어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(DML)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8CE530-2A92-4DF0-B5E6-71A2B0AB353A}"/>
              </a:ext>
            </a:extLst>
          </p:cNvPr>
          <p:cNvSpPr/>
          <p:nvPr/>
        </p:nvSpPr>
        <p:spPr>
          <a:xfrm>
            <a:off x="5360459" y="2289137"/>
            <a:ext cx="1443789" cy="561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제어어</a:t>
            </a:r>
            <a:endParaRPr lang="en-US" altLang="ko-KR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(DCL)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A765B4A9-069F-4DC0-BFFF-F0A3A9B9A88C}"/>
              </a:ext>
            </a:extLst>
          </p:cNvPr>
          <p:cNvSpPr/>
          <p:nvPr/>
        </p:nvSpPr>
        <p:spPr>
          <a:xfrm>
            <a:off x="2541058" y="2076586"/>
            <a:ext cx="3465095" cy="240631"/>
          </a:xfrm>
          <a:custGeom>
            <a:avLst/>
            <a:gdLst>
              <a:gd name="connsiteX0" fmla="*/ 0 w 3465095"/>
              <a:gd name="connsiteY0" fmla="*/ 216568 h 240631"/>
              <a:gd name="connsiteX1" fmla="*/ 0 w 3465095"/>
              <a:gd name="connsiteY1" fmla="*/ 0 h 240631"/>
              <a:gd name="connsiteX2" fmla="*/ 3465095 w 3465095"/>
              <a:gd name="connsiteY2" fmla="*/ 0 h 240631"/>
              <a:gd name="connsiteX3" fmla="*/ 3465095 w 3465095"/>
              <a:gd name="connsiteY3" fmla="*/ 240631 h 240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5095" h="240631">
                <a:moveTo>
                  <a:pt x="0" y="216568"/>
                </a:moveTo>
                <a:lnTo>
                  <a:pt x="0" y="0"/>
                </a:lnTo>
                <a:lnTo>
                  <a:pt x="3465095" y="0"/>
                </a:lnTo>
                <a:lnTo>
                  <a:pt x="3465095" y="24063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514ECF-9251-45D5-A22F-659EBA0FB249}"/>
              </a:ext>
            </a:extLst>
          </p:cNvPr>
          <p:cNvSpPr txBox="1"/>
          <p:nvPr/>
        </p:nvSpPr>
        <p:spPr>
          <a:xfrm>
            <a:off x="1903384" y="2978949"/>
            <a:ext cx="10838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1764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</a:t>
            </a:r>
          </a:p>
          <a:p>
            <a:pPr marL="285750" indent="-1764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ALTER</a:t>
            </a:r>
          </a:p>
          <a:p>
            <a:pPr marL="285750" indent="-1764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DROP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36FF4-04FC-4CDE-895D-5BBAB7E24D4A}"/>
              </a:ext>
            </a:extLst>
          </p:cNvPr>
          <p:cNvSpPr txBox="1"/>
          <p:nvPr/>
        </p:nvSpPr>
        <p:spPr>
          <a:xfrm>
            <a:off x="3692079" y="2978949"/>
            <a:ext cx="11213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1764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</a:p>
          <a:p>
            <a:pPr marL="285750" indent="-1764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</a:p>
          <a:p>
            <a:pPr marL="285750" indent="-1764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DELETE</a:t>
            </a:r>
          </a:p>
          <a:p>
            <a:pPr marL="285750" indent="-1764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832D3-BCE5-4C9E-8898-1658F45DECA4}"/>
              </a:ext>
            </a:extLst>
          </p:cNvPr>
          <p:cNvSpPr txBox="1"/>
          <p:nvPr/>
        </p:nvSpPr>
        <p:spPr>
          <a:xfrm>
            <a:off x="5468744" y="2978949"/>
            <a:ext cx="1126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1764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GRANT</a:t>
            </a:r>
          </a:p>
          <a:p>
            <a:pPr marL="285750" indent="-17640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REVOKE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9AF013-36DD-4289-9EBC-8113DD0C402C}"/>
              </a:ext>
            </a:extLst>
          </p:cNvPr>
          <p:cNvSpPr/>
          <p:nvPr/>
        </p:nvSpPr>
        <p:spPr>
          <a:xfrm>
            <a:off x="3203848" y="3903053"/>
            <a:ext cx="2295821" cy="390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5-1&gt; SQL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분류</a:t>
            </a:r>
          </a:p>
        </p:txBody>
      </p:sp>
    </p:spTree>
    <p:extLst>
      <p:ext uri="{BB962C8B-B14F-4D97-AF65-F5344CB8AC3E}">
        <p14:creationId xmlns:p14="http://schemas.microsoft.com/office/powerpoint/2010/main" val="2952511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DD5E3-1E12-4317-9A65-F4B4AD03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내장함수의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A1D87-9B9C-4E8E-B909-C6E1EA85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SQL</a:t>
            </a:r>
            <a:r>
              <a:rPr lang="ko-KR" altLang="en-US" dirty="0"/>
              <a:t>에서는 </a:t>
            </a:r>
            <a:r>
              <a:rPr lang="en-US" altLang="ko-KR" dirty="0"/>
              <a:t>SELECT</a:t>
            </a:r>
            <a:r>
              <a:rPr lang="ko-KR" altLang="en-US" dirty="0"/>
              <a:t>문에 함께 쓸 수 있는 내장 함수들을 지원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59A5D9C-4686-4D4C-83D6-051987DE5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72907"/>
              </p:ext>
            </p:extLst>
          </p:nvPr>
        </p:nvGraphicFramePr>
        <p:xfrm>
          <a:off x="971600" y="1988840"/>
          <a:ext cx="6984776" cy="2236092"/>
        </p:xfrm>
        <a:graphic>
          <a:graphicData uri="http://schemas.openxmlformats.org/drawingml/2006/table">
            <a:tbl>
              <a:tblPr/>
              <a:tblGrid>
                <a:gridCol w="1325066">
                  <a:extLst>
                    <a:ext uri="{9D8B030D-6E8A-4147-A177-3AD203B41FA5}">
                      <a16:colId xmlns:a16="http://schemas.microsoft.com/office/drawing/2014/main" val="1689793297"/>
                    </a:ext>
                  </a:extLst>
                </a:gridCol>
                <a:gridCol w="5659710">
                  <a:extLst>
                    <a:ext uri="{9D8B030D-6E8A-4147-A177-3AD203B41FA5}">
                      <a16:colId xmlns:a16="http://schemas.microsoft.com/office/drawing/2014/main" val="156866068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916135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 결과에서 튜플의 개수를 반환한다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24415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숫자 컬럼의 최대 값을 반환한다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226426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숫자 컬럼의 최소 값을 반환한다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121566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숫자 컬럼의 평균 값을 반환한다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8854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SUM()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숫자 컬럼의 합계 값을 반환한다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22620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D6E875A-09BD-4115-92C3-2ED1401B2B47}"/>
              </a:ext>
            </a:extLst>
          </p:cNvPr>
          <p:cNvSpPr/>
          <p:nvPr/>
        </p:nvSpPr>
        <p:spPr>
          <a:xfrm>
            <a:off x="827584" y="1572897"/>
            <a:ext cx="4572000" cy="3889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5-6&gt; SELECT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안에서 사용할 수 있는 내장 함수</a:t>
            </a:r>
          </a:p>
        </p:txBody>
      </p:sp>
    </p:spTree>
    <p:extLst>
      <p:ext uri="{BB962C8B-B14F-4D97-AF65-F5344CB8AC3E}">
        <p14:creationId xmlns:p14="http://schemas.microsoft.com/office/powerpoint/2010/main" val="3309299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0D30A-2FD5-4456-841B-071F58D7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내장함수의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10623-7155-4399-A37F-DD5A9A3B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개수를 카운트</a:t>
            </a:r>
            <a:r>
              <a:rPr lang="en-US" altLang="ko-KR" dirty="0"/>
              <a:t>: COUNT()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현재 사원의 수는 모두 몇 명인지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담당업무가 ‘</a:t>
            </a:r>
            <a:r>
              <a:rPr lang="en-US" altLang="ko-KR" dirty="0"/>
              <a:t>SALESMAN’ </a:t>
            </a:r>
            <a:r>
              <a:rPr lang="ko-KR" altLang="en-US" dirty="0"/>
              <a:t>사원의 수는 모두 몇 명인지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B2E795E-6808-4ABE-9DCE-4BAAE5857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969127"/>
              </p:ext>
            </p:extLst>
          </p:nvPr>
        </p:nvGraphicFramePr>
        <p:xfrm>
          <a:off x="971600" y="2060848"/>
          <a:ext cx="5328158" cy="770827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11445757"/>
                    </a:ext>
                  </a:extLst>
                </a:gridCol>
              </a:tblGrid>
              <a:tr h="4364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COUNT(*)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72534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0FD018E-0622-4339-B67D-22551538A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408" y="2083321"/>
            <a:ext cx="1200150" cy="409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FB5C21-7BF7-4C79-A358-8DF19819FBAD}"/>
              </a:ext>
            </a:extLst>
          </p:cNvPr>
          <p:cNvSpPr txBox="1"/>
          <p:nvPr/>
        </p:nvSpPr>
        <p:spPr>
          <a:xfrm>
            <a:off x="856593" y="2976292"/>
            <a:ext cx="75730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COUNT(*)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대신에 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COUNT(</a:t>
            </a: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ename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COUNT(</a:t>
            </a:r>
            <a:r>
              <a:rPr lang="en-US" altLang="ko-KR" sz="1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hiredate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COUNT(job)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등으로 해도 </a:t>
            </a:r>
            <a:r>
              <a:rPr lang="ko-KR" altLang="en-US" sz="1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튜플의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개수를 세는 것이기 때문에 결과는 같다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포함하는 경우는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개수를 셀 때 제외하므로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COUNT(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mgr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COUNT(comm)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다른 결과가 나온다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COUNT(*)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사용하는 것이 안전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C74FCF7-AA9F-455E-8E98-1C9E7F212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51658"/>
              </p:ext>
            </p:extLst>
          </p:nvPr>
        </p:nvGraphicFramePr>
        <p:xfrm>
          <a:off x="1043608" y="4644293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122701603"/>
                    </a:ext>
                  </a:extLst>
                </a:gridCol>
              </a:tblGrid>
              <a:tr h="4364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COUNT(*)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job = 'SALESMAN';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47319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0EE9B384-0E3E-455F-AD7F-7BF432CF7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170" y="4653136"/>
            <a:ext cx="1190625" cy="4286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2228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0D30A-2FD5-4456-841B-071F58D7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내장함수의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10623-7155-4399-A37F-DD5A9A3B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질의 결과에 나오는 컬럼의 이름을 바꾸어서 보여줄 때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495F9AA-00B0-484E-BF35-56A636E9B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361934"/>
              </p:ext>
            </p:extLst>
          </p:nvPr>
        </p:nvGraphicFramePr>
        <p:xfrm>
          <a:off x="899592" y="1844824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2599985258"/>
                    </a:ext>
                  </a:extLst>
                </a:gridCol>
              </a:tblGrid>
              <a:tr h="6051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COUNT(*) 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AS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cnt_salesman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job = 'SALESMAN';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8407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35A784E-06FC-4670-B7D8-672AF0F2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19450"/>
            <a:ext cx="1590675" cy="419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7105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0D30A-2FD5-4456-841B-071F58D7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내장함수의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10623-7155-4399-A37F-DD5A9A3B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컬럼의 최대 값</a:t>
            </a:r>
            <a:r>
              <a:rPr lang="en-US" altLang="ko-KR" dirty="0"/>
              <a:t>: MAX()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급여를 가장 많이 받는 사원은 얼마를 받는가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담당업무가 ‘</a:t>
            </a:r>
            <a:r>
              <a:rPr lang="en-US" altLang="ko-KR" dirty="0"/>
              <a:t>SALESMAN’ </a:t>
            </a:r>
            <a:r>
              <a:rPr lang="ko-KR" altLang="en-US" dirty="0"/>
              <a:t>사원 중 급여를 가장 많이 받는 사원은 얼마를 받는가</a:t>
            </a:r>
            <a:r>
              <a:rPr lang="en-US" altLang="ko-KR" dirty="0"/>
              <a:t>?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47D0C91-9F8D-4064-824B-9CAE37640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4288"/>
              </p:ext>
            </p:extLst>
          </p:nvPr>
        </p:nvGraphicFramePr>
        <p:xfrm>
          <a:off x="1043608" y="2132856"/>
          <a:ext cx="5328158" cy="770827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911150853"/>
                    </a:ext>
                  </a:extLst>
                </a:gridCol>
              </a:tblGrid>
              <a:tr h="4364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SELECT MAX(sal)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FROM emp 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77167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4FDAD5F-5AA6-4783-A545-A111E32BE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727" y="2132856"/>
            <a:ext cx="1190625" cy="4286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2305CE-28F1-464B-86A6-B8351A868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425801"/>
              </p:ext>
            </p:extLst>
          </p:nvPr>
        </p:nvGraphicFramePr>
        <p:xfrm>
          <a:off x="1043608" y="4365104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3828449673"/>
                    </a:ext>
                  </a:extLst>
                </a:gridCol>
              </a:tblGrid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MAX(sal)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job = 'SALESMAN';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9192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A149FA47-59D6-40C0-AD7A-38D44FDCD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727" y="4384249"/>
            <a:ext cx="1200150" cy="428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8733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0D30A-2FD5-4456-841B-071F58D7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내장함수의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10623-7155-4399-A37F-DD5A9A3B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컬럼의 최소 값 </a:t>
            </a:r>
            <a:r>
              <a:rPr lang="en-US" altLang="ko-KR" dirty="0"/>
              <a:t>: MIN()</a:t>
            </a:r>
            <a:endParaRPr lang="ko-KR" altLang="en-US" dirty="0"/>
          </a:p>
          <a:p>
            <a:endParaRPr lang="en-US" altLang="ko-KR" dirty="0"/>
          </a:p>
          <a:p>
            <a:pPr lvl="1"/>
            <a:r>
              <a:rPr lang="ko-KR" altLang="en-US" dirty="0"/>
              <a:t>사원들의 입사 일자가 가장 빠른 날은 언제인가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가장 많은 급여</a:t>
            </a:r>
            <a:r>
              <a:rPr lang="en-US" altLang="ko-KR" dirty="0"/>
              <a:t>, </a:t>
            </a:r>
            <a:r>
              <a:rPr lang="ko-KR" altLang="en-US" dirty="0"/>
              <a:t>가장 적은 급여</a:t>
            </a:r>
            <a:r>
              <a:rPr lang="en-US" altLang="ko-KR" dirty="0"/>
              <a:t>, </a:t>
            </a:r>
            <a:r>
              <a:rPr lang="ko-KR" altLang="en-US" dirty="0"/>
              <a:t>그리고 두 급여의 차이를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55125F-451D-4B1A-BCEF-295B38185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74629"/>
              </p:ext>
            </p:extLst>
          </p:nvPr>
        </p:nvGraphicFramePr>
        <p:xfrm>
          <a:off x="1043608" y="2060848"/>
          <a:ext cx="5328158" cy="770827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2339107731"/>
                    </a:ext>
                  </a:extLst>
                </a:gridCol>
              </a:tblGrid>
              <a:tr h="4364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SELECT MIN(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hiredate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FROM emp 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14783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0638C66-7D9C-47D4-A3C8-50686C2A1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311" y="2054746"/>
            <a:ext cx="1476375" cy="4381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E0C509F-3FCD-49B4-9C3E-FDF3924B4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6422"/>
              </p:ext>
            </p:extLst>
          </p:nvPr>
        </p:nvGraphicFramePr>
        <p:xfrm>
          <a:off x="1064824" y="3683794"/>
          <a:ext cx="5328158" cy="770827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1692479441"/>
                    </a:ext>
                  </a:extLst>
                </a:gridCol>
              </a:tblGrid>
              <a:tr h="4364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MAX(sal), MIN(sal), MAX(sal) - MIN(sal)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466607"/>
                  </a:ext>
                </a:extLst>
              </a:tr>
            </a:tbl>
          </a:graphicData>
        </a:graphic>
      </p:graphicFrame>
      <p:pic>
        <p:nvPicPr>
          <p:cNvPr id="34819" name="_x576806176" descr="EMB00004c7c1131">
            <a:extLst>
              <a:ext uri="{FF2B5EF4-FFF2-40B4-BE49-F238E27FC236}">
                <a16:creationId xmlns:a16="http://schemas.microsoft.com/office/drawing/2014/main" id="{B16D71BF-8F65-4BF5-A7A3-145F528AE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24" y="4624483"/>
            <a:ext cx="3013416" cy="38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385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0D30A-2FD5-4456-841B-071F58D7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내장함수의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10623-7155-4399-A37F-DD5A9A3B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컬럼의 평균 </a:t>
            </a:r>
            <a:r>
              <a:rPr lang="en-US" altLang="ko-KR" dirty="0"/>
              <a:t>: AVG()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사원들의 평균 급여액을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사원들의 평균 커미션</a:t>
            </a:r>
            <a:r>
              <a:rPr lang="en-US" altLang="ko-KR" dirty="0"/>
              <a:t>(</a:t>
            </a:r>
            <a:r>
              <a:rPr lang="ko-KR" altLang="en-US" dirty="0"/>
              <a:t>보너스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1B8639-6C1F-46B9-8B53-65AE32F4E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036216"/>
              </p:ext>
            </p:extLst>
          </p:nvPr>
        </p:nvGraphicFramePr>
        <p:xfrm>
          <a:off x="971600" y="2060848"/>
          <a:ext cx="5328158" cy="770827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684741956"/>
                    </a:ext>
                  </a:extLst>
                </a:gridCol>
              </a:tblGrid>
              <a:tr h="4364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AVG(sal)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770523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E328131-FEDA-44B0-A149-E23A87AB0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58" y="3008124"/>
            <a:ext cx="3581400" cy="4000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F38BAB7-FAB3-4C5D-AB21-54D662C29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23307"/>
              </p:ext>
            </p:extLst>
          </p:nvPr>
        </p:nvGraphicFramePr>
        <p:xfrm>
          <a:off x="993358" y="4365104"/>
          <a:ext cx="5328158" cy="770827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2654493582"/>
                    </a:ext>
                  </a:extLst>
                </a:gridCol>
              </a:tblGrid>
              <a:tr h="4364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AVG(comm)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770096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F702EC2-9D76-4EF9-A800-57935212B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724" y="4368527"/>
            <a:ext cx="1352550" cy="4286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255DFC-4ECB-4F72-951B-E6259CBA268B}"/>
              </a:ext>
            </a:extLst>
          </p:cNvPr>
          <p:cNvSpPr txBox="1"/>
          <p:nvPr/>
        </p:nvSpPr>
        <p:spPr>
          <a:xfrm>
            <a:off x="993358" y="5373216"/>
            <a:ext cx="79480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커미션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(comm)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컬럼에는 널 값이 포함되어 있다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컬럼에 대해 평균을 구하면 널이 포함된 </a:t>
            </a:r>
            <a:r>
              <a:rPr lang="ko-KR" altLang="en-US" sz="1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튜플은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작업 대상에서 제외됨</a:t>
            </a:r>
            <a:endParaRPr lang="en-US" altLang="ko-KR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위의 결과는 전 사원의 평균이 아니고 커미션이 널이 아닌 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명의 사원에 대한 평균임</a:t>
            </a:r>
          </a:p>
        </p:txBody>
      </p:sp>
    </p:spTree>
    <p:extLst>
      <p:ext uri="{BB962C8B-B14F-4D97-AF65-F5344CB8AC3E}">
        <p14:creationId xmlns:p14="http://schemas.microsoft.com/office/powerpoint/2010/main" val="3627586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0D30A-2FD5-4456-841B-071F58D7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내장함수의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10623-7155-4399-A37F-DD5A9A3B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컬럼의 합계 </a:t>
            </a:r>
            <a:r>
              <a:rPr lang="en-US" altLang="ko-KR" dirty="0"/>
              <a:t>: SUM()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사원들의 급여액 합계를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담당업무가 ‘</a:t>
            </a:r>
            <a:r>
              <a:rPr lang="en-US" altLang="ko-KR" dirty="0"/>
              <a:t>ANALYST’</a:t>
            </a:r>
            <a:r>
              <a:rPr lang="ko-KR" altLang="en-US" dirty="0"/>
              <a:t>인 사원들의 급여액 합계를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95874A8-240D-4243-8002-BD062060C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07855"/>
              </p:ext>
            </p:extLst>
          </p:nvPr>
        </p:nvGraphicFramePr>
        <p:xfrm>
          <a:off x="923578" y="2060848"/>
          <a:ext cx="5328158" cy="770827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1104575101"/>
                    </a:ext>
                  </a:extLst>
                </a:gridCol>
              </a:tblGrid>
              <a:tr h="4364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SUM(sal)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3515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34B4E22-E1AF-485C-9C82-726DE99E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194" y="2060848"/>
            <a:ext cx="1200150" cy="419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ABAD677-8D1B-47D6-960A-308A691E2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747769"/>
              </p:ext>
            </p:extLst>
          </p:nvPr>
        </p:nvGraphicFramePr>
        <p:xfrm>
          <a:off x="971600" y="3717032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3517143636"/>
                    </a:ext>
                  </a:extLst>
                </a:gridCol>
              </a:tblGrid>
              <a:tr h="4364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SUM(sal)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job = 'ANALYST';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9961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5CE4D9AD-EE45-4094-8271-66728BA09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202" y="3725942"/>
            <a:ext cx="1200150" cy="419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0668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E53B0-6D01-41ED-BFA0-B05E41A3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내장함수의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DDC9F-790A-49F0-A35F-42B15587D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컬럼에 대한 산술 연산</a:t>
            </a:r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은 숫자 타입의 컬럼에 대해 산술 연산을 할 수 있음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숫자 컬럼</a:t>
            </a:r>
            <a:r>
              <a:rPr lang="en-US" altLang="ko-KR" dirty="0"/>
              <a:t>&gt; * 10 </a:t>
            </a:r>
            <a:r>
              <a:rPr lang="ko-KR" altLang="en-US" dirty="0"/>
              <a:t>이나 </a:t>
            </a:r>
            <a:r>
              <a:rPr lang="en-US" altLang="ko-KR" dirty="0"/>
              <a:t>&lt;</a:t>
            </a:r>
            <a:r>
              <a:rPr lang="ko-KR" altLang="en-US" dirty="0"/>
              <a:t>숫자 컬럼</a:t>
            </a:r>
            <a:r>
              <a:rPr lang="en-US" altLang="ko-KR" dirty="0"/>
              <a:t>&gt; + &lt;</a:t>
            </a:r>
            <a:r>
              <a:rPr lang="ko-KR" altLang="en-US" dirty="0"/>
              <a:t>숫자 컬럼</a:t>
            </a:r>
            <a:r>
              <a:rPr lang="en-US" altLang="ko-KR" dirty="0"/>
              <a:t>&gt;</a:t>
            </a:r>
            <a:r>
              <a:rPr lang="ko-KR" altLang="en-US" dirty="0"/>
              <a:t>과 같은 연산이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담당업무가 ‘</a:t>
            </a:r>
            <a:r>
              <a:rPr lang="en-US" altLang="ko-KR" dirty="0"/>
              <a:t>ANALYST’</a:t>
            </a:r>
            <a:r>
              <a:rPr lang="ko-KR" altLang="en-US" dirty="0"/>
              <a:t>인 사원들의 이름</a:t>
            </a:r>
            <a:r>
              <a:rPr lang="en-US" altLang="ko-KR" dirty="0"/>
              <a:t>, </a:t>
            </a:r>
            <a:r>
              <a:rPr lang="ko-KR" altLang="en-US" dirty="0"/>
              <a:t>급여와 </a:t>
            </a:r>
            <a:r>
              <a:rPr lang="en-US" altLang="ko-KR" dirty="0"/>
              <a:t>10% </a:t>
            </a:r>
            <a:r>
              <a:rPr lang="ko-KR" altLang="en-US" dirty="0"/>
              <a:t>인상된 급여를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8441F5-3487-46E3-89D2-D1895214F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310864"/>
              </p:ext>
            </p:extLst>
          </p:nvPr>
        </p:nvGraphicFramePr>
        <p:xfrm>
          <a:off x="971600" y="3027108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2843125050"/>
                    </a:ext>
                  </a:extLst>
                </a:gridCol>
              </a:tblGrid>
              <a:tr h="4364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sal, sal*1.1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job = 'ANALYST';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5358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4C96747-BB8F-4267-980B-5EFA38506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260" y="3027108"/>
            <a:ext cx="2066925" cy="600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83695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E3346-FACD-492D-9D27-70B79263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내장함수의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A45F2-26A6-49DF-83A6-DB08CAEF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사원들의 이름</a:t>
            </a:r>
            <a:r>
              <a:rPr lang="en-US" altLang="ko-KR" dirty="0"/>
              <a:t>, </a:t>
            </a:r>
            <a:r>
              <a:rPr lang="ko-KR" altLang="en-US" dirty="0"/>
              <a:t>급여</a:t>
            </a:r>
            <a:r>
              <a:rPr lang="en-US" altLang="ko-KR" dirty="0"/>
              <a:t>, </a:t>
            </a:r>
            <a:r>
              <a:rPr lang="ko-KR" altLang="en-US" dirty="0"/>
              <a:t>커미션</a:t>
            </a:r>
            <a:r>
              <a:rPr lang="en-US" altLang="ko-KR" dirty="0"/>
              <a:t>(</a:t>
            </a:r>
            <a:r>
              <a:rPr lang="ko-KR" altLang="en-US" dirty="0"/>
              <a:t>보너스</a:t>
            </a:r>
            <a:r>
              <a:rPr lang="en-US" altLang="ko-KR" dirty="0"/>
              <a:t>), </a:t>
            </a:r>
            <a:r>
              <a:rPr lang="ko-KR" altLang="en-US" dirty="0"/>
              <a:t>급여</a:t>
            </a:r>
            <a:r>
              <a:rPr lang="en-US" altLang="ko-KR" dirty="0"/>
              <a:t>+</a:t>
            </a:r>
            <a:r>
              <a:rPr lang="ko-KR" altLang="en-US" dirty="0"/>
              <a:t>커미션을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87E353-A8BF-4C03-AC8B-6EC17E540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56770"/>
              </p:ext>
            </p:extLst>
          </p:nvPr>
        </p:nvGraphicFramePr>
        <p:xfrm>
          <a:off x="1043608" y="1772816"/>
          <a:ext cx="5328158" cy="770827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4202327064"/>
                    </a:ext>
                  </a:extLst>
                </a:gridCol>
              </a:tblGrid>
              <a:tr h="43649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sal, comm,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sal+comm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42219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2C7FA49-A424-49FA-94A3-10C50B129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88" y="2847508"/>
            <a:ext cx="2876550" cy="29337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107DBC-9AF0-4BDB-911E-A428227175C2}"/>
              </a:ext>
            </a:extLst>
          </p:cNvPr>
          <p:cNvSpPr txBox="1"/>
          <p:nvPr/>
        </p:nvSpPr>
        <p:spPr>
          <a:xfrm>
            <a:off x="4090424" y="5445224"/>
            <a:ext cx="2497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숫자 </a:t>
            </a:r>
            <a:r>
              <a:rPr lang="en-US" altLang="ko-KR" sz="1400" dirty="0">
                <a:solidFill>
                  <a:srgbClr val="0070C0"/>
                </a:solidFill>
              </a:rPr>
              <a:t>+ NULL</a:t>
            </a:r>
            <a:r>
              <a:rPr lang="ko-KR" altLang="en-US" sz="1400" dirty="0">
                <a:solidFill>
                  <a:srgbClr val="0070C0"/>
                </a:solidFill>
              </a:rPr>
              <a:t>은 결과가 </a:t>
            </a:r>
            <a:r>
              <a:rPr lang="en-US" altLang="ko-KR" sz="1400" dirty="0">
                <a:solidFill>
                  <a:srgbClr val="0070C0"/>
                </a:solidFill>
              </a:rPr>
              <a:t>NULL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3166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30CF6-D1AD-42E3-B015-8886D521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44F35-84F3-4684-9B75-6604C2DD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 </a:t>
            </a:r>
            <a:r>
              <a:rPr lang="ko-KR" altLang="en-US" dirty="0"/>
              <a:t>페이지의 데이터베이스와 테이블을 생성하고 발표자료의 쿼리문을 실습해보자</a:t>
            </a:r>
            <a:endParaRPr lang="en-US" altLang="ko-KR" dirty="0"/>
          </a:p>
          <a:p>
            <a:pPr lvl="1"/>
            <a:r>
              <a:rPr lang="en-US" altLang="ko-KR" dirty="0"/>
              <a:t>Employees </a:t>
            </a:r>
            <a:r>
              <a:rPr lang="ko-KR" altLang="en-US" dirty="0"/>
              <a:t>데이터베이스 생성</a:t>
            </a:r>
            <a:endParaRPr lang="en-US" altLang="ko-KR" dirty="0"/>
          </a:p>
          <a:p>
            <a:pPr lvl="1"/>
            <a:r>
              <a:rPr lang="en-US" altLang="ko-KR" dirty="0"/>
              <a:t>emp</a:t>
            </a:r>
            <a:r>
              <a:rPr lang="ko-KR" altLang="en-US" dirty="0"/>
              <a:t>와  </a:t>
            </a:r>
            <a:r>
              <a:rPr lang="en-US" altLang="ko-KR" dirty="0"/>
              <a:t>dept </a:t>
            </a:r>
            <a:r>
              <a:rPr lang="ko-KR" altLang="en-US" dirty="0"/>
              <a:t>테이블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 행 편집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쿼리문</a:t>
            </a:r>
            <a:r>
              <a:rPr lang="ko-KR" altLang="en-US" dirty="0"/>
              <a:t>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1C977C-DD55-4580-8054-35B8815F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37" y="2970076"/>
            <a:ext cx="4470036" cy="13783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C69E66-D01D-4E94-B4CD-D259DC925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17" y="2194827"/>
            <a:ext cx="4752528" cy="5970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802F55-8BDF-4A96-9093-30F0ECC79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074" y="4701676"/>
            <a:ext cx="1685937" cy="1152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0530C9-562E-4354-AB6C-30D22A4D4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340" y="6116930"/>
            <a:ext cx="3895753" cy="1809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95F60D-7CA6-4449-85BB-EC08890F9B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662" y="6021679"/>
            <a:ext cx="1457336" cy="37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8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F15FA-CB30-4F04-B2B9-D611CCDB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언어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9D849-CEDC-452B-B5A4-E3A4A1D5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en-US" altLang="ko-KR" dirty="0"/>
              <a:t>(DDL; data definition language)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데이터베이스의 구조를 정의하는 데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(DML; data manipulation language)</a:t>
            </a:r>
          </a:p>
          <a:p>
            <a:pPr lvl="2"/>
            <a:r>
              <a:rPr lang="ko-KR" altLang="en-US" dirty="0"/>
              <a:t>테이블에 데이터를 입력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조회할 때 사용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02AE9E-45E7-4447-AF23-582494284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90756"/>
              </p:ext>
            </p:extLst>
          </p:nvPr>
        </p:nvGraphicFramePr>
        <p:xfrm>
          <a:off x="1043608" y="1916832"/>
          <a:ext cx="7272808" cy="1508190"/>
        </p:xfrm>
        <a:graphic>
          <a:graphicData uri="http://schemas.openxmlformats.org/drawingml/2006/table">
            <a:tbl>
              <a:tblPr/>
              <a:tblGrid>
                <a:gridCol w="1082675">
                  <a:extLst>
                    <a:ext uri="{9D8B030D-6E8A-4147-A177-3AD203B41FA5}">
                      <a16:colId xmlns:a16="http://schemas.microsoft.com/office/drawing/2014/main" val="549146850"/>
                    </a:ext>
                  </a:extLst>
                </a:gridCol>
                <a:gridCol w="6190133">
                  <a:extLst>
                    <a:ext uri="{9D8B030D-6E8A-4147-A177-3AD203B41FA5}">
                      <a16:colId xmlns:a16="http://schemas.microsoft.com/office/drawing/2014/main" val="472191702"/>
                    </a:ext>
                  </a:extLst>
                </a:gridCol>
              </a:tblGrid>
              <a:tr h="437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및 데이터베이스 내의 개체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인덱스 등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정의 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2789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및 데이터베이스 내의 개체의 정의를 변경한다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96318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및 데이터베이스 내의 개체를 삭제한다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09910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D35E3C-8C1D-4BA6-94B8-FD0BA2AF3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313932"/>
              </p:ext>
            </p:extLst>
          </p:nvPr>
        </p:nvGraphicFramePr>
        <p:xfrm>
          <a:off x="1043608" y="4674576"/>
          <a:ext cx="7242574" cy="1490728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628406138"/>
                    </a:ext>
                  </a:extLst>
                </a:gridCol>
                <a:gridCol w="6162454">
                  <a:extLst>
                    <a:ext uri="{9D8B030D-6E8A-4147-A177-3AD203B41FA5}">
                      <a16:colId xmlns:a16="http://schemas.microsoft.com/office/drawing/2014/main" val="1231262619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테이블에 새로운 데이터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추가한다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62538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테이블에 저장된 데이터를 수정한다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354614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테이블에 저장된 데이터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삭제한다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46747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테이블에 저장된 데이터를 조건에 맞게 조회한다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678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52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61EA3-A485-4141-9CDA-327F5DE3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언어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A84A1-580E-4546-ACAE-54619FE3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제어어</a:t>
            </a:r>
            <a:r>
              <a:rPr lang="en-US" altLang="ko-KR" dirty="0"/>
              <a:t>(DCL; data control language)</a:t>
            </a:r>
          </a:p>
          <a:p>
            <a:pPr lvl="2"/>
            <a:r>
              <a:rPr lang="ko-KR" altLang="en-US" dirty="0"/>
              <a:t>보안을 위해 데이터베이스에 대한 접근 권한 및 사용권한을 사용자에게 부여하거나 회수할 때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80B158-A183-44AC-A7CD-FA1E2310B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67937"/>
              </p:ext>
            </p:extLst>
          </p:nvPr>
        </p:nvGraphicFramePr>
        <p:xfrm>
          <a:off x="1115616" y="2276872"/>
          <a:ext cx="7200800" cy="745364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3778685246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258976598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권한을 부여한다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302098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REVOKE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권한을 회수한다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2827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032AAE-8C58-4E45-A890-EECF07BFE42B}"/>
              </a:ext>
            </a:extLst>
          </p:cNvPr>
          <p:cNvSpPr txBox="1"/>
          <p:nvPr/>
        </p:nvSpPr>
        <p:spPr>
          <a:xfrm>
            <a:off x="683568" y="5373216"/>
            <a:ext cx="763284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Note. </a:t>
            </a: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DBMS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제품은 표준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외에도 자신의 제품에만 적용되는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비표준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명령어들도 포함</a:t>
            </a:r>
          </a:p>
        </p:txBody>
      </p:sp>
    </p:spTree>
    <p:extLst>
      <p:ext uri="{BB962C8B-B14F-4D97-AF65-F5344CB8AC3E}">
        <p14:creationId xmlns:p14="http://schemas.microsoft.com/office/powerpoint/2010/main" val="400651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E3E83-905B-4E28-9435-6E74A7DE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SQL </a:t>
            </a:r>
            <a:r>
              <a:rPr lang="ko-KR" altLang="en-US" dirty="0"/>
              <a:t>언어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785B7-3061-4717-867F-AD8912A5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언어의 특징</a:t>
            </a:r>
            <a:endParaRPr lang="en-US" altLang="ko-KR" dirty="0"/>
          </a:p>
          <a:p>
            <a:pPr marL="800100" lvl="1" indent="-342900">
              <a:buClrTx/>
              <a:buSzPct val="100000"/>
              <a:buFont typeface="+mj-ea"/>
              <a:buAutoNum type="circleNumDbPlain"/>
            </a:pPr>
            <a:r>
              <a:rPr lang="en-US" altLang="ko-KR" dirty="0"/>
              <a:t>SQL </a:t>
            </a:r>
            <a:r>
              <a:rPr lang="ko-KR" altLang="en-US" dirty="0"/>
              <a:t>명령어나 테이블 이름</a:t>
            </a:r>
            <a:r>
              <a:rPr lang="en-US" altLang="ko-KR" dirty="0"/>
              <a:t>, </a:t>
            </a:r>
            <a:r>
              <a:rPr lang="ko-KR" altLang="en-US" dirty="0"/>
              <a:t>속성 이름 등은 대소문자를 구분하지 않는다</a:t>
            </a:r>
            <a:r>
              <a:rPr lang="en-US" altLang="ko-KR" dirty="0"/>
              <a:t>.</a:t>
            </a:r>
          </a:p>
          <a:p>
            <a:pPr marL="1200150" lvl="2" indent="-342900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altLang="ko-KR" dirty="0"/>
              <a:t>SELECT</a:t>
            </a:r>
            <a:r>
              <a:rPr lang="ko-KR" altLang="en-US" dirty="0"/>
              <a:t>와 </a:t>
            </a:r>
            <a:r>
              <a:rPr lang="en-US" altLang="ko-KR" dirty="0"/>
              <a:t>Select, select</a:t>
            </a:r>
            <a:r>
              <a:rPr lang="ko-KR" altLang="en-US" dirty="0"/>
              <a:t>는 같은 명령어</a:t>
            </a:r>
            <a:endParaRPr lang="en-US" altLang="ko-KR" dirty="0"/>
          </a:p>
          <a:p>
            <a:pPr marL="1200150" lvl="2" indent="-342900">
              <a:buClr>
                <a:schemeClr val="accent6">
                  <a:lumMod val="60000"/>
                  <a:lumOff val="40000"/>
                </a:schemeClr>
              </a:buClr>
            </a:pPr>
            <a:r>
              <a:rPr lang="ko-KR" altLang="en-US" dirty="0"/>
              <a:t>또한 </a:t>
            </a:r>
            <a:r>
              <a:rPr lang="en-US" altLang="ko-KR" dirty="0"/>
              <a:t>EMP, Emp, emp</a:t>
            </a:r>
            <a:r>
              <a:rPr lang="ko-KR" altLang="en-US" dirty="0"/>
              <a:t>는 같은 테이블을 가리킨다</a:t>
            </a:r>
            <a:r>
              <a:rPr lang="en-US" altLang="ko-KR" dirty="0"/>
              <a:t>.</a:t>
            </a:r>
          </a:p>
          <a:p>
            <a:pPr marL="800100" lvl="1" indent="-342900">
              <a:buClrTx/>
              <a:buSzPct val="100000"/>
              <a:buFont typeface="+mj-ea"/>
              <a:buAutoNum type="circleNumDbPlain"/>
            </a:pPr>
            <a:endParaRPr lang="en-US" altLang="ko-KR" dirty="0"/>
          </a:p>
          <a:p>
            <a:pPr marL="800100" lvl="1" indent="-342900">
              <a:buClrTx/>
              <a:buSzPct val="100000"/>
              <a:buFont typeface="+mj-ea"/>
              <a:buAutoNum type="circleNumDbPlain"/>
            </a:pPr>
            <a:r>
              <a:rPr lang="ko-KR" altLang="en-US" dirty="0"/>
              <a:t>테이블 안에 저장된 문자열 값을 비교할 때는 대소문자를 구분한다</a:t>
            </a:r>
            <a:r>
              <a:rPr lang="en-US" altLang="ko-KR" dirty="0"/>
              <a:t>. ‘SMITH’, ‘Smith, ‘smith’</a:t>
            </a:r>
            <a:r>
              <a:rPr lang="ko-KR" altLang="en-US" dirty="0"/>
              <a:t>는 서로 다른 값으로 취급된다</a:t>
            </a:r>
            <a:r>
              <a:rPr lang="en-US" altLang="ko-KR" dirty="0"/>
              <a:t>.</a:t>
            </a:r>
          </a:p>
          <a:p>
            <a:pPr marL="800100" lvl="1" indent="-342900">
              <a:buClrTx/>
              <a:buSzPct val="100000"/>
              <a:buFont typeface="+mj-ea"/>
              <a:buAutoNum type="circleNumDbPlain"/>
            </a:pPr>
            <a:endParaRPr lang="en-US" altLang="ko-KR" dirty="0"/>
          </a:p>
          <a:p>
            <a:pPr marL="800100" lvl="1" indent="-342900">
              <a:buClrTx/>
              <a:buSzPct val="100000"/>
              <a:buFont typeface="+mj-ea"/>
              <a:buAutoNum type="circleNumDbPlain"/>
            </a:pPr>
            <a:r>
              <a:rPr lang="en-US" altLang="ko-KR" dirty="0"/>
              <a:t>SQL </a:t>
            </a:r>
            <a:r>
              <a:rPr lang="ko-KR" altLang="en-US" dirty="0"/>
              <a:t>명령문은 한 줄에 작성을 해도 되고</a:t>
            </a:r>
            <a:r>
              <a:rPr lang="en-US" altLang="ko-KR" dirty="0"/>
              <a:t>, </a:t>
            </a:r>
            <a:r>
              <a:rPr lang="ko-KR" altLang="en-US" dirty="0"/>
              <a:t>여러 줄에 걸쳐서 작성을 해도 된다</a:t>
            </a:r>
            <a:r>
              <a:rPr lang="en-US" altLang="ko-KR" dirty="0"/>
              <a:t>.</a:t>
            </a:r>
          </a:p>
          <a:p>
            <a:pPr marL="800100" lvl="1" indent="-342900">
              <a:buClrTx/>
              <a:buSzPct val="100000"/>
              <a:buFont typeface="+mj-ea"/>
              <a:buAutoNum type="circleNumDbPlain"/>
            </a:pPr>
            <a:endParaRPr lang="en-US" altLang="ko-KR" dirty="0"/>
          </a:p>
          <a:p>
            <a:pPr marL="800100" lvl="1" indent="-342900">
              <a:buClrTx/>
              <a:buSzPct val="100000"/>
              <a:buFont typeface="+mj-ea"/>
              <a:buAutoNum type="circleNumDbPlain"/>
            </a:pPr>
            <a:r>
              <a:rPr lang="en-US" altLang="ko-KR" dirty="0"/>
              <a:t>SQL </a:t>
            </a:r>
            <a:r>
              <a:rPr lang="ko-KR" altLang="en-US" dirty="0"/>
              <a:t>문 뒤에는 세미콜론</a:t>
            </a:r>
            <a:r>
              <a:rPr lang="en-US" altLang="ko-KR" dirty="0"/>
              <a:t>(;)</a:t>
            </a:r>
            <a:r>
              <a:rPr lang="ko-KR" altLang="en-US" dirty="0"/>
              <a:t>을 붙인다</a:t>
            </a:r>
            <a:r>
              <a:rPr lang="en-US" altLang="ko-KR" dirty="0"/>
              <a:t>. </a:t>
            </a:r>
          </a:p>
          <a:p>
            <a:pPr lvl="2">
              <a:buClr>
                <a:schemeClr val="accent6">
                  <a:lumMod val="40000"/>
                  <a:lumOff val="60000"/>
                </a:schemeClr>
              </a:buClr>
            </a:pPr>
            <a:r>
              <a:rPr lang="ko-KR" altLang="en-US" dirty="0"/>
              <a:t>세미콜론은 명령문의 끝을 의미</a:t>
            </a:r>
            <a:endParaRPr lang="en-US" altLang="ko-KR" dirty="0"/>
          </a:p>
          <a:p>
            <a:pPr lvl="2">
              <a:buClr>
                <a:schemeClr val="accent6">
                  <a:lumMod val="40000"/>
                  <a:lumOff val="60000"/>
                </a:schemeClr>
              </a:buClr>
            </a:pPr>
            <a:r>
              <a:rPr lang="ko-KR" altLang="en-US" dirty="0"/>
              <a:t>명령문과 명령문을 구분하는 역할을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03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729F4-A95D-45C3-B4E1-FE980059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예제 데이터베이스 소개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F9174-47E7-4CBA-B6F6-C94A4B7EF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데이터베이스</a:t>
            </a:r>
            <a:r>
              <a:rPr lang="en-US" altLang="ko-KR" dirty="0"/>
              <a:t>: </a:t>
            </a:r>
            <a:r>
              <a:rPr lang="en-US" altLang="ko-KR" dirty="0" err="1"/>
              <a:t>emppdb</a:t>
            </a:r>
            <a:endParaRPr lang="en-US" altLang="ko-KR" dirty="0"/>
          </a:p>
          <a:p>
            <a:pPr lvl="1"/>
            <a:r>
              <a:rPr lang="ko-KR" altLang="en-US" dirty="0"/>
              <a:t>회사의 부서</a:t>
            </a:r>
            <a:r>
              <a:rPr lang="en-US" altLang="ko-KR" dirty="0"/>
              <a:t>(dept)</a:t>
            </a:r>
            <a:r>
              <a:rPr lang="ko-KR" altLang="en-US" dirty="0"/>
              <a:t>와 사원</a:t>
            </a:r>
            <a:r>
              <a:rPr lang="en-US" altLang="ko-KR" dirty="0"/>
              <a:t>(emp)</a:t>
            </a:r>
            <a:r>
              <a:rPr lang="ko-KR" altLang="en-US" dirty="0"/>
              <a:t>에 대한 정보를 담고 있는 테이블들을 포함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5ED2BC-EF1B-4B24-B309-7F0385413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71630"/>
              </p:ext>
            </p:extLst>
          </p:nvPr>
        </p:nvGraphicFramePr>
        <p:xfrm>
          <a:off x="2555776" y="2113914"/>
          <a:ext cx="3746500" cy="1322580"/>
        </p:xfrm>
        <a:graphic>
          <a:graphicData uri="http://schemas.openxmlformats.org/drawingml/2006/table">
            <a:tbl>
              <a:tblPr/>
              <a:tblGrid>
                <a:gridCol w="1164971">
                  <a:extLst>
                    <a:ext uri="{9D8B030D-6E8A-4147-A177-3AD203B41FA5}">
                      <a16:colId xmlns:a16="http://schemas.microsoft.com/office/drawing/2014/main" val="1046292596"/>
                    </a:ext>
                  </a:extLst>
                </a:gridCol>
                <a:gridCol w="805561">
                  <a:extLst>
                    <a:ext uri="{9D8B030D-6E8A-4147-A177-3AD203B41FA5}">
                      <a16:colId xmlns:a16="http://schemas.microsoft.com/office/drawing/2014/main" val="4192365499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2671713675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505755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deptno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부서번호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4571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dname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91730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부서위치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04149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BF715BD-00CB-4DEE-BAAD-0325CE81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948281"/>
              </p:ext>
            </p:extLst>
          </p:nvPr>
        </p:nvGraphicFramePr>
        <p:xfrm>
          <a:off x="2555776" y="3882195"/>
          <a:ext cx="3746500" cy="2975805"/>
        </p:xfrm>
        <a:graphic>
          <a:graphicData uri="http://schemas.openxmlformats.org/drawingml/2006/table">
            <a:tbl>
              <a:tblPr/>
              <a:tblGrid>
                <a:gridCol w="1164971">
                  <a:extLst>
                    <a:ext uri="{9D8B030D-6E8A-4147-A177-3AD203B41FA5}">
                      <a16:colId xmlns:a16="http://schemas.microsoft.com/office/drawing/2014/main" val="2845106304"/>
                    </a:ext>
                  </a:extLst>
                </a:gridCol>
                <a:gridCol w="805561">
                  <a:extLst>
                    <a:ext uri="{9D8B030D-6E8A-4147-A177-3AD203B41FA5}">
                      <a16:colId xmlns:a16="http://schemas.microsoft.com/office/drawing/2014/main" val="4160086095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1946229626"/>
                    </a:ext>
                  </a:extLst>
                </a:gridCol>
              </a:tblGrid>
              <a:tr h="2442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233669"/>
                  </a:ext>
                </a:extLst>
              </a:tr>
              <a:tr h="2442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empno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사원번호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513714"/>
                  </a:ext>
                </a:extLst>
              </a:tr>
              <a:tr h="2442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394440"/>
                  </a:ext>
                </a:extLst>
              </a:tr>
              <a:tr h="2442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담당업무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717951"/>
                  </a:ext>
                </a:extLst>
              </a:tr>
              <a:tr h="2442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매니저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직속상사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162241"/>
                  </a:ext>
                </a:extLst>
              </a:tr>
              <a:tr h="2442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hiredate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입사일자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676089"/>
                  </a:ext>
                </a:extLst>
              </a:tr>
              <a:tr h="2442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연봉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823655"/>
                  </a:ext>
                </a:extLst>
              </a:tr>
              <a:tr h="2442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커미션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보너스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07183"/>
                  </a:ext>
                </a:extLst>
              </a:tr>
              <a:tr h="2442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deptno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1367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800D8E9-B77F-42C3-9641-1C70AEC699DC}"/>
              </a:ext>
            </a:extLst>
          </p:cNvPr>
          <p:cNvSpPr txBox="1"/>
          <p:nvPr/>
        </p:nvSpPr>
        <p:spPr>
          <a:xfrm>
            <a:off x="1340556" y="2113914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dept(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F5F90-4FD3-4654-BFCE-469F973EA6F8}"/>
              </a:ext>
            </a:extLst>
          </p:cNvPr>
          <p:cNvSpPr txBox="1"/>
          <p:nvPr/>
        </p:nvSpPr>
        <p:spPr>
          <a:xfrm>
            <a:off x="1435083" y="388219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06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729F4-A95D-45C3-B4E1-FE980059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예제 데이터베이스 소개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F9174-47E7-4CBA-B6F6-C94A4B7EF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두 테이블의 참조 관계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8D3F42C-013D-423B-8E9B-495E959DD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57837"/>
              </p:ext>
            </p:extLst>
          </p:nvPr>
        </p:nvGraphicFramePr>
        <p:xfrm>
          <a:off x="2490694" y="2183491"/>
          <a:ext cx="1299411" cy="3060480"/>
        </p:xfrm>
        <a:graphic>
          <a:graphicData uri="http://schemas.openxmlformats.org/drawingml/2006/table">
            <a:tbl>
              <a:tblPr firstRow="1" bandRow="1"/>
              <a:tblGrid>
                <a:gridCol w="1299411">
                  <a:extLst>
                    <a:ext uri="{9D8B030D-6E8A-4147-A177-3AD203B41FA5}">
                      <a16:colId xmlns:a16="http://schemas.microsoft.com/office/drawing/2014/main" val="3595012849"/>
                    </a:ext>
                  </a:extLst>
                </a:gridCol>
              </a:tblGrid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empno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6941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7629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0494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mgr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655013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hiredate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71943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39924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comm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2029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deptno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91081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A2D34ED-B3F9-4196-8F60-1DB09A5D3BA6}"/>
              </a:ext>
            </a:extLst>
          </p:cNvPr>
          <p:cNvSpPr txBox="1"/>
          <p:nvPr/>
        </p:nvSpPr>
        <p:spPr>
          <a:xfrm>
            <a:off x="2441231" y="184883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emp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CA8B88CF-BC9C-4530-93AF-5B1950725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052377"/>
              </p:ext>
            </p:extLst>
          </p:nvPr>
        </p:nvGraphicFramePr>
        <p:xfrm>
          <a:off x="5735213" y="2179478"/>
          <a:ext cx="1299411" cy="1147680"/>
        </p:xfrm>
        <a:graphic>
          <a:graphicData uri="http://schemas.openxmlformats.org/drawingml/2006/table">
            <a:tbl>
              <a:tblPr firstRow="1" bandRow="1"/>
              <a:tblGrid>
                <a:gridCol w="1299411">
                  <a:extLst>
                    <a:ext uri="{9D8B030D-6E8A-4147-A177-3AD203B41FA5}">
                      <a16:colId xmlns:a16="http://schemas.microsoft.com/office/drawing/2014/main" val="3595012849"/>
                    </a:ext>
                  </a:extLst>
                </a:gridCol>
              </a:tblGrid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deptpno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6941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7629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loc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0494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95BBC76-618F-40AB-87B5-8B526774BDD2}"/>
              </a:ext>
            </a:extLst>
          </p:cNvPr>
          <p:cNvSpPr txBox="1"/>
          <p:nvPr/>
        </p:nvSpPr>
        <p:spPr>
          <a:xfrm>
            <a:off x="5685750" y="1844824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dept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90CEBE03-6D09-4E16-B36A-AF4BC23268DA}"/>
              </a:ext>
            </a:extLst>
          </p:cNvPr>
          <p:cNvSpPr/>
          <p:nvPr/>
        </p:nvSpPr>
        <p:spPr>
          <a:xfrm>
            <a:off x="3790105" y="2354163"/>
            <a:ext cx="493295" cy="1155031"/>
          </a:xfrm>
          <a:custGeom>
            <a:avLst/>
            <a:gdLst>
              <a:gd name="connsiteX0" fmla="*/ 0 w 493295"/>
              <a:gd name="connsiteY0" fmla="*/ 1155031 h 1155031"/>
              <a:gd name="connsiteX1" fmla="*/ 493295 w 493295"/>
              <a:gd name="connsiteY1" fmla="*/ 1155031 h 1155031"/>
              <a:gd name="connsiteX2" fmla="*/ 493295 w 493295"/>
              <a:gd name="connsiteY2" fmla="*/ 0 h 1155031"/>
              <a:gd name="connsiteX3" fmla="*/ 48127 w 493295"/>
              <a:gd name="connsiteY3" fmla="*/ 0 h 115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295" h="1155031">
                <a:moveTo>
                  <a:pt x="0" y="1155031"/>
                </a:moveTo>
                <a:lnTo>
                  <a:pt x="493295" y="1155031"/>
                </a:lnTo>
                <a:lnTo>
                  <a:pt x="493295" y="0"/>
                </a:lnTo>
                <a:lnTo>
                  <a:pt x="48127" y="0"/>
                </a:lnTo>
              </a:path>
            </a:pathLst>
          </a:custGeom>
          <a:noFill/>
          <a:ln w="28575" cap="flat" cmpd="sng" algn="ctr">
            <a:solidFill>
              <a:srgbClr val="4472C4">
                <a:shade val="50000"/>
              </a:srgb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3ACC93-A4A9-40DF-B886-0D608C79C920}"/>
              </a:ext>
            </a:extLst>
          </p:cNvPr>
          <p:cNvSpPr txBox="1"/>
          <p:nvPr/>
        </p:nvSpPr>
        <p:spPr>
          <a:xfrm>
            <a:off x="4283400" y="275331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참조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0234BDAE-D6EC-4C21-BE67-3BD54832F1C2}"/>
              </a:ext>
            </a:extLst>
          </p:cNvPr>
          <p:cNvSpPr/>
          <p:nvPr/>
        </p:nvSpPr>
        <p:spPr>
          <a:xfrm>
            <a:off x="3790105" y="2414321"/>
            <a:ext cx="1937085" cy="2646947"/>
          </a:xfrm>
          <a:custGeom>
            <a:avLst/>
            <a:gdLst>
              <a:gd name="connsiteX0" fmla="*/ 0 w 1937085"/>
              <a:gd name="connsiteY0" fmla="*/ 2646947 h 2646947"/>
              <a:gd name="connsiteX1" fmla="*/ 1359569 w 1937085"/>
              <a:gd name="connsiteY1" fmla="*/ 2646947 h 2646947"/>
              <a:gd name="connsiteX2" fmla="*/ 1359569 w 1937085"/>
              <a:gd name="connsiteY2" fmla="*/ 0 h 2646947"/>
              <a:gd name="connsiteX3" fmla="*/ 1937085 w 1937085"/>
              <a:gd name="connsiteY3" fmla="*/ 0 h 264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85" h="2646947">
                <a:moveTo>
                  <a:pt x="0" y="2646947"/>
                </a:moveTo>
                <a:lnTo>
                  <a:pt x="1359569" y="2646947"/>
                </a:lnTo>
                <a:lnTo>
                  <a:pt x="1359569" y="0"/>
                </a:lnTo>
                <a:lnTo>
                  <a:pt x="1937085" y="0"/>
                </a:lnTo>
              </a:path>
            </a:pathLst>
          </a:custGeom>
          <a:noFill/>
          <a:ln w="28575" cap="flat" cmpd="sng" algn="ctr">
            <a:solidFill>
              <a:srgbClr val="4472C4">
                <a:shade val="50000"/>
              </a:srgb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0C2C1E-56A0-4C0B-8745-99AB1F16CDB4}"/>
              </a:ext>
            </a:extLst>
          </p:cNvPr>
          <p:cNvSpPr txBox="1"/>
          <p:nvPr/>
        </p:nvSpPr>
        <p:spPr>
          <a:xfrm>
            <a:off x="4279387" y="47706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참조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8743FD5-1AAD-4147-B6DF-92A665559E0C}"/>
              </a:ext>
            </a:extLst>
          </p:cNvPr>
          <p:cNvSpPr/>
          <p:nvPr/>
        </p:nvSpPr>
        <p:spPr>
          <a:xfrm>
            <a:off x="1347684" y="2173684"/>
            <a:ext cx="854242" cy="38501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2F913-7363-4BBE-AB49-5507528D4D32}"/>
              </a:ext>
            </a:extLst>
          </p:cNvPr>
          <p:cNvSpPr txBox="1"/>
          <p:nvPr/>
        </p:nvSpPr>
        <p:spPr>
          <a:xfrm>
            <a:off x="1411852" y="22158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기본키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42713877-3F5A-41C1-94A5-B51F358AE736}"/>
              </a:ext>
            </a:extLst>
          </p:cNvPr>
          <p:cNvSpPr/>
          <p:nvPr/>
        </p:nvSpPr>
        <p:spPr>
          <a:xfrm>
            <a:off x="2201926" y="2294003"/>
            <a:ext cx="280745" cy="169509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B9FD527-8232-4766-BE10-0BAA6B4BB37A}"/>
              </a:ext>
            </a:extLst>
          </p:cNvPr>
          <p:cNvSpPr/>
          <p:nvPr/>
        </p:nvSpPr>
        <p:spPr>
          <a:xfrm>
            <a:off x="1331640" y="3324708"/>
            <a:ext cx="854242" cy="38501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93FF9B-E35D-44B2-AF04-B891AAB0FC4E}"/>
              </a:ext>
            </a:extLst>
          </p:cNvPr>
          <p:cNvSpPr txBox="1"/>
          <p:nvPr/>
        </p:nvSpPr>
        <p:spPr>
          <a:xfrm>
            <a:off x="1395808" y="336691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외래키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8CA829A1-FED9-4905-AA04-033203BEC653}"/>
              </a:ext>
            </a:extLst>
          </p:cNvPr>
          <p:cNvSpPr/>
          <p:nvPr/>
        </p:nvSpPr>
        <p:spPr>
          <a:xfrm>
            <a:off x="2185882" y="3445027"/>
            <a:ext cx="280745" cy="169509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683AD66-DD32-4D72-B301-9EBD6FFE69AC}"/>
              </a:ext>
            </a:extLst>
          </p:cNvPr>
          <p:cNvSpPr/>
          <p:nvPr/>
        </p:nvSpPr>
        <p:spPr>
          <a:xfrm>
            <a:off x="1339659" y="4848707"/>
            <a:ext cx="854242" cy="38501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636E72-EA86-4A64-BFC8-78748EA6D289}"/>
              </a:ext>
            </a:extLst>
          </p:cNvPr>
          <p:cNvSpPr txBox="1"/>
          <p:nvPr/>
        </p:nvSpPr>
        <p:spPr>
          <a:xfrm>
            <a:off x="1403827" y="489091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외래키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83768B32-B5D4-4540-B6B5-385F190CEBDF}"/>
              </a:ext>
            </a:extLst>
          </p:cNvPr>
          <p:cNvSpPr/>
          <p:nvPr/>
        </p:nvSpPr>
        <p:spPr>
          <a:xfrm>
            <a:off x="2193901" y="4969026"/>
            <a:ext cx="280745" cy="169509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543DB72-473F-4B5B-B4AA-FFFC8007523B}"/>
              </a:ext>
            </a:extLst>
          </p:cNvPr>
          <p:cNvSpPr/>
          <p:nvPr/>
        </p:nvSpPr>
        <p:spPr>
          <a:xfrm>
            <a:off x="7311340" y="2145610"/>
            <a:ext cx="854242" cy="38501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9BA2F0-278D-41D2-8019-8E6B88825DA4}"/>
              </a:ext>
            </a:extLst>
          </p:cNvPr>
          <p:cNvSpPr txBox="1"/>
          <p:nvPr/>
        </p:nvSpPr>
        <p:spPr>
          <a:xfrm>
            <a:off x="7375508" y="218782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기본키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DB0E05C1-E99D-4FA2-9694-31F49CAC33EB}"/>
              </a:ext>
            </a:extLst>
          </p:cNvPr>
          <p:cNvSpPr/>
          <p:nvPr/>
        </p:nvSpPr>
        <p:spPr>
          <a:xfrm rot="10800000">
            <a:off x="7034616" y="2265929"/>
            <a:ext cx="280745" cy="169509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07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 3">
      <a:dk1>
        <a:srgbClr val="000000"/>
      </a:dk1>
      <a:lt1>
        <a:srgbClr val="FFFFFF"/>
      </a:lt1>
      <a:dk2>
        <a:srgbClr val="B7D5E5"/>
      </a:dk2>
      <a:lt2>
        <a:srgbClr val="B2B2B2"/>
      </a:lt2>
      <a:accent1>
        <a:srgbClr val="47B5C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1D7E4"/>
      </a:accent5>
      <a:accent6>
        <a:srgbClr val="8AB9E7"/>
      </a:accent6>
      <a:hlink>
        <a:srgbClr val="CCCCFF"/>
      </a:hlink>
      <a:folHlink>
        <a:srgbClr val="C68DFF"/>
      </a:folHlink>
    </a:clrScheme>
    <a:fontScheme name="Office 테마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9FD589"/>
        </a:dk2>
        <a:lt2>
          <a:srgbClr val="B2B2B2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B7D5E5"/>
        </a:dk2>
        <a:lt2>
          <a:srgbClr val="B2B2B2"/>
        </a:lt2>
        <a:accent1>
          <a:srgbClr val="47B5C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1D7E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9CC5DC"/>
        </a:dk2>
        <a:lt2>
          <a:srgbClr val="4D4D4D"/>
        </a:lt2>
        <a:accent1>
          <a:srgbClr val="7B93D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FC8EC"/>
        </a:accent5>
        <a:accent6>
          <a:srgbClr val="8AB9E7"/>
        </a:accent6>
        <a:hlink>
          <a:srgbClr val="51DFCB"/>
        </a:hlink>
        <a:folHlink>
          <a:srgbClr val="ECAF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21866</TotalTime>
  <Words>2870</Words>
  <Application>Microsoft Office PowerPoint</Application>
  <PresentationFormat>화면 슬라이드 쇼(4:3)</PresentationFormat>
  <Paragraphs>718</Paragraphs>
  <Slides>49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1" baseType="lpstr">
      <vt:lpstr>D2Coding</vt:lpstr>
      <vt:lpstr>HY헤드라인M</vt:lpstr>
      <vt:lpstr>굴림</vt:lpstr>
      <vt:lpstr>맑은 고딕</vt:lpstr>
      <vt:lpstr>한양중고딕</vt:lpstr>
      <vt:lpstr>함초롬바탕</vt:lpstr>
      <vt:lpstr>Arial</vt:lpstr>
      <vt:lpstr>Arial Black</vt:lpstr>
      <vt:lpstr>Consolas</vt:lpstr>
      <vt:lpstr>Times New Roman</vt:lpstr>
      <vt:lpstr>Wingdings</vt:lpstr>
      <vt:lpstr>Office 테마</vt:lpstr>
      <vt:lpstr>SQL (1)</vt:lpstr>
      <vt:lpstr>목차</vt:lpstr>
      <vt:lpstr>1. SQL 언어 개요</vt:lpstr>
      <vt:lpstr>1. SQL 언어 개요</vt:lpstr>
      <vt:lpstr>1. SQL 언어 개요</vt:lpstr>
      <vt:lpstr>1. SQL 언어 개요</vt:lpstr>
      <vt:lpstr>1. SQL 언어 개요</vt:lpstr>
      <vt:lpstr>2. 예제 데이터베이스 소개 </vt:lpstr>
      <vt:lpstr>2. 예제 데이터베이스 소개 </vt:lpstr>
      <vt:lpstr>2. 예제 데이터베이스 소개 </vt:lpstr>
      <vt:lpstr>2. 예제 데이터베이스 소개 </vt:lpstr>
      <vt:lpstr>2. 예제 데이터베이스 소개 </vt:lpstr>
      <vt:lpstr>3. SELECT문</vt:lpstr>
      <vt:lpstr>3. SELECT문</vt:lpstr>
      <vt:lpstr>3. SELECT문</vt:lpstr>
      <vt:lpstr>3. SELECT문</vt:lpstr>
      <vt:lpstr>3. SELECT문</vt:lpstr>
      <vt:lpstr>3. SELECT문</vt:lpstr>
      <vt:lpstr>3. SELECT문</vt:lpstr>
      <vt:lpstr>3. SELECT문</vt:lpstr>
      <vt:lpstr>3. SELECT문</vt:lpstr>
      <vt:lpstr>3. SELECT문</vt:lpstr>
      <vt:lpstr>3. SELECT문</vt:lpstr>
      <vt:lpstr>3. SELECT문</vt:lpstr>
      <vt:lpstr>3. SELECT문</vt:lpstr>
      <vt:lpstr>3. SELECT문</vt:lpstr>
      <vt:lpstr>3. SELECT문</vt:lpstr>
      <vt:lpstr>3. SELECT문</vt:lpstr>
      <vt:lpstr>3. SELECT문</vt:lpstr>
      <vt:lpstr>3. SELECT문</vt:lpstr>
      <vt:lpstr>3. SELECT문</vt:lpstr>
      <vt:lpstr>3. SELECT문</vt:lpstr>
      <vt:lpstr>3. SELECT문</vt:lpstr>
      <vt:lpstr>3. SELECT문</vt:lpstr>
      <vt:lpstr>3. SELECT문</vt:lpstr>
      <vt:lpstr>3. SELECT문</vt:lpstr>
      <vt:lpstr>3. SELECT문</vt:lpstr>
      <vt:lpstr>3. SELECT문</vt:lpstr>
      <vt:lpstr>3. SELECT문</vt:lpstr>
      <vt:lpstr>4. 내장함수의 사용</vt:lpstr>
      <vt:lpstr>4. 내장함수의 사용</vt:lpstr>
      <vt:lpstr>4. 내장함수의 사용</vt:lpstr>
      <vt:lpstr>4. 내장함수의 사용</vt:lpstr>
      <vt:lpstr>4. 내장함수의 사용</vt:lpstr>
      <vt:lpstr>4. 내장함수의 사용</vt:lpstr>
      <vt:lpstr>4. 내장함수의 사용</vt:lpstr>
      <vt:lpstr>4. 내장함수의 사용</vt:lpstr>
      <vt:lpstr>4. 내장함수의 사용</vt:lpstr>
      <vt:lpstr>실습</vt:lpstr>
    </vt:vector>
  </TitlesOfParts>
  <Company>SSS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user</cp:lastModifiedBy>
  <cp:revision>1326</cp:revision>
  <cp:lastPrinted>1601-01-01T00:00:00Z</cp:lastPrinted>
  <dcterms:created xsi:type="dcterms:W3CDTF">2001-04-24T07:20:06Z</dcterms:created>
  <dcterms:modified xsi:type="dcterms:W3CDTF">2023-10-04T04:16:01Z</dcterms:modified>
</cp:coreProperties>
</file>