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9" r:id="rId2"/>
    <p:sldId id="308" r:id="rId3"/>
    <p:sldId id="355" r:id="rId4"/>
    <p:sldId id="356" r:id="rId5"/>
    <p:sldId id="357" r:id="rId6"/>
    <p:sldId id="360" r:id="rId7"/>
    <p:sldId id="359" r:id="rId8"/>
    <p:sldId id="358" r:id="rId9"/>
    <p:sldId id="361" r:id="rId10"/>
    <p:sldId id="362" r:id="rId11"/>
    <p:sldId id="363" r:id="rId12"/>
    <p:sldId id="376" r:id="rId13"/>
    <p:sldId id="310" r:id="rId14"/>
    <p:sldId id="309" r:id="rId15"/>
    <p:sldId id="313" r:id="rId16"/>
    <p:sldId id="314" r:id="rId17"/>
    <p:sldId id="31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>
      <p:cViewPr>
        <p:scale>
          <a:sx n="150" d="100"/>
          <a:sy n="150" d="100"/>
        </p:scale>
        <p:origin x="633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60B4C-2DDF-4C12-BB84-6CA55A36617B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4A8D-23E7-4F80-87F7-2F132BE0B3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41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B5E326-0CC6-4F26-8B9E-F05FA1FEF171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+mn-cs"/>
              </a:rPr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321733" y="4216400"/>
            <a:ext cx="7603067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6802967" y="1676400"/>
            <a:ext cx="11176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6" name="Rectangle 278"/>
          <p:cNvSpPr>
            <a:spLocks noChangeArrowheads="1"/>
          </p:cNvSpPr>
          <p:nvPr/>
        </p:nvSpPr>
        <p:spPr bwMode="auto">
          <a:xfrm>
            <a:off x="9050867" y="1676400"/>
            <a:ext cx="1109133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8940800" y="6553200"/>
            <a:ext cx="32512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0" y="2590800"/>
            <a:ext cx="9059333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0" y="3886200"/>
            <a:ext cx="85344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3048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7929034" y="2590800"/>
            <a:ext cx="1121833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7929033" y="3505200"/>
            <a:ext cx="11176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grpSp>
        <p:nvGrpSpPr>
          <p:cNvPr id="13" name="Group 282"/>
          <p:cNvGrpSpPr>
            <a:grpSpLocks/>
          </p:cNvGrpSpPr>
          <p:nvPr/>
        </p:nvGrpSpPr>
        <p:grpSpPr bwMode="auto">
          <a:xfrm>
            <a:off x="304800" y="1447800"/>
            <a:ext cx="11887200" cy="3581400"/>
            <a:chOff x="144" y="912"/>
            <a:chExt cx="5616" cy="2256"/>
          </a:xfrm>
        </p:grpSpPr>
        <p:sp>
          <p:nvSpPr>
            <p:cNvPr id="14" name="Line 259"/>
            <p:cNvSpPr>
              <a:spLocks noChangeShapeType="1"/>
            </p:cNvSpPr>
            <p:nvPr/>
          </p:nvSpPr>
          <p:spPr bwMode="ltGray">
            <a:xfrm>
              <a:off x="144" y="2208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sz="1800">
                <a:latin typeface="Times New Roman" charset="0"/>
              </a:endParaRPr>
            </a:p>
          </p:txBody>
        </p:sp>
        <p:sp>
          <p:nvSpPr>
            <p:cNvPr id="15" name="Line 261"/>
            <p:cNvSpPr>
              <a:spLocks noChangeShapeType="1"/>
            </p:cNvSpPr>
            <p:nvPr/>
          </p:nvSpPr>
          <p:spPr bwMode="ltGray">
            <a:xfrm>
              <a:off x="144" y="2736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sz="1800">
                <a:latin typeface="Times New Roman" charset="0"/>
              </a:endParaRPr>
            </a:p>
          </p:txBody>
        </p:sp>
        <p:sp>
          <p:nvSpPr>
            <p:cNvPr id="16" name="Line 260"/>
            <p:cNvSpPr>
              <a:spLocks noChangeShapeType="1"/>
            </p:cNvSpPr>
            <p:nvPr/>
          </p:nvSpPr>
          <p:spPr bwMode="ltGray">
            <a:xfrm>
              <a:off x="144" y="1632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sz="1800">
                <a:latin typeface="Times New Roman" charset="0"/>
              </a:endParaRPr>
            </a:p>
          </p:txBody>
        </p:sp>
        <p:sp>
          <p:nvSpPr>
            <p:cNvPr id="17" name="Line 268"/>
            <p:cNvSpPr>
              <a:spLocks noChangeShapeType="1"/>
            </p:cNvSpPr>
            <p:nvPr/>
          </p:nvSpPr>
          <p:spPr bwMode="ltGray">
            <a:xfrm>
              <a:off x="4800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sz="1800">
                <a:latin typeface="Times New Roman" charset="0"/>
              </a:endParaRPr>
            </a:p>
          </p:txBody>
        </p:sp>
        <p:sp>
          <p:nvSpPr>
            <p:cNvPr id="18" name="Line 256"/>
            <p:cNvSpPr>
              <a:spLocks noChangeShapeType="1"/>
            </p:cNvSpPr>
            <p:nvPr/>
          </p:nvSpPr>
          <p:spPr bwMode="ltGray">
            <a:xfrm>
              <a:off x="3744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sz="1800">
                <a:latin typeface="Times New Roman" charset="0"/>
              </a:endParaRPr>
            </a:p>
          </p:txBody>
        </p:sp>
        <p:sp>
          <p:nvSpPr>
            <p:cNvPr id="19" name="Line 257"/>
            <p:cNvSpPr>
              <a:spLocks noChangeShapeType="1"/>
            </p:cNvSpPr>
            <p:nvPr/>
          </p:nvSpPr>
          <p:spPr bwMode="ltGray">
            <a:xfrm>
              <a:off x="4278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sz="1800">
                <a:latin typeface="Times New Roman" charset="0"/>
              </a:endParaRPr>
            </a:p>
          </p:txBody>
        </p:sp>
        <p:sp>
          <p:nvSpPr>
            <p:cNvPr id="20" name="Line 264"/>
            <p:cNvSpPr>
              <a:spLocks noChangeShapeType="1"/>
            </p:cNvSpPr>
            <p:nvPr/>
          </p:nvSpPr>
          <p:spPr bwMode="ltGray">
            <a:xfrm>
              <a:off x="3212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sz="1800">
                <a:latin typeface="Times New Roman" charset="0"/>
              </a:endParaRPr>
            </a:p>
          </p:txBody>
        </p:sp>
        <p:sp>
          <p:nvSpPr>
            <p:cNvPr id="21" name="Line 266"/>
            <p:cNvSpPr>
              <a:spLocks noChangeShapeType="1"/>
            </p:cNvSpPr>
            <p:nvPr/>
          </p:nvSpPr>
          <p:spPr bwMode="ltGray">
            <a:xfrm>
              <a:off x="3024" y="1056"/>
              <a:ext cx="273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 sz="1800">
                <a:latin typeface="Times New Roman" charset="0"/>
              </a:endParaRPr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95800"/>
            <a:ext cx="77216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711200" y="2844800"/>
            <a:ext cx="74168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47752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553200"/>
            <a:ext cx="9144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78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1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501" y="857250"/>
            <a:ext cx="11715751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70400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184" y="6496050"/>
            <a:ext cx="131021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95251" y="142875"/>
            <a:ext cx="1181100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67217" y="714375"/>
            <a:ext cx="1170940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85751" y="153988"/>
            <a:ext cx="1095374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165" name="Rectangle 141"/>
          <p:cNvSpPr>
            <a:spLocks noChangeArrowheads="1"/>
          </p:cNvSpPr>
          <p:nvPr/>
        </p:nvSpPr>
        <p:spPr bwMode="auto">
          <a:xfrm flipH="1">
            <a:off x="11239501" y="0"/>
            <a:ext cx="472017" cy="350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1164" name="Rectangle 140"/>
          <p:cNvSpPr>
            <a:spLocks noChangeArrowheads="1"/>
          </p:cNvSpPr>
          <p:nvPr/>
        </p:nvSpPr>
        <p:spPr bwMode="auto">
          <a:xfrm flipH="1">
            <a:off x="11525251" y="142875"/>
            <a:ext cx="474133" cy="3508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 flipH="1">
            <a:off x="11430000" y="428625"/>
            <a:ext cx="476251" cy="349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1800">
              <a:latin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351" y="6472238"/>
            <a:ext cx="46679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4046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>
                <a:latin typeface="HY헤드라인M" pitchFamily="18" charset="-127"/>
                <a:ea typeface="HY헤드라인M" pitchFamily="18" charset="-127"/>
              </a:rPr>
              <a:t>SQL (1)</a:t>
            </a:r>
            <a:endParaRPr lang="ko-KR" altLang="en-US" sz="3200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381250" y="2143126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sz="2400" dirty="0">
                <a:solidFill>
                  <a:srgbClr val="000000"/>
                </a:solidFill>
                <a:latin typeface="Times New Roman" charset="0"/>
                <a:ea typeface="굴림" pitchFamily="50" charset="-127"/>
              </a:rPr>
              <a:t>5</a:t>
            </a:r>
            <a:r>
              <a:rPr kumimoji="1" lang="ko-KR" altLang="en-US" sz="2400" dirty="0">
                <a:solidFill>
                  <a:srgbClr val="000000"/>
                </a:solidFill>
                <a:latin typeface="Times New Roman" charset="0"/>
                <a:ea typeface="굴림" pitchFamily="50" charset="-127"/>
              </a:rPr>
              <a:t>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38867-0916-4EA0-A9CB-A732EE46FFFA}"/>
              </a:ext>
            </a:extLst>
          </p:cNvPr>
          <p:cNvSpPr txBox="1"/>
          <p:nvPr/>
        </p:nvSpPr>
        <p:spPr>
          <a:xfrm>
            <a:off x="2135561" y="260648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2000" b="1" dirty="0">
                <a:solidFill>
                  <a:srgbClr val="8AB9E7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기초와 </a:t>
            </a:r>
            <a:r>
              <a:rPr kumimoji="1" lang="en-US" altLang="ko-KR" sz="2000" b="1" dirty="0">
                <a:solidFill>
                  <a:srgbClr val="8AB9E7">
                    <a:lumMod val="75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kumimoji="1" lang="ko-KR" altLang="en-US" sz="2000" b="1" dirty="0">
              <a:solidFill>
                <a:srgbClr val="8AB9E7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B2F3AAE-795B-41BD-9C2C-C78768FFF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8400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dirty="0">
              <a:solidFill>
                <a:srgbClr val="0070C0"/>
              </a:solidFill>
            </a:endParaRPr>
          </a:p>
          <a:p>
            <a:pPr eaLnBrk="1" hangingPunct="1"/>
            <a:endParaRPr lang="en-US" altLang="ko-KR" dirty="0">
              <a:solidFill>
                <a:srgbClr val="0070C0"/>
              </a:solidFill>
            </a:endParaRPr>
          </a:p>
          <a:p>
            <a:pPr eaLnBrk="1" hangingPunct="1"/>
            <a:endParaRPr lang="en-US" altLang="ko-KR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Sohyun</a:t>
            </a:r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Park</a:t>
            </a:r>
          </a:p>
          <a:p>
            <a:pPr algn="ctr" eaLnBrk="1" hangingPunct="1"/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Dongguk </a:t>
            </a:r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Univeristy</a:t>
            </a:r>
            <a:endParaRPr lang="en-US" altLang="ko-KR" dirty="0">
              <a:solidFill>
                <a:srgbClr val="0070C0"/>
              </a:solidFill>
              <a:latin typeface="Times New Roman" panose="02020603050405020304" pitchFamily="18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8DB13-9744-4F27-88EB-3FEE3504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BCD96030-188E-4880-8671-C625062574D9}"/>
              </a:ext>
            </a:extLst>
          </p:cNvPr>
          <p:cNvSpPr/>
          <p:nvPr/>
        </p:nvSpPr>
        <p:spPr>
          <a:xfrm>
            <a:off x="4566648" y="1556793"/>
            <a:ext cx="4337664" cy="1963073"/>
          </a:xfrm>
          <a:prstGeom prst="wedgeRoundRectCallout">
            <a:avLst>
              <a:gd name="adj1" fmla="val -46108"/>
              <a:gd name="adj2" fmla="val 66532"/>
              <a:gd name="adj3" fmla="val 16667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C17D6-318C-4296-B3CA-9CA5F66A43D5}"/>
              </a:ext>
            </a:extLst>
          </p:cNvPr>
          <p:cNvSpPr txBox="1"/>
          <p:nvPr/>
        </p:nvSpPr>
        <p:spPr>
          <a:xfrm>
            <a:off x="4695236" y="1661165"/>
            <a:ext cx="408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테이블의 전체 </a:t>
            </a:r>
            <a:r>
              <a:rPr lang="ko-KR" altLang="en-US" dirty="0" err="1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튜플에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적용되는 검색 조건은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WHERE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다음에 기술하고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</a:t>
            </a:r>
          </a:p>
          <a:p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GROUP BY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에 의해 만들어진 결과에 적용할 검색 조건은 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HAVING</a:t>
            </a:r>
            <a:r>
              <a:rPr lang="ko-KR" altLang="en-US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다음에 기술합니다</a:t>
            </a: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BC9E73-8096-4185-9C43-03F3A35C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913" y="2690809"/>
            <a:ext cx="1657006" cy="225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1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F925D-E553-4529-93C5-2CD74708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4A9EC-E594-470A-89DE-AEE83325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각 부서번호별 사원의 수를 </a:t>
            </a:r>
            <a:r>
              <a:rPr lang="ko-KR" altLang="en-US" dirty="0" err="1"/>
              <a:t>구하시오</a:t>
            </a:r>
            <a:r>
              <a:rPr lang="en-US" altLang="ko-KR" dirty="0"/>
              <a:t>. </a:t>
            </a:r>
            <a:r>
              <a:rPr lang="ko-KR" altLang="en-US" dirty="0"/>
              <a:t>단 사원의 수가 </a:t>
            </a:r>
            <a:r>
              <a:rPr lang="en-US" altLang="ko-KR" dirty="0"/>
              <a:t>5</a:t>
            </a:r>
            <a:r>
              <a:rPr lang="ko-KR" altLang="en-US" dirty="0"/>
              <a:t>명 이상인 부서만 보이되 사원 수가 많은 순으로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AA16F6-CC93-4A6C-90E2-85DA321C9F4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23592" y="2060849"/>
          <a:ext cx="5328158" cy="1941259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090717492"/>
                    </a:ext>
                  </a:extLst>
                </a:gridCol>
              </a:tblGrid>
              <a:tr h="1083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deptno, COUNT(*) AS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cnt_emp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GROUP BY deptno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HAVING COUNT(*) &gt;= 5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ORDER BY COUNT(*) DESC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360015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843B4C51-054D-4D0D-81B6-CFFE2A1D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407" y="2060849"/>
            <a:ext cx="1857375" cy="619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30827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F925D-E553-4529-93C5-2CD74708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4A9EC-E594-470A-89DE-AEE83325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각 부서번호별로 급여를 </a:t>
            </a:r>
            <a:r>
              <a:rPr lang="en-US" altLang="ko-KR" dirty="0"/>
              <a:t>1000 </a:t>
            </a:r>
            <a:r>
              <a:rPr lang="ko-KR" altLang="en-US" dirty="0"/>
              <a:t>이상</a:t>
            </a:r>
            <a:r>
              <a:rPr lang="en-US" altLang="ko-KR" dirty="0"/>
              <a:t> </a:t>
            </a:r>
            <a:r>
              <a:rPr lang="ko-KR" altLang="en-US" dirty="0"/>
              <a:t>받는 사원의 수를 </a:t>
            </a:r>
            <a:r>
              <a:rPr lang="ko-KR" altLang="en-US" dirty="0" err="1"/>
              <a:t>구하시오</a:t>
            </a:r>
            <a:r>
              <a:rPr lang="en-US" altLang="ko-KR" dirty="0"/>
              <a:t>. </a:t>
            </a:r>
            <a:r>
              <a:rPr lang="ko-KR" altLang="en-US" dirty="0"/>
              <a:t>단 사원의 수가 </a:t>
            </a:r>
            <a:r>
              <a:rPr lang="en-US" altLang="ko-KR" dirty="0"/>
              <a:t>4</a:t>
            </a:r>
            <a:r>
              <a:rPr lang="ko-KR" altLang="en-US" dirty="0"/>
              <a:t>명 이상인 부서만 보이되 사원 수가 많은 순으로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AA16F6-CC93-4A6C-90E2-85DA321C9F47}"/>
              </a:ext>
            </a:extLst>
          </p:cNvPr>
          <p:cNvGraphicFramePr>
            <a:graphicFrameLocks noGrp="1"/>
          </p:cNvGraphicFramePr>
          <p:nvPr/>
        </p:nvGraphicFramePr>
        <p:xfrm>
          <a:off x="2423592" y="2060849"/>
          <a:ext cx="5328158" cy="2331403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090717492"/>
                    </a:ext>
                  </a:extLst>
                </a:gridCol>
              </a:tblGrid>
              <a:tr h="10834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deptno, COUNT(*) AS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cnt_emp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sal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&gt;=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1000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GROUP BY deptno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HAVING COUNT(*) &gt;= 4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ORDER BY COUNT(*) DESC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360015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28CFD93-C63F-49B0-A13D-CB1499DA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458" y="2060848"/>
            <a:ext cx="18859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1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5E6F6-0645-4D8C-94AB-4D573A7A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31FB9B-E05E-488B-A782-474507A9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do you think where it is not recommended to use the database?</a:t>
            </a:r>
          </a:p>
          <a:p>
            <a:pPr marL="800100" lvl="1" indent="-342900">
              <a:buClr>
                <a:srgbClr val="47B5CF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초기의 투자 비용이 너무 크다고 판단될 때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buClr>
                <a:srgbClr val="47B5CF"/>
              </a:buClr>
            </a:pPr>
            <a:r>
              <a:rPr lang="ko-KR" altLang="en-US" dirty="0">
                <a:solidFill>
                  <a:srgbClr val="000000"/>
                </a:solidFill>
              </a:rPr>
              <a:t>소프트웨어의 규모가 크고 복잡해서 파일 방식보다 많은 하드웨어 자원을 필요로 함 </a:t>
            </a:r>
            <a:endParaRPr lang="en-US" altLang="ko-KR" dirty="0">
              <a:solidFill>
                <a:srgbClr val="000000"/>
              </a:solidFill>
            </a:endParaRPr>
          </a:p>
          <a:p>
            <a:pPr lvl="3">
              <a:buClr>
                <a:srgbClr val="47B5CF"/>
              </a:buClr>
            </a:pPr>
            <a:r>
              <a:rPr lang="ko-KR" altLang="en-US" dirty="0">
                <a:solidFill>
                  <a:srgbClr val="000000"/>
                </a:solidFill>
              </a:rPr>
              <a:t>추가적인 하드웨어 구입 비용</a:t>
            </a:r>
            <a:r>
              <a:rPr lang="en-US" altLang="ko-KR" dirty="0">
                <a:solidFill>
                  <a:srgbClr val="000000"/>
                </a:solidFill>
              </a:rPr>
              <a:t>, DBMS </a:t>
            </a:r>
            <a:r>
              <a:rPr lang="ko-KR" altLang="en-US" dirty="0">
                <a:solidFill>
                  <a:srgbClr val="000000"/>
                </a:solidFill>
              </a:rPr>
              <a:t>자체의 구입 비용도 상당히 비싼 편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buClr>
                <a:srgbClr val="47B5CF"/>
              </a:buClr>
            </a:pPr>
            <a:r>
              <a:rPr lang="ko-KR" altLang="en-US" dirty="0">
                <a:solidFill>
                  <a:srgbClr val="000000"/>
                </a:solidFill>
              </a:rPr>
              <a:t>신규 직원이나 기존 직원 교육 비용도 많이 듦</a:t>
            </a:r>
            <a:endParaRPr lang="en-US" altLang="ko-KR" dirty="0">
              <a:solidFill>
                <a:srgbClr val="000000"/>
              </a:solidFill>
            </a:endParaRPr>
          </a:p>
          <a:p>
            <a:pPr marL="914400" lvl="2" indent="0">
              <a:buClr>
                <a:srgbClr val="47B5CF"/>
              </a:buClr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47B5CF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오버헤드가 너무 클 때</a:t>
            </a:r>
            <a:endParaRPr lang="en-US" altLang="ko-KR" dirty="0">
              <a:solidFill>
                <a:srgbClr val="000000"/>
              </a:solidFill>
            </a:endParaRPr>
          </a:p>
          <a:p>
            <a:pPr marL="1200150" lvl="2" indent="-342900">
              <a:buClr>
                <a:srgbClr val="47B5CF"/>
              </a:buClr>
            </a:pPr>
            <a:r>
              <a:rPr lang="en-US" altLang="ko-KR" dirty="0">
                <a:solidFill>
                  <a:srgbClr val="000000"/>
                </a:solidFill>
              </a:rPr>
              <a:t>DBMS</a:t>
            </a:r>
            <a:r>
              <a:rPr lang="ko-KR" altLang="en-US" dirty="0">
                <a:solidFill>
                  <a:srgbClr val="000000"/>
                </a:solidFill>
              </a:rPr>
              <a:t>가 자동적으로 데이터베이스의 일관성을 유지하기 위해서 컴퓨터의 자원을 많이 필요로 함</a:t>
            </a:r>
            <a:endParaRPr lang="en-US" altLang="ko-KR" dirty="0">
              <a:solidFill>
                <a:srgbClr val="000000"/>
              </a:solidFill>
            </a:endParaRPr>
          </a:p>
          <a:p>
            <a:pPr marL="1200150" lvl="2" indent="-342900">
              <a:buClr>
                <a:srgbClr val="47B5CF"/>
              </a:buClr>
              <a:buFont typeface="Wingdings" panose="05000000000000000000" pitchFamily="2" charset="2"/>
              <a:buChar char="Ø"/>
            </a:pPr>
            <a:r>
              <a:rPr lang="ko-KR" altLang="en-US" dirty="0">
                <a:solidFill>
                  <a:srgbClr val="000000"/>
                </a:solidFill>
              </a:rPr>
              <a:t>응답시간이 많이 걸릴 수 있음</a:t>
            </a:r>
            <a:endParaRPr lang="en-US" altLang="ko-KR" dirty="0">
              <a:solidFill>
                <a:srgbClr val="000000"/>
              </a:solidFill>
            </a:endParaRPr>
          </a:p>
          <a:p>
            <a:pPr marL="1200150" lvl="2" indent="-342900">
              <a:buClr>
                <a:srgbClr val="47B5CF"/>
              </a:buClr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47B5CF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응용이 단순하고 잘 정의되었으며 변경되지 않을 것으로 예상 될 때</a:t>
            </a:r>
            <a:endParaRPr lang="en-US" altLang="ko-KR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47B5CF"/>
              </a:buClr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47B5CF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엄격한 실시간 처리 요구사항이 있을 때</a:t>
            </a:r>
            <a:endParaRPr lang="en-US" altLang="ko-KR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47B5CF"/>
              </a:buClr>
              <a:buFont typeface="+mj-lt"/>
              <a:buAutoNum type="arabicPeriod"/>
            </a:pPr>
            <a:endParaRPr lang="en-US" altLang="ko-KR" dirty="0">
              <a:solidFill>
                <a:srgbClr val="000000"/>
              </a:solidFill>
            </a:endParaRPr>
          </a:p>
          <a:p>
            <a:pPr marL="800100" lvl="1" indent="-342900">
              <a:buClr>
                <a:srgbClr val="47B5CF"/>
              </a:buClr>
              <a:buFont typeface="+mj-lt"/>
              <a:buAutoNum type="arabicPeriod"/>
            </a:pPr>
            <a:r>
              <a:rPr lang="ko-KR" altLang="en-US" dirty="0">
                <a:solidFill>
                  <a:srgbClr val="000000"/>
                </a:solidFill>
              </a:rPr>
              <a:t>데이터에 대한 다수 사용자의 접근이 필요하지 않을 때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buClr>
                <a:srgbClr val="47B5CF"/>
              </a:buClr>
            </a:pPr>
            <a:r>
              <a:rPr lang="ko-KR" altLang="en-US" dirty="0">
                <a:solidFill>
                  <a:srgbClr val="000000"/>
                </a:solidFill>
              </a:rPr>
              <a:t>비밀과 프라이버시 노출 등의 단점</a:t>
            </a:r>
            <a:endParaRPr lang="en-US" altLang="ko-KR" dirty="0">
              <a:solidFill>
                <a:srgbClr val="000000"/>
              </a:solidFill>
            </a:endParaRPr>
          </a:p>
          <a:p>
            <a:pPr lvl="2">
              <a:buClr>
                <a:srgbClr val="47B5CF"/>
              </a:buClr>
            </a:pPr>
            <a:r>
              <a:rPr lang="ko-KR" altLang="en-US" dirty="0">
                <a:solidFill>
                  <a:srgbClr val="000000"/>
                </a:solidFill>
              </a:rPr>
              <a:t>정보가 중앙 </a:t>
            </a:r>
            <a:r>
              <a:rPr lang="ko-KR" altLang="en-US" dirty="0" err="1">
                <a:solidFill>
                  <a:srgbClr val="000000"/>
                </a:solidFill>
              </a:rPr>
              <a:t>집중화되고</a:t>
            </a:r>
            <a:r>
              <a:rPr lang="ko-KR" altLang="en-US" dirty="0">
                <a:solidFill>
                  <a:srgbClr val="000000"/>
                </a:solidFill>
              </a:rPr>
              <a:t> 원격지의 사용자들에게도 접근이 허용되면 정보가 누출될 가능성이 화일시스템보다 높음</a:t>
            </a: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47B5CF"/>
              </a:buClr>
              <a:buFont typeface="Wingdings" panose="05000000000000000000" pitchFamily="2" charset="2"/>
              <a:buChar char="Ø"/>
            </a:pPr>
            <a:endParaRPr lang="en-US" altLang="ko-KR" dirty="0">
              <a:solidFill>
                <a:srgbClr val="000000"/>
              </a:solidFill>
            </a:endParaRPr>
          </a:p>
          <a:p>
            <a:pPr marL="457200" lvl="1" indent="0">
              <a:buClr>
                <a:srgbClr val="47B5CF"/>
              </a:buClr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47B5CF"/>
              </a:buClr>
            </a:pPr>
            <a:endParaRPr lang="en-US" altLang="ko-KR" dirty="0">
              <a:solidFill>
                <a:srgbClr val="000000"/>
              </a:solidFill>
            </a:endParaRPr>
          </a:p>
          <a:p>
            <a:pPr lvl="1">
              <a:buClr>
                <a:srgbClr val="47B5CF"/>
              </a:buClr>
            </a:pP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35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8C8FE-155D-4148-A638-3B2D9071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90B28-F4B8-4854-B55B-687DD5FC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kern="1200" dirty="0">
                <a:solidFill>
                  <a:prstClr val="black"/>
                </a:solidFill>
                <a:latin typeface="Tahoma" panose="020B0604030504040204" pitchFamily="34" charset="0"/>
              </a:rPr>
              <a:t>For the same relation, show the followings: super keys, candidate keys, primary key and alternate key</a:t>
            </a:r>
          </a:p>
          <a:p>
            <a:endParaRPr kumimoji="0" lang="en-US" altLang="ko-KR" kern="1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endParaRPr kumimoji="0" lang="en-US" altLang="ko-KR" kern="1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endParaRPr kumimoji="0" lang="en-US" altLang="ko-KR" kern="1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endParaRPr kumimoji="0" lang="en-US" altLang="ko-KR" kern="1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endParaRPr kumimoji="0" lang="en-US" altLang="ko-KR" kern="1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endParaRPr kumimoji="0" lang="en-US" altLang="ko-KR" kern="1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pPr marL="0" indent="0">
              <a:buNone/>
            </a:pPr>
            <a:br>
              <a:rPr lang="en-US" altLang="ko-KR" dirty="0"/>
            </a:br>
            <a:r>
              <a:rPr lang="en-US" altLang="ko-KR" sz="3200" dirty="0"/>
              <a:t> </a:t>
            </a:r>
            <a:endParaRPr lang="ko-KR" altLang="ko-KR" dirty="0"/>
          </a:p>
          <a:p>
            <a:pPr lvl="1"/>
            <a:endParaRPr kumimoji="0" lang="en-US" altLang="ko-KR" kern="1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05D4B4E-AEA7-4C4F-9511-BC8ECF628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051360"/>
              </p:ext>
            </p:extLst>
          </p:nvPr>
        </p:nvGraphicFramePr>
        <p:xfrm>
          <a:off x="2419895" y="2502921"/>
          <a:ext cx="6985001" cy="1728787"/>
        </p:xfrm>
        <a:graphic>
          <a:graphicData uri="http://schemas.openxmlformats.org/drawingml/2006/table">
            <a:tbl>
              <a:tblPr firstRow="1" bandRow="1"/>
              <a:tblGrid>
                <a:gridCol w="997857">
                  <a:extLst>
                    <a:ext uri="{9D8B030D-6E8A-4147-A177-3AD203B41FA5}">
                      <a16:colId xmlns:a16="http://schemas.microsoft.com/office/drawing/2014/main" val="3298359059"/>
                    </a:ext>
                  </a:extLst>
                </a:gridCol>
                <a:gridCol w="1304890">
                  <a:extLst>
                    <a:ext uri="{9D8B030D-6E8A-4147-A177-3AD203B41FA5}">
                      <a16:colId xmlns:a16="http://schemas.microsoft.com/office/drawing/2014/main" val="4165174770"/>
                    </a:ext>
                  </a:extLst>
                </a:gridCol>
                <a:gridCol w="1074615">
                  <a:extLst>
                    <a:ext uri="{9D8B030D-6E8A-4147-A177-3AD203B41FA5}">
                      <a16:colId xmlns:a16="http://schemas.microsoft.com/office/drawing/2014/main" val="772635998"/>
                    </a:ext>
                  </a:extLst>
                </a:gridCol>
                <a:gridCol w="1228132">
                  <a:extLst>
                    <a:ext uri="{9D8B030D-6E8A-4147-A177-3AD203B41FA5}">
                      <a16:colId xmlns:a16="http://schemas.microsoft.com/office/drawing/2014/main" val="329647395"/>
                    </a:ext>
                  </a:extLst>
                </a:gridCol>
                <a:gridCol w="2379507">
                  <a:extLst>
                    <a:ext uri="{9D8B030D-6E8A-4147-A177-3AD203B41FA5}">
                      <a16:colId xmlns:a16="http://schemas.microsoft.com/office/drawing/2014/main" val="1334043665"/>
                    </a:ext>
                  </a:extLst>
                </a:gridCol>
              </a:tblGrid>
              <a:tr h="42511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600" b="0" u="sng" dirty="0"/>
                        <a:t>ID</a:t>
                      </a:r>
                      <a:endParaRPr lang="en-US" sz="1600" b="0" u="sng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600" b="0" dirty="0"/>
                        <a:t>Name</a:t>
                      </a:r>
                      <a:endParaRPr lang="en-US" sz="1600" b="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600" b="0" dirty="0"/>
                        <a:t>Major</a:t>
                      </a:r>
                      <a:endParaRPr lang="en-US" sz="1600" b="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600" b="0" dirty="0"/>
                        <a:t>Grade</a:t>
                      </a:r>
                      <a:endParaRPr lang="en-US" sz="1600" b="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600" b="0" dirty="0"/>
                        <a:t>Email</a:t>
                      </a:r>
                      <a:endParaRPr lang="en-US" sz="1600" b="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151222"/>
                  </a:ext>
                </a:extLst>
              </a:tr>
              <a:tr h="3259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1000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Tim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Computer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Male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tim@gmail.com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929666"/>
                  </a:ext>
                </a:extLst>
              </a:tr>
              <a:tr h="3259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1001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Sonya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Art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Female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sonya@naver.com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246923"/>
                  </a:ext>
                </a:extLst>
              </a:tr>
              <a:tr h="3259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1002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Brain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Social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Male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brain@yahoo.com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835006"/>
                  </a:ext>
                </a:extLst>
              </a:tr>
              <a:tr h="3259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1003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Natasha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Math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Female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/>
                      <a:r>
                        <a:rPr lang="en-US" altLang="ko-KR" sz="1400" dirty="0"/>
                        <a:t>natasha@outlook.com</a:t>
                      </a:r>
                      <a:endParaRPr lang="en-US" sz="1400" dirty="0"/>
                    </a:p>
                  </a:txBody>
                  <a:tcPr marL="91443" marR="91443" marT="45736" marB="45736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711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798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22203-AC71-42D5-8727-C787F931B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F200E-6A67-4608-B34D-079A0834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1" y="857250"/>
            <a:ext cx="11715751" cy="5500688"/>
          </a:xfrm>
        </p:spPr>
        <p:txBody>
          <a:bodyPr/>
          <a:lstStyle/>
          <a:p>
            <a:r>
              <a:rPr kumimoji="0" lang="en-US" altLang="ko-KR" kern="1200" dirty="0">
                <a:solidFill>
                  <a:prstClr val="black"/>
                </a:solidFill>
                <a:latin typeface="Tahoma" panose="020B0604030504040204" pitchFamily="34" charset="0"/>
              </a:rPr>
              <a:t>super keys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Name},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Major},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Grade},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Email},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Name, Major},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Name, Major, Grade},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Name, Major, Email},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Name, Major, Grade, Email},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Name, Grade},</a:t>
            </a:r>
            <a:endParaRPr lang="ko-KR" altLang="ko-KR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{ID, Name, Email},</a:t>
            </a:r>
            <a:endParaRPr lang="ko-KR" altLang="ko-KR" sz="1200" dirty="0"/>
          </a:p>
          <a:p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DA35D6-E55E-4E11-BCF5-DDC6A2F74F03}"/>
              </a:ext>
            </a:extLst>
          </p:cNvPr>
          <p:cNvSpPr txBox="1">
            <a:spLocks/>
          </p:cNvSpPr>
          <p:nvPr/>
        </p:nvSpPr>
        <p:spPr bwMode="auto">
          <a:xfrm>
            <a:off x="4987472" y="1216025"/>
            <a:ext cx="6159499" cy="442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{ID, Name, Grade, Email},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{ID, Major, Grade},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{ID, Major, Email},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{ID, Major, Grade, Email},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{ID, Grade, Email},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{Email},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{Email, Name},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{Email, Major},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{Email, Grade},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{Email, Name, Major},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{Email, Name, Grade},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{Email, Major, Grade}</a:t>
            </a:r>
            <a:endParaRPr lang="ko-KR" altLang="ko-KR" sz="1200" kern="0" dirty="0"/>
          </a:p>
          <a:p>
            <a:pPr marL="800100" lvl="1" indent="-342900">
              <a:buFont typeface="+mj-lt"/>
              <a:buAutoNum type="arabicPeriod" startAt="12"/>
            </a:pPr>
            <a:r>
              <a:rPr lang="en-US" altLang="ko-KR" kern="0" dirty="0"/>
              <a:t>{Email, Name, Major, Grade}</a:t>
            </a:r>
            <a:endParaRPr lang="ko-KR" altLang="ko-KR" sz="1200" kern="0" dirty="0"/>
          </a:p>
          <a:p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22021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33405-4256-452B-801A-F64FCA6A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과제 풀이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8130A5-0FE9-4C6A-9755-3589F62D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kern="1200" dirty="0">
                <a:solidFill>
                  <a:prstClr val="black"/>
                </a:solidFill>
                <a:latin typeface="Tahoma" panose="020B0604030504040204" pitchFamily="34" charset="0"/>
              </a:rPr>
              <a:t>Candidate Keys : The smallest subset of super key attributes which are unique.</a:t>
            </a:r>
          </a:p>
          <a:p>
            <a:pPr lvl="1"/>
            <a:r>
              <a:rPr kumimoji="0" lang="en-US" altLang="ko-KR" kern="1200" dirty="0">
                <a:solidFill>
                  <a:prstClr val="black"/>
                </a:solidFill>
                <a:latin typeface="Tahoma" panose="020B0604030504040204" pitchFamily="34" charset="0"/>
              </a:rPr>
              <a:t>{ID}, {Email}</a:t>
            </a:r>
          </a:p>
          <a:p>
            <a:endParaRPr kumimoji="0" lang="en-US" altLang="ko-KR" kern="1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r>
              <a:rPr kumimoji="0" lang="en-US" altLang="ko-KR" kern="1200" dirty="0">
                <a:solidFill>
                  <a:prstClr val="black"/>
                </a:solidFill>
                <a:latin typeface="Tahoma" panose="020B0604030504040204" pitchFamily="34" charset="0"/>
              </a:rPr>
              <a:t>Primary Key : One of the candidate key</a:t>
            </a:r>
          </a:p>
          <a:p>
            <a:pPr lvl="1"/>
            <a:r>
              <a:rPr kumimoji="0" lang="en-US" altLang="ko-KR" kern="1200" dirty="0">
                <a:solidFill>
                  <a:prstClr val="black"/>
                </a:solidFill>
                <a:latin typeface="Tahoma" panose="020B0604030504040204" pitchFamily="34" charset="0"/>
              </a:rPr>
              <a:t>{ID}</a:t>
            </a:r>
          </a:p>
          <a:p>
            <a:endParaRPr kumimoji="0" lang="en-US" altLang="ko-KR" kern="1200" dirty="0">
              <a:solidFill>
                <a:prstClr val="black"/>
              </a:solidFill>
              <a:latin typeface="Tahoma" panose="020B0604030504040204" pitchFamily="34" charset="0"/>
            </a:endParaRPr>
          </a:p>
          <a:p>
            <a:r>
              <a:rPr kumimoji="0" lang="en-US" altLang="ko-KR" kern="1200" dirty="0">
                <a:solidFill>
                  <a:prstClr val="black"/>
                </a:solidFill>
                <a:latin typeface="Tahoma" panose="020B0604030504040204" pitchFamily="34" charset="0"/>
              </a:rPr>
              <a:t>Alternate Key : Candidate key other than primary key</a:t>
            </a:r>
          </a:p>
          <a:p>
            <a:pPr lvl="1"/>
            <a:r>
              <a:rPr kumimoji="0" lang="en-US" altLang="ko-KR" kern="1200" dirty="0">
                <a:solidFill>
                  <a:prstClr val="black"/>
                </a:solidFill>
                <a:latin typeface="Tahoma" panose="020B0604030504040204" pitchFamily="34" charset="0"/>
              </a:rPr>
              <a:t>{Email}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7483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58A7B-CA67-4232-AEF2-9CEECBBD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연습문제샘플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15D9F9-2268-476E-B33A-D9458C6C6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emp, dept </a:t>
            </a:r>
            <a:r>
              <a:rPr lang="ko-KR" altLang="en-US" dirty="0"/>
              <a:t>테이블에 대해 다음의 질의를 해결하기 위한 </a:t>
            </a:r>
            <a:r>
              <a:rPr lang="en-US" altLang="ko-KR" dirty="0"/>
              <a:t>SELECT</a:t>
            </a:r>
            <a:r>
              <a:rPr lang="ko-KR" altLang="en-US" dirty="0"/>
              <a:t>문을 </a:t>
            </a:r>
            <a:r>
              <a:rPr lang="ko-KR" altLang="en-US" dirty="0" err="1"/>
              <a:t>작성하시오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MSSQL</a:t>
            </a:r>
            <a:r>
              <a:rPr lang="ko-KR" altLang="en-US" dirty="0"/>
              <a:t>을 이용하여 </a:t>
            </a:r>
            <a:r>
              <a:rPr lang="en-US" altLang="ko-KR" dirty="0"/>
              <a:t>SQL</a:t>
            </a:r>
            <a:r>
              <a:rPr lang="ko-KR" altLang="en-US" dirty="0"/>
              <a:t>을 실행한 결과도 함께 </a:t>
            </a:r>
            <a:r>
              <a:rPr lang="ko-KR" altLang="en-US" dirty="0" err="1"/>
              <a:t>첨부하시오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샘플 문제와 답안</a:t>
            </a:r>
            <a:endParaRPr lang="en-US" altLang="ko-KR" dirty="0"/>
          </a:p>
          <a:p>
            <a:pPr lvl="2"/>
            <a:r>
              <a:rPr lang="en-US" altLang="ko-KR" dirty="0"/>
              <a:t>6. BOSTON </a:t>
            </a:r>
            <a:r>
              <a:rPr lang="ko-KR" altLang="en-US" dirty="0"/>
              <a:t>에 있는 부서의 이름은 무엇인가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제출기한</a:t>
            </a:r>
            <a:endParaRPr lang="en-US" altLang="ko-KR" dirty="0"/>
          </a:p>
          <a:p>
            <a:pPr lvl="1"/>
            <a:r>
              <a:rPr lang="en-US" altLang="ko-KR" dirty="0"/>
              <a:t>2023/10/11</a:t>
            </a:r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F87126C-4A0C-4D13-8A34-8E7A5AADB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903466"/>
              </p:ext>
            </p:extLst>
          </p:nvPr>
        </p:nvGraphicFramePr>
        <p:xfrm>
          <a:off x="3819832" y="2606106"/>
          <a:ext cx="5328158" cy="1069722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4234395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정답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1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592368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dname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FROM dept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WHERE loc = 'BOSTON' ;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61896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0F3C4F0-2091-424E-9526-653A3A84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3073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C23112-8D1D-41F0-80CB-3F8F016A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09" y="4431091"/>
            <a:ext cx="1133483" cy="3905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2BBD8D-E8F9-46D8-B3F3-86ECCC9B9681}"/>
              </a:ext>
            </a:extLst>
          </p:cNvPr>
          <p:cNvSpPr txBox="1"/>
          <p:nvPr/>
        </p:nvSpPr>
        <p:spPr>
          <a:xfrm>
            <a:off x="2624664" y="290353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1.SQL</a:t>
            </a:r>
            <a:endParaRPr lang="ko-KR" altLang="en-US" dirty="0">
              <a:solidFill>
                <a:srgbClr val="0066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D5EA9-8E46-4FA5-8667-0E1493BC3598}"/>
              </a:ext>
            </a:extLst>
          </p:cNvPr>
          <p:cNvSpPr txBox="1"/>
          <p:nvPr/>
        </p:nvSpPr>
        <p:spPr>
          <a:xfrm>
            <a:off x="3441741" y="446063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66FF"/>
                </a:solidFill>
              </a:rPr>
              <a:t>2. </a:t>
            </a:r>
            <a:r>
              <a:rPr lang="ko-KR" altLang="en-US" dirty="0">
                <a:solidFill>
                  <a:srgbClr val="0066FF"/>
                </a:solidFill>
              </a:rPr>
              <a:t>실행결과</a:t>
            </a:r>
          </a:p>
        </p:txBody>
      </p:sp>
    </p:spTree>
    <p:extLst>
      <p:ext uri="{BB962C8B-B14F-4D97-AF65-F5344CB8AC3E}">
        <p14:creationId xmlns:p14="http://schemas.microsoft.com/office/powerpoint/2010/main" val="96341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CED-7455-4F36-8EC4-19DFE3C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D548-AE89-4AD8-98E8-A1822895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0" dirty="0"/>
              <a:t>정렬</a:t>
            </a:r>
            <a:r>
              <a:rPr lang="en-US" altLang="ko-KR" b="0" dirty="0"/>
              <a:t>, </a:t>
            </a:r>
            <a:r>
              <a:rPr lang="ko-KR" altLang="en-US" b="0" dirty="0"/>
              <a:t>그룹</a:t>
            </a:r>
            <a:endParaRPr lang="en-US" altLang="ko-KR" b="0" dirty="0"/>
          </a:p>
          <a:p>
            <a:pPr>
              <a:lnSpc>
                <a:spcPct val="200000"/>
              </a:lnSpc>
            </a:pPr>
            <a:r>
              <a:rPr lang="ko-KR" altLang="en-US" b="0" dirty="0"/>
              <a:t>과제 풀이</a:t>
            </a:r>
          </a:p>
          <a:p>
            <a:pPr>
              <a:lnSpc>
                <a:spcPct val="200000"/>
              </a:lnSpc>
            </a:pPr>
            <a:r>
              <a:rPr lang="ko-KR" altLang="en-US" b="0" dirty="0"/>
              <a:t>연습문제 샘플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78292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F535-4EB1-4FD9-A4F3-2E982A94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72641-B03C-4A72-BB3D-516A5245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정렬 </a:t>
            </a:r>
            <a:r>
              <a:rPr lang="en-US" altLang="ko-KR" dirty="0"/>
              <a:t>: ORDER BY</a:t>
            </a:r>
          </a:p>
          <a:p>
            <a:pPr lvl="1"/>
            <a:r>
              <a:rPr lang="ko-KR" altLang="en-US" dirty="0"/>
              <a:t>질의 결과를 주어진 기준에 따라 </a:t>
            </a:r>
            <a:r>
              <a:rPr lang="ko-KR" altLang="en-US" dirty="0" err="1"/>
              <a:t>튜플들을</a:t>
            </a:r>
            <a:r>
              <a:rPr lang="ko-KR" altLang="en-US" dirty="0"/>
              <a:t> 정렬하여 보여주는 기능</a:t>
            </a:r>
          </a:p>
          <a:p>
            <a:pPr lvl="1"/>
            <a:r>
              <a:rPr lang="ko-KR" altLang="en-US" dirty="0"/>
              <a:t>정렬을 지정하는 키워드는 </a:t>
            </a:r>
            <a:r>
              <a:rPr lang="en-US" altLang="ko-KR" b="1" dirty="0">
                <a:solidFill>
                  <a:srgbClr val="0070C0"/>
                </a:solidFill>
              </a:rPr>
              <a:t>ORDER BY</a:t>
            </a:r>
          </a:p>
          <a:p>
            <a:pPr lvl="1"/>
            <a:r>
              <a:rPr lang="en-US" altLang="ko-KR" dirty="0"/>
              <a:t>WHERE </a:t>
            </a:r>
            <a:r>
              <a:rPr lang="ko-KR" altLang="en-US" dirty="0"/>
              <a:t>절 다음에 서술</a:t>
            </a:r>
          </a:p>
          <a:p>
            <a:pPr lvl="1"/>
            <a:r>
              <a:rPr lang="ko-KR" altLang="en-US" dirty="0"/>
              <a:t>오름차순</a:t>
            </a:r>
            <a:r>
              <a:rPr lang="en-US" altLang="ko-KR" dirty="0"/>
              <a:t>: ASC, </a:t>
            </a:r>
            <a:r>
              <a:rPr lang="ko-KR" altLang="en-US" dirty="0"/>
              <a:t>내림차순</a:t>
            </a:r>
            <a:r>
              <a:rPr lang="en-US" altLang="ko-KR" dirty="0"/>
              <a:t>: DESC(</a:t>
            </a:r>
            <a:r>
              <a:rPr lang="ko-KR" altLang="en-US" dirty="0"/>
              <a:t>오름차순이 기본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담당업무가 ‘</a:t>
            </a:r>
            <a:r>
              <a:rPr lang="en-US" altLang="ko-KR" dirty="0"/>
              <a:t>SALESMAN’</a:t>
            </a:r>
            <a:r>
              <a:rPr lang="ko-KR" altLang="en-US" dirty="0"/>
              <a:t>인 사원에 대해 입사일자가 빠른 순으로 사원의 이름</a:t>
            </a:r>
            <a:r>
              <a:rPr lang="en-US" altLang="ko-KR" dirty="0"/>
              <a:t>, </a:t>
            </a:r>
            <a:r>
              <a:rPr lang="ko-KR" altLang="en-US" dirty="0"/>
              <a:t>입사일자를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3676-9933-46A1-A44A-2721AD3F48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67608" y="3607595"/>
          <a:ext cx="5328158" cy="1551115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3485344261"/>
                    </a:ext>
                  </a:extLst>
                </a:gridCol>
              </a:tblGrid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WHERE job = 'SALESMAN'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ORDER BY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hiredate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06963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99BF6F-834D-4F01-A237-2EC5A07B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976" y="3608853"/>
            <a:ext cx="1895650" cy="106283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846600-D3DE-4C6C-AB8E-E434FAC756ED}"/>
              </a:ext>
            </a:extLst>
          </p:cNvPr>
          <p:cNvSpPr txBox="1"/>
          <p:nvPr/>
        </p:nvSpPr>
        <p:spPr>
          <a:xfrm>
            <a:off x="2567609" y="5328571"/>
            <a:ext cx="3079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기본인 오름차순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(ASC)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적용됨</a:t>
            </a:r>
          </a:p>
        </p:txBody>
      </p:sp>
    </p:spTree>
    <p:extLst>
      <p:ext uri="{BB962C8B-B14F-4D97-AF65-F5344CB8AC3E}">
        <p14:creationId xmlns:p14="http://schemas.microsoft.com/office/powerpoint/2010/main" val="392076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F535-4EB1-4FD9-A4F3-2E982A94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72641-B03C-4A72-BB3D-516A5245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담당업무가 ‘</a:t>
            </a:r>
            <a:r>
              <a:rPr lang="en-US" altLang="ko-KR" dirty="0"/>
              <a:t>SALESMAN’</a:t>
            </a:r>
            <a:r>
              <a:rPr lang="ko-KR" altLang="en-US" dirty="0"/>
              <a:t>인 사원에 대해 연봉이 많은 순으로 사원의 이름과 연봉을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4ED7C63-B49B-4730-A268-3676F2A0D6C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67608" y="1898643"/>
          <a:ext cx="5328158" cy="1543114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2565756780"/>
                    </a:ext>
                  </a:extLst>
                </a:gridCol>
              </a:tblGrid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SELECT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sal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FROM emp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WHERE job = 'SALESMAN'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ORDER BY sal DESC 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91312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044D77D-299B-45E4-9CA5-B47A7C17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837" y="1898643"/>
            <a:ext cx="1457325" cy="9906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7465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F535-4EB1-4FD9-A4F3-2E982A94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72641-B03C-4A72-BB3D-516A5245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ko-KR" altLang="en-US" dirty="0"/>
              <a:t>모든 사원의 부서번호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담당업무를 보이되 부서번호 순으로 정렬하여 </a:t>
            </a:r>
            <a:r>
              <a:rPr lang="ko-KR" altLang="en-US" dirty="0" err="1"/>
              <a:t>보이시오</a:t>
            </a:r>
            <a:r>
              <a:rPr lang="en-US" altLang="ko-KR" dirty="0"/>
              <a:t>. </a:t>
            </a:r>
            <a:r>
              <a:rPr lang="ko-KR" altLang="en-US" dirty="0"/>
              <a:t>같은 부서안에서는 이름 알파벳 순으로 </a:t>
            </a:r>
            <a:r>
              <a:rPr lang="ko-KR" altLang="en-US" dirty="0" err="1"/>
              <a:t>정렬하시오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4A722B-73A3-4DDB-AE4B-8B4310A4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5" y="1988841"/>
            <a:ext cx="2486025" cy="2924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8FE161F-E68D-42FD-A40A-4E023A1538AB}"/>
              </a:ext>
            </a:extLst>
          </p:cNvPr>
          <p:cNvCxnSpPr/>
          <p:nvPr/>
        </p:nvCxnSpPr>
        <p:spPr>
          <a:xfrm>
            <a:off x="8127667" y="2741565"/>
            <a:ext cx="20584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5F3384-20F7-460B-8B81-B3C0256260F1}"/>
              </a:ext>
            </a:extLst>
          </p:cNvPr>
          <p:cNvCxnSpPr/>
          <p:nvPr/>
        </p:nvCxnSpPr>
        <p:spPr>
          <a:xfrm>
            <a:off x="8127667" y="3676012"/>
            <a:ext cx="20584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D5B3FB7-27B6-4EFB-A47E-5478A0B4880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47573" y="1988841"/>
          <a:ext cx="4989132" cy="1160971"/>
        </p:xfrm>
        <a:graphic>
          <a:graphicData uri="http://schemas.openxmlformats.org/drawingml/2006/table">
            <a:tbl>
              <a:tblPr/>
              <a:tblGrid>
                <a:gridCol w="4989132">
                  <a:extLst>
                    <a:ext uri="{9D8B030D-6E8A-4147-A177-3AD203B41FA5}">
                      <a16:colId xmlns:a16="http://schemas.microsoft.com/office/drawing/2014/main" val="3774152371"/>
                    </a:ext>
                  </a:extLst>
                </a:gridCol>
              </a:tblGrid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deptno,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job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ORDER BY deptno,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96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65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0B80F-0679-42E9-96F1-B0091BF3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1AD2C-8BCB-4232-8F94-019D3A1B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 </a:t>
            </a:r>
            <a:r>
              <a:rPr lang="en-US" altLang="ko-KR" dirty="0"/>
              <a:t>: GROUP BY</a:t>
            </a:r>
          </a:p>
          <a:p>
            <a:pPr lvl="1"/>
            <a:r>
              <a:rPr lang="ko-KR" altLang="en-US" dirty="0"/>
              <a:t>테이블에 대한 질의를 하다 보면 질의 결과를 그룹으로 묶어서 보고 싶은 경우가 있음</a:t>
            </a:r>
          </a:p>
          <a:p>
            <a:pPr lvl="1"/>
            <a:r>
              <a:rPr lang="en-US" altLang="ko-KR" dirty="0"/>
              <a:t>Ex) </a:t>
            </a:r>
            <a:r>
              <a:rPr lang="ko-KR" altLang="en-US" dirty="0"/>
              <a:t>부서별 사원 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각 부서번호별 사원의 수를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FCABA2-62E8-40DE-B429-007F5F153C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5600" y="2924945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745022655"/>
                    </a:ext>
                  </a:extLst>
                </a:gridCol>
              </a:tblGrid>
              <a:tr h="664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deptno, COUNT(*) AS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cnt_emp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GROUP BY deptno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327454"/>
                  </a:ext>
                </a:extLst>
              </a:tr>
            </a:tbl>
          </a:graphicData>
        </a:graphic>
      </p:graphicFrame>
      <p:pic>
        <p:nvPicPr>
          <p:cNvPr id="41986" name="_x319312632" descr="EMB00004c7c114c">
            <a:extLst>
              <a:ext uri="{FF2B5EF4-FFF2-40B4-BE49-F238E27FC236}">
                <a16:creationId xmlns:a16="http://schemas.microsoft.com/office/drawing/2014/main" id="{BBAD58FB-BD29-4923-B124-9208323E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97" y="2899504"/>
            <a:ext cx="1878244" cy="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536377-3057-485D-82FD-15D25CB800CA}"/>
              </a:ext>
            </a:extLst>
          </p:cNvPr>
          <p:cNvSpPr txBox="1"/>
          <p:nvPr/>
        </p:nvSpPr>
        <p:spPr>
          <a:xfrm>
            <a:off x="2438534" y="4329823"/>
            <a:ext cx="640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문에서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COUNT(*)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는 전체 테이블의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수를 카운트하는 것이 아니고 특정 그룹의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수를 카운트한다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65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0B80F-0679-42E9-96F1-B0091BF30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91AD2C-8BCB-4232-8F94-019D3A1B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각 부서번호별 평균 연봉을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33BB934-550A-4284-8CCE-AB23694D58D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5600" y="1700809"/>
          <a:ext cx="5328158" cy="1160971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06155637"/>
                    </a:ext>
                  </a:extLst>
                </a:gridCol>
              </a:tblGrid>
              <a:tr h="664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deptno, AVG(sal) AS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avg_sal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GROUP BY deptno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06581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0978B2F-CD07-4836-8B3A-A65B1BEE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3033713"/>
            <a:ext cx="4267200" cy="790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1B7CF1-6FD2-48C4-84FF-1C19DB92B69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95600" y="4758206"/>
          <a:ext cx="5328592" cy="1160971"/>
        </p:xfrm>
        <a:graphic>
          <a:graphicData uri="http://schemas.openxmlformats.org/drawingml/2006/table">
            <a:tbl>
              <a:tblPr/>
              <a:tblGrid>
                <a:gridCol w="5328592">
                  <a:extLst>
                    <a:ext uri="{9D8B030D-6E8A-4147-A177-3AD203B41FA5}">
                      <a16:colId xmlns:a16="http://schemas.microsoft.com/office/drawing/2014/main" val="17599097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deptno, 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D2Coding" panose="020B0609020101020101" pitchFamily="49" charset="-127"/>
                        </a:rPr>
                        <a:t>ROUND(</a:t>
                      </a:r>
                      <a:r>
                        <a:rPr lang="en-US" sz="1600" b="1" kern="0" spc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AVG(sal), 2)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AS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avg_sal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GROUP BY deptno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38953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A3FEB2ED-23BD-439E-A9F4-8D138F623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7" y="4758206"/>
            <a:ext cx="1800225" cy="7905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59FFDA-2BEA-41A9-9AEE-A8BD61EF7420}"/>
              </a:ext>
            </a:extLst>
          </p:cNvPr>
          <p:cNvSpPr txBox="1"/>
          <p:nvPr/>
        </p:nvSpPr>
        <p:spPr>
          <a:xfrm>
            <a:off x="2495600" y="4345360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소수점이하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자리수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조정하기</a:t>
            </a:r>
          </a:p>
        </p:txBody>
      </p:sp>
    </p:spTree>
    <p:extLst>
      <p:ext uri="{BB962C8B-B14F-4D97-AF65-F5344CB8AC3E}">
        <p14:creationId xmlns:p14="http://schemas.microsoft.com/office/powerpoint/2010/main" val="310296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7F535-4EB1-4FD9-A4F3-2E982A948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72641-B03C-4A72-BB3D-516A5245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를 사용할 때는 </a:t>
            </a:r>
            <a:r>
              <a:rPr lang="en-US" altLang="ko-KR" dirty="0"/>
              <a:t>SELECT</a:t>
            </a:r>
            <a:r>
              <a:rPr lang="ko-KR" altLang="en-US" dirty="0"/>
              <a:t> 다음에 오는 컬럼에 주의해야 한다</a:t>
            </a:r>
            <a:r>
              <a:rPr lang="en-US" altLang="ko-KR" dirty="0"/>
              <a:t>. </a:t>
            </a:r>
            <a:r>
              <a:rPr lang="ko-KR" altLang="en-US" dirty="0"/>
              <a:t>다음의 두 가지 경우만 유효한 결과를 얻을 수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6FEE4-53A0-4C6D-9A9C-44F93C57781A}"/>
              </a:ext>
            </a:extLst>
          </p:cNvPr>
          <p:cNvSpPr txBox="1"/>
          <p:nvPr/>
        </p:nvSpPr>
        <p:spPr>
          <a:xfrm>
            <a:off x="2345491" y="1988841"/>
            <a:ext cx="700095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GROUP BY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사용한 컬럼이 올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COUNT(), MAX(), MIN()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과 같은 집계 함수를 적용한 컬럼이 올 수 있다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49072D-DA13-41E8-B138-4D3C6219C8A0}"/>
              </a:ext>
            </a:extLst>
          </p:cNvPr>
          <p:cNvSpPr/>
          <p:nvPr/>
        </p:nvSpPr>
        <p:spPr>
          <a:xfrm>
            <a:off x="4128543" y="3358940"/>
            <a:ext cx="3619500" cy="107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SELECT deptno, AVG(sal) AS </a:t>
            </a:r>
            <a:r>
              <a:rPr lang="en-US" altLang="ko-KR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avg_sal</a:t>
            </a:r>
            <a:endParaRPr lang="ko-KR" altLang="en-US" sz="14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FROM emp </a:t>
            </a:r>
          </a:p>
          <a:p>
            <a:pPr algn="just">
              <a:lnSpc>
                <a:spcPct val="16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GROUP BY deptno ;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B07400-EF16-497E-A584-B142654EA4A0}"/>
              </a:ext>
            </a:extLst>
          </p:cNvPr>
          <p:cNvSpPr/>
          <p:nvPr/>
        </p:nvSpPr>
        <p:spPr>
          <a:xfrm>
            <a:off x="4812955" y="3423036"/>
            <a:ext cx="651374" cy="39004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B392B5-9103-447D-8B62-6861DBD590A7}"/>
              </a:ext>
            </a:extLst>
          </p:cNvPr>
          <p:cNvSpPr/>
          <p:nvPr/>
        </p:nvSpPr>
        <p:spPr>
          <a:xfrm>
            <a:off x="5525289" y="3404748"/>
            <a:ext cx="713232" cy="390043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03678E-EDE6-4303-94EE-5B5511F9E7C3}"/>
              </a:ext>
            </a:extLst>
          </p:cNvPr>
          <p:cNvSpPr/>
          <p:nvPr/>
        </p:nvSpPr>
        <p:spPr>
          <a:xfrm>
            <a:off x="5110132" y="4127715"/>
            <a:ext cx="651373" cy="301791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FC6CE13-2128-4F8B-92CB-690DD263DA09}"/>
              </a:ext>
            </a:extLst>
          </p:cNvPr>
          <p:cNvSpPr/>
          <p:nvPr/>
        </p:nvSpPr>
        <p:spPr>
          <a:xfrm>
            <a:off x="3719737" y="3118310"/>
            <a:ext cx="1659249" cy="1606834"/>
          </a:xfrm>
          <a:custGeom>
            <a:avLst/>
            <a:gdLst>
              <a:gd name="connsiteX0" fmla="*/ 1659249 w 1659249"/>
              <a:gd name="connsiteY0" fmla="*/ 1326397 h 1606834"/>
              <a:gd name="connsiteX1" fmla="*/ 1061841 w 1659249"/>
              <a:gd name="connsiteY1" fmla="*/ 1606813 h 1606834"/>
              <a:gd name="connsiteX2" fmla="*/ 269361 w 1659249"/>
              <a:gd name="connsiteY2" fmla="*/ 1314205 h 1606834"/>
              <a:gd name="connsiteX3" fmla="*/ 25521 w 1659249"/>
              <a:gd name="connsiteY3" fmla="*/ 802141 h 1606834"/>
              <a:gd name="connsiteX4" fmla="*/ 37713 w 1659249"/>
              <a:gd name="connsiteY4" fmla="*/ 387613 h 1606834"/>
              <a:gd name="connsiteX5" fmla="*/ 293745 w 1659249"/>
              <a:gd name="connsiteY5" fmla="*/ 95005 h 1606834"/>
              <a:gd name="connsiteX6" fmla="*/ 818001 w 1659249"/>
              <a:gd name="connsiteY6" fmla="*/ 9661 h 1606834"/>
              <a:gd name="connsiteX7" fmla="*/ 1269105 w 1659249"/>
              <a:gd name="connsiteY7" fmla="*/ 290077 h 160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9249" h="1606834">
                <a:moveTo>
                  <a:pt x="1659249" y="1326397"/>
                </a:moveTo>
                <a:cubicBezTo>
                  <a:pt x="1476369" y="1467621"/>
                  <a:pt x="1293489" y="1608845"/>
                  <a:pt x="1061841" y="1606813"/>
                </a:cubicBezTo>
                <a:cubicBezTo>
                  <a:pt x="830193" y="1604781"/>
                  <a:pt x="442081" y="1448317"/>
                  <a:pt x="269361" y="1314205"/>
                </a:cubicBezTo>
                <a:cubicBezTo>
                  <a:pt x="96641" y="1180093"/>
                  <a:pt x="64129" y="956573"/>
                  <a:pt x="25521" y="802141"/>
                </a:cubicBezTo>
                <a:cubicBezTo>
                  <a:pt x="-13087" y="647709"/>
                  <a:pt x="-6991" y="505469"/>
                  <a:pt x="37713" y="387613"/>
                </a:cubicBezTo>
                <a:cubicBezTo>
                  <a:pt x="82417" y="269757"/>
                  <a:pt x="163697" y="157997"/>
                  <a:pt x="293745" y="95005"/>
                </a:cubicBezTo>
                <a:cubicBezTo>
                  <a:pt x="423793" y="32013"/>
                  <a:pt x="655441" y="-22851"/>
                  <a:pt x="818001" y="9661"/>
                </a:cubicBezTo>
                <a:cubicBezTo>
                  <a:pt x="980561" y="42173"/>
                  <a:pt x="1124833" y="166125"/>
                  <a:pt x="1269105" y="290077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dash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 latinLnBrk="0">
              <a:defRPr/>
            </a:pPr>
            <a:endParaRPr lang="ko-KR" altLang="en-US" kern="0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5D6A5C-3AB4-408C-ADA7-FF5AF5551842}"/>
              </a:ext>
            </a:extLst>
          </p:cNvPr>
          <p:cNvCxnSpPr/>
          <p:nvPr/>
        </p:nvCxnSpPr>
        <p:spPr>
          <a:xfrm flipH="1">
            <a:off x="6000777" y="3118311"/>
            <a:ext cx="237744" cy="286437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0BC70EC-DDE6-46CA-B2ED-7BDA0FE803C9}"/>
              </a:ext>
            </a:extLst>
          </p:cNvPr>
          <p:cNvSpPr txBox="1"/>
          <p:nvPr/>
        </p:nvSpPr>
        <p:spPr>
          <a:xfrm>
            <a:off x="6119650" y="2815008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집계함수</a:t>
            </a:r>
            <a:r>
              <a:rPr lang="en-US" altLang="ko-KR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맑은 고딕" panose="020F0502020204030204"/>
                <a:ea typeface="맑은 고딕" panose="020B0503020000020004" pitchFamily="50" charset="-127"/>
              </a:rPr>
              <a:t>적용 컬럼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424013A-8E2A-4B14-A4EC-5076D721B8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32402" y="5104790"/>
          <a:ext cx="4283679" cy="1020318"/>
        </p:xfrm>
        <a:graphic>
          <a:graphicData uri="http://schemas.openxmlformats.org/drawingml/2006/table">
            <a:tbl>
              <a:tblPr/>
              <a:tblGrid>
                <a:gridCol w="4283679">
                  <a:extLst>
                    <a:ext uri="{9D8B030D-6E8A-4147-A177-3AD203B41FA5}">
                      <a16:colId xmlns:a16="http://schemas.microsoft.com/office/drawing/2014/main" val="528921226"/>
                    </a:ext>
                  </a:extLst>
                </a:gridCol>
              </a:tblGrid>
              <a:tr h="66459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deptno, </a:t>
                      </a:r>
                      <a:r>
                        <a:rPr lang="en-US" sz="1400" b="1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ename</a:t>
                      </a: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, AVG(sal) AS </a:t>
                      </a:r>
                      <a:r>
                        <a:rPr 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avg_sal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GROUP BY deptno ;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50001"/>
                  </a:ext>
                </a:extLst>
              </a:tr>
            </a:tbl>
          </a:graphicData>
        </a:graphic>
      </p:graphicFrame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E20ACC9-B84A-4900-B50F-AE1FEBBB899E}"/>
              </a:ext>
            </a:extLst>
          </p:cNvPr>
          <p:cNvSpPr/>
          <p:nvPr/>
        </p:nvSpPr>
        <p:spPr bwMode="auto">
          <a:xfrm>
            <a:off x="6888088" y="5517232"/>
            <a:ext cx="288032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latin typeface="Times New Roman" charset="0"/>
              <a:ea typeface="굴림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4C39AAE-ED4A-445E-B38D-4A974127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347" y="5121945"/>
            <a:ext cx="2505075" cy="790575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CC42B7-5677-45D4-83DF-8ACB38C1B895}"/>
              </a:ext>
            </a:extLst>
          </p:cNvPr>
          <p:cNvCxnSpPr/>
          <p:nvPr/>
        </p:nvCxnSpPr>
        <p:spPr bwMode="auto">
          <a:xfrm>
            <a:off x="4076700" y="5461000"/>
            <a:ext cx="5016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81155A-0180-4F63-9350-62195A930C18}"/>
              </a:ext>
            </a:extLst>
          </p:cNvPr>
          <p:cNvSpPr txBox="1"/>
          <p:nvPr/>
        </p:nvSpPr>
        <p:spPr>
          <a:xfrm>
            <a:off x="3675309" y="5461000"/>
            <a:ext cx="1648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집계함수 적용 컬럼 </a:t>
            </a:r>
            <a:r>
              <a:rPr lang="en-US" altLang="ko-KR" sz="1200" dirty="0">
                <a:solidFill>
                  <a:srgbClr val="FF0000"/>
                </a:solidFill>
              </a:rPr>
              <a:t>X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45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D749F-08C7-4950-8274-19612A42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그룹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0CA8A-4B81-45F1-89AD-942A3A40A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 BY </a:t>
            </a:r>
            <a:r>
              <a:rPr lang="ko-KR" altLang="en-US" dirty="0"/>
              <a:t>결과에 조건을 지정</a:t>
            </a:r>
          </a:p>
          <a:p>
            <a:pPr lvl="1"/>
            <a:r>
              <a:rPr lang="en-US" altLang="ko-KR" dirty="0"/>
              <a:t>GROUP BY</a:t>
            </a:r>
            <a:r>
              <a:rPr lang="ko-KR" altLang="en-US" dirty="0"/>
              <a:t>를 적용한 질의 결과에 대해서도 어떤 조건을 지정하여 결과를 필터링할 수 있음</a:t>
            </a:r>
            <a:endParaRPr lang="en-US" altLang="ko-KR" dirty="0"/>
          </a:p>
          <a:p>
            <a:pPr lvl="1"/>
            <a:r>
              <a:rPr lang="ko-KR" altLang="en-US" dirty="0"/>
              <a:t>사용하는 키워드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HAVING</a:t>
            </a:r>
          </a:p>
          <a:p>
            <a:pPr lvl="1"/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ko-KR" altLang="en-US" dirty="0"/>
              <a:t>각 부서번호별 사원의 수를 </a:t>
            </a:r>
            <a:r>
              <a:rPr lang="ko-KR" altLang="en-US" dirty="0" err="1"/>
              <a:t>구하시오</a:t>
            </a:r>
            <a:r>
              <a:rPr lang="en-US" altLang="ko-KR" dirty="0"/>
              <a:t>. </a:t>
            </a:r>
            <a:r>
              <a:rPr lang="ko-KR" altLang="en-US" dirty="0"/>
              <a:t>단 사원의 수가 </a:t>
            </a:r>
            <a:r>
              <a:rPr lang="en-US" altLang="ko-KR" dirty="0"/>
              <a:t>5</a:t>
            </a:r>
            <a:r>
              <a:rPr lang="ko-KR" altLang="en-US" dirty="0"/>
              <a:t>명 이상인 부서만 </a:t>
            </a:r>
            <a:r>
              <a:rPr lang="ko-KR" altLang="en-US" dirty="0" err="1"/>
              <a:t>보이시오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ko-KR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E07926-C45D-42A5-8247-5DCE165189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67608" y="3284985"/>
          <a:ext cx="5328158" cy="1551115"/>
        </p:xfrm>
        <a:graphic>
          <a:graphicData uri="http://schemas.openxmlformats.org/drawingml/2006/table">
            <a:tbl>
              <a:tblPr/>
              <a:tblGrid>
                <a:gridCol w="5328158">
                  <a:extLst>
                    <a:ext uri="{9D8B030D-6E8A-4147-A177-3AD203B41FA5}">
                      <a16:colId xmlns:a16="http://schemas.microsoft.com/office/drawing/2014/main" val="1187698333"/>
                    </a:ext>
                  </a:extLst>
                </a:gridCol>
              </a:tblGrid>
              <a:tr h="8442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SELECT deptno, COUNT(*) AS 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cnt_emp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FROM emp 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GROUP BY deptno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함초롬바탕" panose="02030604000101010101" pitchFamily="18" charset="-127"/>
                        </a:rPr>
                        <a:t>HAVING COUNT(*) &gt;= 5 ;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947107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5467C08F-3FDD-46CD-B401-EB680869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1" y="3284985"/>
            <a:ext cx="1857375" cy="6191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F7A8FF-DA2D-4682-AB77-FF8BF44283CB}"/>
              </a:ext>
            </a:extLst>
          </p:cNvPr>
          <p:cNvSpPr txBox="1"/>
          <p:nvPr/>
        </p:nvSpPr>
        <p:spPr>
          <a:xfrm>
            <a:off x="2567608" y="5085185"/>
            <a:ext cx="7704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결과를 보면 사원 수가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명인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 부서는 제외된 것을 알 수 있다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COUNT(*)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각 부서의 사원 수를 의미하기 때문에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COUNT(*) &gt;= 5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‘부서의 사원 수가 </a:t>
            </a:r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ko-KR" altLang="en-US" sz="1400" dirty="0" err="1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이상’인</a:t>
            </a:r>
            <a:r>
              <a:rPr lang="ko-KR" altLang="en-US" sz="1400" dirty="0">
                <a:solidFill>
                  <a:schemeClr val="accent6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조건을 의미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75167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1083</Words>
  <Application>Microsoft Office PowerPoint</Application>
  <PresentationFormat>와이드스크린</PresentationFormat>
  <Paragraphs>228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9" baseType="lpstr">
      <vt:lpstr>D2Coding</vt:lpstr>
      <vt:lpstr>HY헤드라인M</vt:lpstr>
      <vt:lpstr>굴림</vt:lpstr>
      <vt:lpstr>맑은 고딕</vt:lpstr>
      <vt:lpstr>함초롬바탕</vt:lpstr>
      <vt:lpstr>Arial</vt:lpstr>
      <vt:lpstr>Arial Black</vt:lpstr>
      <vt:lpstr>Consolas</vt:lpstr>
      <vt:lpstr>Tahoma</vt:lpstr>
      <vt:lpstr>Times New Roman</vt:lpstr>
      <vt:lpstr>Wingdings</vt:lpstr>
      <vt:lpstr>1_Office 테마</vt:lpstr>
      <vt:lpstr>SQL (1)</vt:lpstr>
      <vt:lpstr>목차</vt:lpstr>
      <vt:lpstr>5. 정렬, 그룹 </vt:lpstr>
      <vt:lpstr>5. 정렬, 그룹 </vt:lpstr>
      <vt:lpstr>5. 정렬, 그룹 </vt:lpstr>
      <vt:lpstr>5. 정렬, 그룹 </vt:lpstr>
      <vt:lpstr>5. 정렬, 그룹 </vt:lpstr>
      <vt:lpstr>5. 정렬, 그룹 </vt:lpstr>
      <vt:lpstr>5. 정렬, 그룹 </vt:lpstr>
      <vt:lpstr>5. 정렬, 그룹 </vt:lpstr>
      <vt:lpstr>5. 정렬, 그룹 </vt:lpstr>
      <vt:lpstr>5. 정렬, 그룹 </vt:lpstr>
      <vt:lpstr>1. 과제 풀이</vt:lpstr>
      <vt:lpstr>1. 과제 풀이</vt:lpstr>
      <vt:lpstr>1. 과제 풀이</vt:lpstr>
      <vt:lpstr>1. 과제 풀이</vt:lpstr>
      <vt:lpstr>연습문제샘플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(1)</dc:title>
  <dc:creator>user</dc:creator>
  <cp:lastModifiedBy>user</cp:lastModifiedBy>
  <cp:revision>10</cp:revision>
  <dcterms:created xsi:type="dcterms:W3CDTF">2023-10-04T09:53:02Z</dcterms:created>
  <dcterms:modified xsi:type="dcterms:W3CDTF">2023-10-04T11:33:52Z</dcterms:modified>
</cp:coreProperties>
</file>