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4"/>
  </p:notesMasterIdLst>
  <p:sldIdLst>
    <p:sldId id="314" r:id="rId2"/>
    <p:sldId id="315" r:id="rId3"/>
  </p:sldIdLst>
  <p:sldSz cx="12192000" cy="740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70" d="100"/>
          <a:sy n="70" d="100"/>
        </p:scale>
        <p:origin x="-618" y="-72"/>
      </p:cViewPr>
      <p:guideLst>
        <p:guide orient="horz" pos="2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D5C46-4D1D-431A-BE27-BD0E983111F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8013" y="685800"/>
            <a:ext cx="5641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8AAD-E023-45AD-B2CA-C5BB959E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6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7407275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3234"/>
            <a:ext cx="4905488" cy="677416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3233"/>
            <a:ext cx="4673600" cy="24981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5" y="2925405"/>
            <a:ext cx="4417807" cy="183849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5" y="4775177"/>
            <a:ext cx="4413071" cy="1361596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638316"/>
            <a:ext cx="2844800" cy="811129"/>
          </a:xfrm>
        </p:spPr>
        <p:txBody>
          <a:bodyPr anchor="b"/>
          <a:lstStyle>
            <a:lvl1pPr algn="l">
              <a:defRPr sz="2400"/>
            </a:lvl1pPr>
          </a:lstStyle>
          <a:p>
            <a:fld id="{96DFF08F-DC6B-4601-B491-B0F83F6DD2DA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575910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6178094"/>
            <a:ext cx="3775456" cy="394369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6" y="6178094"/>
            <a:ext cx="858221" cy="39436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575910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1112654"/>
            <a:ext cx="1979271" cy="516321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6" y="1112654"/>
            <a:ext cx="7231605" cy="51632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5" y="3133166"/>
            <a:ext cx="8849957" cy="1471167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608973"/>
            <a:ext cx="8849956" cy="1642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498721"/>
            <a:ext cx="4559808" cy="3772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498720"/>
            <a:ext cx="4559808" cy="3772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6" y="2501504"/>
            <a:ext cx="4076197" cy="69100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3212947"/>
            <a:ext cx="4559808" cy="30629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1" y="2501505"/>
            <a:ext cx="4074289" cy="69100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3212947"/>
            <a:ext cx="4559808" cy="30629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7407275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3234"/>
            <a:ext cx="4905488" cy="677416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3233"/>
            <a:ext cx="4673600" cy="673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50091"/>
            <a:ext cx="4749676" cy="61008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60" y="925128"/>
            <a:ext cx="4120587" cy="556327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575910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8" y="6183353"/>
            <a:ext cx="4658219" cy="39436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870276"/>
            <a:ext cx="4406096" cy="158034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7" y="4468337"/>
            <a:ext cx="4398379" cy="163947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7407275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3234"/>
            <a:ext cx="4905488" cy="677416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3233"/>
            <a:ext cx="4673600" cy="673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50091"/>
            <a:ext cx="4749676" cy="610084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575910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874023"/>
            <a:ext cx="4401312" cy="1580219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9" y="749363"/>
            <a:ext cx="4479497" cy="5906067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464119"/>
            <a:ext cx="4400764" cy="164126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8" y="6183353"/>
            <a:ext cx="4658219" cy="39436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7407275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60197"/>
            <a:ext cx="10972800" cy="66810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3234"/>
            <a:ext cx="4905488" cy="75524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3233"/>
            <a:ext cx="4673600" cy="673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1" y="1109972"/>
            <a:ext cx="9366325" cy="12345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4" y="2509760"/>
            <a:ext cx="9036423" cy="379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42474"/>
            <a:ext cx="28448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6320876"/>
            <a:ext cx="4669536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42473"/>
            <a:ext cx="1776208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1" y="1109972"/>
            <a:ext cx="9366325" cy="841658"/>
          </a:xfrm>
        </p:spPr>
        <p:txBody>
          <a:bodyPr/>
          <a:lstStyle/>
          <a:p>
            <a:r>
              <a:rPr lang="en-US" b="1" dirty="0" smtClean="0"/>
              <a:t>COALESCE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4" y="2088107"/>
            <a:ext cx="9036423" cy="4211673"/>
          </a:xfrm>
        </p:spPr>
        <p:txBody>
          <a:bodyPr/>
          <a:lstStyle/>
          <a:p>
            <a:pPr marL="68580" indent="0">
              <a:buNone/>
            </a:pPr>
            <a:r>
              <a:rPr lang="en-US" sz="2000" dirty="0"/>
              <a:t>The </a:t>
            </a:r>
            <a:r>
              <a:rPr lang="en-US" sz="2000" b="1" dirty="0"/>
              <a:t>COALESCE</a:t>
            </a:r>
            <a:r>
              <a:rPr lang="en-US" sz="2000" dirty="0"/>
              <a:t> function in SQL returns the first non-NULL expression among its arguments</a:t>
            </a:r>
            <a:r>
              <a:rPr lang="en-US" sz="2000" dirty="0" smtClean="0"/>
              <a:t>.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SYNTAX:</a:t>
            </a:r>
            <a:endParaRPr lang="en-US" b="1" dirty="0">
              <a:solidFill>
                <a:schemeClr val="accent1"/>
              </a:solidFill>
            </a:endParaRPr>
          </a:p>
          <a:p>
            <a:pPr marL="68580" indent="0">
              <a:buNone/>
            </a:pPr>
            <a:r>
              <a:rPr lang="fr-FR" sz="2000" b="1" dirty="0"/>
              <a:t>COALESCE ("expression 1", "expressions 2", ...)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390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73707" y="2507016"/>
            <a:ext cx="7970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Let’s say we </a:t>
            </a:r>
            <a:r>
              <a:rPr lang="en-US" dirty="0"/>
              <a:t>want to find out the best way to contact each person according to the following rules: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73706" y="3158531"/>
            <a:ext cx="9758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a person has a business phone, use the business phone number.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a person does not have a business phone and has a cell phone, use the cell phone number.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a person does not have a business </a:t>
            </a:r>
            <a:r>
              <a:rPr lang="en-US" dirty="0" smtClean="0"/>
              <a:t>phone, cell phone</a:t>
            </a:r>
            <a:r>
              <a:rPr lang="en-US" dirty="0"/>
              <a:t> </a:t>
            </a:r>
            <a:r>
              <a:rPr lang="en-US" dirty="0" smtClean="0"/>
              <a:t>but </a:t>
            </a:r>
            <a:r>
              <a:rPr lang="en-US" dirty="0" smtClean="0"/>
              <a:t> </a:t>
            </a:r>
            <a:r>
              <a:rPr lang="en-US" dirty="0"/>
              <a:t>has a home phone, use the home phone number.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3414" y="4753802"/>
            <a:ext cx="10381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SELECT Name, COALESCE (</a:t>
            </a:r>
            <a:r>
              <a:rPr lang="en-US" b="1" dirty="0" err="1">
                <a:solidFill>
                  <a:schemeClr val="accent3"/>
                </a:solidFill>
              </a:rPr>
              <a:t>Business_Phone</a:t>
            </a:r>
            <a:r>
              <a:rPr lang="en-US" b="1" dirty="0">
                <a:solidFill>
                  <a:schemeClr val="accent3"/>
                </a:solidFill>
              </a:rPr>
              <a:t>, </a:t>
            </a:r>
            <a:r>
              <a:rPr lang="en-US" b="1" dirty="0" err="1">
                <a:solidFill>
                  <a:schemeClr val="accent3"/>
                </a:solidFill>
              </a:rPr>
              <a:t>Cell_Phone</a:t>
            </a:r>
            <a:r>
              <a:rPr lang="en-US" b="1" dirty="0">
                <a:solidFill>
                  <a:schemeClr val="accent3"/>
                </a:solidFill>
              </a:rPr>
              <a:t>, </a:t>
            </a:r>
            <a:r>
              <a:rPr lang="en-US" b="1" dirty="0" err="1">
                <a:solidFill>
                  <a:schemeClr val="accent3"/>
                </a:solidFill>
              </a:rPr>
              <a:t>Home_Phone</a:t>
            </a:r>
            <a:r>
              <a:rPr lang="en-US" b="1" dirty="0" smtClean="0">
                <a:solidFill>
                  <a:schemeClr val="accent3"/>
                </a:solidFill>
              </a:rPr>
              <a:t>) As </a:t>
            </a:r>
            <a:r>
              <a:rPr lang="en-US" b="1" dirty="0" err="1" smtClean="0">
                <a:solidFill>
                  <a:schemeClr val="accent3"/>
                </a:solidFill>
              </a:rPr>
              <a:t>Contact_Phone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en-US" b="1" dirty="0">
                <a:solidFill>
                  <a:schemeClr val="accent3"/>
                </a:solidFill>
              </a:rPr>
              <a:t> </a:t>
            </a:r>
            <a:br>
              <a:rPr lang="en-US" b="1" dirty="0">
                <a:solidFill>
                  <a:schemeClr val="accent3"/>
                </a:solidFill>
              </a:rPr>
            </a:br>
            <a:r>
              <a:rPr lang="en-US" b="1" dirty="0">
                <a:solidFill>
                  <a:schemeClr val="accent3"/>
                </a:solidFill>
              </a:rPr>
              <a:t>FROM </a:t>
            </a:r>
            <a:r>
              <a:rPr lang="en-US" b="1" dirty="0" err="1">
                <a:solidFill>
                  <a:schemeClr val="accent3"/>
                </a:solidFill>
              </a:rPr>
              <a:t>Contact_Info</a:t>
            </a:r>
            <a:r>
              <a:rPr lang="en-US" b="1" dirty="0">
                <a:solidFill>
                  <a:schemeClr val="accent3"/>
                </a:solidFill>
              </a:rPr>
              <a:t>;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888203"/>
              </p:ext>
            </p:extLst>
          </p:nvPr>
        </p:nvGraphicFramePr>
        <p:xfrm>
          <a:off x="1431593" y="899402"/>
          <a:ext cx="90376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410"/>
                <a:gridCol w="2259410"/>
                <a:gridCol w="2259410"/>
                <a:gridCol w="22594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Business_Phone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Cell_Phone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Home_Phone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521-3241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442-6661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554-9901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661-6565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787-9201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574-9902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96537" y="525019"/>
            <a:ext cx="247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Table: </a:t>
            </a:r>
            <a:r>
              <a:rPr lang="en-US" b="1" dirty="0" err="1" smtClean="0"/>
              <a:t>Contact_Info</a:t>
            </a:r>
            <a:endParaRPr lang="en-US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621554"/>
              </p:ext>
            </p:extLst>
          </p:nvPr>
        </p:nvGraphicFramePr>
        <p:xfrm>
          <a:off x="3875204" y="5400133"/>
          <a:ext cx="435515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577"/>
                <a:gridCol w="2177577"/>
              </a:tblGrid>
              <a:tr h="33095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Contact_Info</a:t>
                      </a:r>
                      <a:endParaRPr lang="en-US" dirty="0"/>
                    </a:p>
                  </a:txBody>
                  <a:tcPr/>
                </a:tc>
              </a:tr>
              <a:tr h="330959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521-3241</a:t>
                      </a:r>
                      <a:endParaRPr lang="en-US" dirty="0"/>
                    </a:p>
                  </a:txBody>
                  <a:tcPr/>
                </a:tc>
              </a:tr>
              <a:tr h="330959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661-6565</a:t>
                      </a:r>
                      <a:endParaRPr lang="en-US" dirty="0"/>
                    </a:p>
                  </a:txBody>
                  <a:tcPr/>
                </a:tc>
              </a:tr>
              <a:tr h="330959">
                <a:tc>
                  <a:txBody>
                    <a:bodyPr/>
                    <a:lstStyle/>
                    <a:p>
                      <a:r>
                        <a:rPr lang="en-US" dirty="0" smtClean="0"/>
                        <a:t>Peter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574-9902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9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4303</TotalTime>
  <Words>122</Words>
  <Application>Microsoft Office PowerPoint</Application>
  <PresentationFormat>Custom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Austin</vt:lpstr>
      <vt:lpstr>COALESCE Function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Windows User</cp:lastModifiedBy>
  <cp:revision>309</cp:revision>
  <dcterms:created xsi:type="dcterms:W3CDTF">2014-08-26T23:52:37Z</dcterms:created>
  <dcterms:modified xsi:type="dcterms:W3CDTF">2019-03-25T02:14:45Z</dcterms:modified>
</cp:coreProperties>
</file>