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8"/>
  </p:notesMasterIdLst>
  <p:sldIdLst>
    <p:sldId id="317" r:id="rId2"/>
    <p:sldId id="318" r:id="rId3"/>
    <p:sldId id="319" r:id="rId4"/>
    <p:sldId id="320" r:id="rId5"/>
    <p:sldId id="321" r:id="rId6"/>
    <p:sldId id="322" r:id="rId7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378" y="932551"/>
            <a:ext cx="9366325" cy="800715"/>
          </a:xfrm>
        </p:spPr>
        <p:txBody>
          <a:bodyPr>
            <a:normAutofit/>
          </a:bodyPr>
          <a:lstStyle/>
          <a:p>
            <a:pPr marL="525780" indent="-457200"/>
            <a:r>
              <a:rPr lang="en-US" b="1" dirty="0" smtClean="0"/>
              <a:t>Teradata Utilities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24334"/>
            <a:ext cx="9036423" cy="4375446"/>
          </a:xfrm>
        </p:spPr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b="1" dirty="0" err="1"/>
              <a:t>Fastload</a:t>
            </a:r>
            <a:endParaRPr lang="en-US" b="1" dirty="0"/>
          </a:p>
          <a:p>
            <a:pPr marL="578358" indent="-514350">
              <a:buFont typeface="+mj-lt"/>
              <a:buAutoNum type="arabicPeriod"/>
            </a:pPr>
            <a:r>
              <a:rPr lang="en-US" b="1" dirty="0" err="1"/>
              <a:t>Multiload</a:t>
            </a:r>
            <a:endParaRPr lang="en-US" b="1" dirty="0"/>
          </a:p>
          <a:p>
            <a:pPr marL="578358" indent="-514350">
              <a:buFont typeface="+mj-lt"/>
              <a:buAutoNum type="arabicPeriod"/>
            </a:pPr>
            <a:r>
              <a:rPr lang="en-US" b="1" dirty="0"/>
              <a:t>BTEQ</a:t>
            </a:r>
          </a:p>
          <a:p>
            <a:pPr marL="578358" indent="-514350">
              <a:buFont typeface="+mj-lt"/>
              <a:buAutoNum type="arabicPeriod"/>
            </a:pPr>
            <a:r>
              <a:rPr lang="en-US" b="1" dirty="0" err="1"/>
              <a:t>FastExport</a:t>
            </a:r>
            <a:endParaRPr lang="en-US" b="1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759771"/>
          </a:xfrm>
        </p:spPr>
        <p:txBody>
          <a:bodyPr/>
          <a:lstStyle/>
          <a:p>
            <a:r>
              <a:rPr lang="en-US" b="1" dirty="0" err="1" smtClean="0"/>
              <a:t>FastLoad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006221"/>
            <a:ext cx="9036423" cy="42935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FastLoad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utility is used to load </a:t>
            </a:r>
            <a:r>
              <a:rPr lang="en-US" dirty="0" smtClean="0"/>
              <a:t>huge volume of data </a:t>
            </a:r>
            <a:r>
              <a:rPr lang="en-US" dirty="0"/>
              <a:t>into empty tables.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doesn't load duplicate rows even if the target table is a </a:t>
            </a:r>
            <a:r>
              <a:rPr lang="en-US" b="1" dirty="0">
                <a:solidFill>
                  <a:schemeClr val="accent1"/>
                </a:solidFill>
              </a:rPr>
              <a:t>MULTISET </a:t>
            </a:r>
            <a:r>
              <a:rPr lang="en-US" dirty="0" smtClean="0"/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787067"/>
          </a:xfrm>
        </p:spPr>
        <p:txBody>
          <a:bodyPr/>
          <a:lstStyle/>
          <a:p>
            <a:r>
              <a:rPr lang="en-US" b="1" dirty="0" err="1"/>
              <a:t>Multiload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019869"/>
            <a:ext cx="9036423" cy="42799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MultiLoad</a:t>
            </a:r>
            <a:r>
              <a:rPr lang="en-US" dirty="0"/>
              <a:t> can load multiple tables at a </a:t>
            </a:r>
            <a:r>
              <a:rPr lang="en-US" dirty="0" smtClean="0"/>
              <a:t>time.</a:t>
            </a:r>
            <a:r>
              <a:rPr lang="en-US" dirty="0"/>
              <a:t> It can load up to 5 </a:t>
            </a:r>
            <a:r>
              <a:rPr lang="en-US" dirty="0" smtClean="0"/>
              <a:t>empty/populated tables at </a:t>
            </a:r>
            <a:r>
              <a:rPr lang="en-US" dirty="0"/>
              <a:t>a </a:t>
            </a:r>
            <a:r>
              <a:rPr lang="en-US" dirty="0" smtClean="0"/>
              <a:t>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also perform different types of tasks such as INSERT, </a:t>
            </a:r>
            <a:r>
              <a:rPr lang="en-US" dirty="0" smtClean="0"/>
              <a:t>DELETE</a:t>
            </a:r>
            <a:r>
              <a:rPr lang="en-US" dirty="0"/>
              <a:t> </a:t>
            </a:r>
            <a:r>
              <a:rPr lang="en-US" dirty="0" smtClean="0"/>
              <a:t>and UPDATE.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can perform </a:t>
            </a:r>
            <a:r>
              <a:rPr lang="en-US" dirty="0"/>
              <a:t>up to 20 </a:t>
            </a:r>
            <a:r>
              <a:rPr lang="en-US" b="1" dirty="0">
                <a:solidFill>
                  <a:schemeClr val="accent1"/>
                </a:solidFill>
              </a:rPr>
              <a:t>DML operations </a:t>
            </a:r>
            <a:r>
              <a:rPr lang="en-US" dirty="0"/>
              <a:t>in a script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6858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DML Operations: </a:t>
            </a:r>
            <a:r>
              <a:rPr lang="en-US" dirty="0" smtClean="0"/>
              <a:t>INSERT,UPDATE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23240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968" y="850664"/>
            <a:ext cx="9366325" cy="855306"/>
          </a:xfrm>
        </p:spPr>
        <p:txBody>
          <a:bodyPr/>
          <a:lstStyle/>
          <a:p>
            <a:r>
              <a:rPr lang="en-US" b="1" dirty="0" smtClean="0"/>
              <a:t>BTEQ Utility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828800"/>
            <a:ext cx="9036423" cy="44709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BTEQ, </a:t>
            </a:r>
            <a:r>
              <a:rPr lang="en-US" sz="2000" dirty="0"/>
              <a:t>stands for Basic Teradata Query and pronounced as </a:t>
            </a:r>
            <a:r>
              <a:rPr lang="en-US" sz="2000" dirty="0" smtClean="0"/>
              <a:t>bee-</a:t>
            </a:r>
            <a:r>
              <a:rPr lang="en-US" sz="2000" dirty="0" err="1" smtClean="0"/>
              <a:t>teeek</a:t>
            </a:r>
            <a:r>
              <a:rPr lang="en-US" sz="2000" dirty="0"/>
              <a:t>.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BTEQ </a:t>
            </a:r>
            <a:r>
              <a:rPr lang="en-US" sz="2000" b="1" dirty="0">
                <a:solidFill>
                  <a:schemeClr val="accent1"/>
                </a:solidFill>
              </a:rPr>
              <a:t>utility </a:t>
            </a:r>
            <a:r>
              <a:rPr lang="en-US" sz="2000" dirty="0"/>
              <a:t>is a powerful utility in Teradata </a:t>
            </a:r>
            <a:r>
              <a:rPr lang="en-US" sz="2000" dirty="0" smtClean="0"/>
              <a:t>that can </a:t>
            </a:r>
            <a:r>
              <a:rPr lang="en-US" sz="2000" dirty="0"/>
              <a:t>be used to run any DDL statement, DML statement, create Macros and stored procedures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Export:  </a:t>
            </a:r>
            <a:r>
              <a:rPr lang="en-US" sz="2000" dirty="0"/>
              <a:t>BTEQ utility can be used to export data from Teradata </a:t>
            </a:r>
            <a:r>
              <a:rPr lang="en-US" sz="2000" dirty="0" smtClean="0"/>
              <a:t>table </a:t>
            </a:r>
            <a:r>
              <a:rPr lang="en-US" sz="2000" dirty="0"/>
              <a:t>into </a:t>
            </a:r>
            <a:r>
              <a:rPr lang="en-US" sz="2000" dirty="0" smtClean="0"/>
              <a:t>file.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Import:  </a:t>
            </a:r>
            <a:r>
              <a:rPr lang="en-US" sz="2000" dirty="0"/>
              <a:t>BTEQ utility </a:t>
            </a:r>
            <a:r>
              <a:rPr lang="en-US" sz="2000" dirty="0" smtClean="0"/>
              <a:t>can </a:t>
            </a:r>
            <a:r>
              <a:rPr lang="en-US" sz="2000" dirty="0"/>
              <a:t>be used to import data into Teradata </a:t>
            </a:r>
            <a:r>
              <a:rPr lang="en-US" sz="2000" dirty="0" smtClean="0"/>
              <a:t>table </a:t>
            </a:r>
            <a:r>
              <a:rPr lang="en-US" sz="2000" dirty="0"/>
              <a:t>from flat </a:t>
            </a:r>
            <a:r>
              <a:rPr lang="en-US" sz="2000" dirty="0" smtClean="0"/>
              <a:t>file.</a:t>
            </a:r>
            <a:endParaRPr lang="en-US" sz="2000" dirty="0"/>
          </a:p>
          <a:p>
            <a:pPr marL="6858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    DML </a:t>
            </a:r>
            <a:r>
              <a:rPr lang="en-US" sz="2000" b="1" dirty="0">
                <a:solidFill>
                  <a:schemeClr val="accent1"/>
                </a:solidFill>
              </a:rPr>
              <a:t>Operations: </a:t>
            </a:r>
            <a:r>
              <a:rPr lang="en-US" sz="2000" dirty="0"/>
              <a:t>SELECT,</a:t>
            </a:r>
            <a:r>
              <a:rPr lang="en-US" sz="2000" dirty="0" smtClean="0"/>
              <a:t>INSERT,UPDATE </a:t>
            </a:r>
            <a:r>
              <a:rPr lang="en-US" sz="2000" dirty="0"/>
              <a:t>and DELETE</a:t>
            </a:r>
          </a:p>
          <a:p>
            <a:pPr marL="6858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    DDL Operations:  </a:t>
            </a:r>
            <a:r>
              <a:rPr lang="en-US" sz="2000" dirty="0" smtClean="0"/>
              <a:t>CREATE,ALTER and DROP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0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87" y="564061"/>
            <a:ext cx="9366325" cy="1234546"/>
          </a:xfrm>
        </p:spPr>
        <p:txBody>
          <a:bodyPr/>
          <a:lstStyle/>
          <a:p>
            <a:r>
              <a:rPr lang="en-US" b="1" dirty="0" err="1"/>
              <a:t>FastLoad</a:t>
            </a:r>
            <a:r>
              <a:rPr lang="en-US" b="1" dirty="0"/>
              <a:t> Vs BTEQ </a:t>
            </a:r>
            <a:r>
              <a:rPr lang="en-US" b="1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24334"/>
            <a:ext cx="9036423" cy="4375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BTEQ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smtClean="0"/>
              <a:t>processes </a:t>
            </a:r>
            <a:r>
              <a:rPr lang="en-US" sz="2000" dirty="0"/>
              <a:t>1 row at a time, meaning it </a:t>
            </a:r>
            <a:r>
              <a:rPr lang="en-US" sz="2000" dirty="0" smtClean="0"/>
              <a:t>imports </a:t>
            </a:r>
            <a:r>
              <a:rPr lang="en-US" sz="2000" dirty="0"/>
              <a:t>1 row from the source file to the table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accent1"/>
                </a:solidFill>
              </a:rPr>
              <a:t>FastLoad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loads data in different blocks so therefore </a:t>
            </a:r>
            <a:r>
              <a:rPr lang="en-US" sz="2000" b="1" dirty="0" err="1" smtClean="0">
                <a:solidFill>
                  <a:schemeClr val="accent1"/>
                </a:solidFill>
              </a:rPr>
              <a:t>FastLoad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is super fast in loading the data</a:t>
            </a:r>
            <a:r>
              <a:rPr lang="en-US" sz="2000" dirty="0" smtClean="0"/>
              <a:t>. Block </a:t>
            </a:r>
            <a:r>
              <a:rPr lang="en-US" sz="2000" dirty="0"/>
              <a:t>size is 64KB </a:t>
            </a:r>
            <a:endParaRPr lang="en-US" sz="2000" dirty="0" smtClean="0"/>
          </a:p>
          <a:p>
            <a:pPr marL="6858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864312"/>
            <a:ext cx="9366325" cy="828010"/>
          </a:xfrm>
        </p:spPr>
        <p:txBody>
          <a:bodyPr/>
          <a:lstStyle/>
          <a:p>
            <a:r>
              <a:rPr lang="en-US" b="1" dirty="0" err="1" smtClean="0"/>
              <a:t>FastExport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937982"/>
            <a:ext cx="9036423" cy="4361798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/>
              <a:t>FastExport</a:t>
            </a:r>
            <a:r>
              <a:rPr lang="en-US" dirty="0"/>
              <a:t> utility is used to export data from Teradata tables into flat files. It can also generate the data in report format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How it is different from BTEQ Export?</a:t>
            </a:r>
            <a:endParaRPr lang="en-US" b="1" dirty="0">
              <a:solidFill>
                <a:schemeClr val="accent1"/>
              </a:solidFill>
            </a:endParaRPr>
          </a:p>
          <a:p>
            <a:pPr marL="68580" indent="0">
              <a:buNone/>
            </a:pPr>
            <a:r>
              <a:rPr lang="en-US" dirty="0" err="1" smtClean="0"/>
              <a:t>FastExport</a:t>
            </a:r>
            <a:r>
              <a:rPr lang="en-US" dirty="0" smtClean="0"/>
              <a:t> </a:t>
            </a:r>
            <a:r>
              <a:rPr lang="en-US" dirty="0"/>
              <a:t>exports the data in 64K blocks, it is useful for extracting large volume of </a:t>
            </a:r>
            <a:r>
              <a:rPr lang="en-US" dirty="0" smtClean="0"/>
              <a:t>data where</a:t>
            </a:r>
            <a:r>
              <a:rPr lang="en-US" dirty="0" smtClean="0"/>
              <a:t>as </a:t>
            </a:r>
            <a:r>
              <a:rPr lang="en-US" smtClean="0"/>
              <a:t>BTEQ exports </a:t>
            </a:r>
            <a:r>
              <a:rPr lang="en-US" dirty="0" smtClean="0"/>
              <a:t>the data 1 row at a time which is time consuming and not advisable when dealing with large volume of data.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6672</TotalTime>
  <Words>236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Teradata Utilities</vt:lpstr>
      <vt:lpstr>FastLoad</vt:lpstr>
      <vt:lpstr>Multiload</vt:lpstr>
      <vt:lpstr>BTEQ Utility</vt:lpstr>
      <vt:lpstr>FastLoad Vs BTEQ Import</vt:lpstr>
      <vt:lpstr>FastExport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333</cp:revision>
  <dcterms:created xsi:type="dcterms:W3CDTF">2014-08-26T23:52:37Z</dcterms:created>
  <dcterms:modified xsi:type="dcterms:W3CDTF">2019-03-29T05:10:03Z</dcterms:modified>
</cp:coreProperties>
</file>