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70" r:id="rId3"/>
    <p:sldId id="295" r:id="rId4"/>
    <p:sldId id="286" r:id="rId5"/>
    <p:sldId id="293" r:id="rId6"/>
    <p:sldId id="281" r:id="rId7"/>
    <p:sldId id="285" r:id="rId8"/>
    <p:sldId id="294" r:id="rId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100" d="100"/>
          <a:sy n="100" d="100"/>
        </p:scale>
        <p:origin x="-414" y="-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1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rgbClr val="42424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2"/>
            <a:ext cx="2133600" cy="563236"/>
          </a:xfrm>
        </p:spPr>
        <p:txBody>
          <a:bodyPr anchor="b"/>
          <a:lstStyle>
            <a:lvl1pPr algn="l">
              <a:defRPr sz="1800"/>
            </a:lvl1pPr>
          </a:lstStyle>
          <a:p>
            <a:fld id="{96DFF08F-DC6B-4601-B491-B0F83F6DD2DA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6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7" y="4289976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7" y="772610"/>
            <a:ext cx="5423704" cy="35852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6" y="2175623"/>
            <a:ext cx="6637468" cy="1021556"/>
          </a:xfrm>
        </p:spPr>
        <p:txBody>
          <a:bodyPr anchor="b"/>
          <a:lstStyle>
            <a:lvl1pPr algn="l">
              <a:defRPr sz="3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1"/>
            <a:ext cx="6637467" cy="1140310"/>
          </a:xfrm>
        </p:spPr>
        <p:txBody>
          <a:bodyPr anchor="t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2" y="1737007"/>
            <a:ext cx="305714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2"/>
            <a:ext cx="3419856" cy="212684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2"/>
            <a:ext cx="3419856" cy="212684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5" y="642395"/>
            <a:ext cx="3090440" cy="3863051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7"/>
            <a:ext cx="3304572" cy="1097365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3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7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70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1"/>
            <a:ext cx="3502152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7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10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10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10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1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9886"/>
            <a:ext cx="4686300" cy="11025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100" dirty="0">
                <a:solidFill>
                  <a:schemeClr val="tx1"/>
                </a:solidFill>
              </a:rPr>
              <a:t>NOPI</a:t>
            </a:r>
            <a:br>
              <a:rPr lang="en-US" sz="4100" dirty="0">
                <a:solidFill>
                  <a:schemeClr val="tx1"/>
                </a:solidFill>
              </a:rPr>
            </a:br>
            <a:r>
              <a:rPr lang="en-US" sz="4100" dirty="0">
                <a:solidFill>
                  <a:schemeClr val="tx1"/>
                </a:solidFill>
              </a:rPr>
              <a:t>in Teradata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661" y="615462"/>
            <a:ext cx="6995573" cy="633047"/>
          </a:xfrm>
        </p:spPr>
        <p:txBody>
          <a:bodyPr/>
          <a:lstStyle/>
          <a:p>
            <a:r>
              <a:rPr lang="en-US" b="1" dirty="0" smtClean="0"/>
              <a:t>No Primary Index(NOPI)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1424354"/>
            <a:ext cx="6777317" cy="295011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NOPI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dirty="0"/>
              <a:t>simply a table </a:t>
            </a:r>
            <a:r>
              <a:rPr lang="en-US" b="1" dirty="0"/>
              <a:t>without a primary </a:t>
            </a:r>
            <a:r>
              <a:rPr lang="en-US" b="1" dirty="0" smtClean="0"/>
              <a:t>index.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It is </a:t>
            </a:r>
            <a:r>
              <a:rPr lang="en-US" dirty="0" smtClean="0"/>
              <a:t>a feature of  </a:t>
            </a:r>
            <a:r>
              <a:rPr lang="en-US" dirty="0"/>
              <a:t>Teradata </a:t>
            </a:r>
            <a:r>
              <a:rPr lang="en-US" dirty="0" smtClean="0"/>
              <a:t>13.00.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NOPI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table distributes the data randomly, but evenly among </a:t>
            </a:r>
            <a:r>
              <a:rPr lang="en-US" dirty="0" smtClean="0"/>
              <a:t>different AMPs.</a:t>
            </a:r>
          </a:p>
          <a:p>
            <a:pPr marL="51435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insert data into the table based on </a:t>
            </a:r>
            <a:r>
              <a:rPr lang="en-US" dirty="0" smtClean="0"/>
              <a:t>random </a:t>
            </a:r>
            <a:r>
              <a:rPr lang="en-US" dirty="0"/>
              <a:t>distribution. Since, no hashing is involved, data </a:t>
            </a:r>
            <a:r>
              <a:rPr lang="en-US" dirty="0" smtClean="0"/>
              <a:t>load </a:t>
            </a:r>
            <a:r>
              <a:rPr lang="en-US" dirty="0"/>
              <a:t>will be significantly faster.</a:t>
            </a:r>
          </a:p>
        </p:txBody>
      </p:sp>
    </p:spTree>
    <p:extLst>
      <p:ext uri="{BB962C8B-B14F-4D97-AF65-F5344CB8AC3E}">
        <p14:creationId xmlns:p14="http://schemas.microsoft.com/office/powerpoint/2010/main" val="24475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1266093"/>
            <a:ext cx="6777317" cy="310838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51435" indent="0" algn="ctr">
              <a:buNone/>
            </a:pPr>
            <a:r>
              <a:rPr lang="en-US" sz="3000" b="1" dirty="0">
                <a:solidFill>
                  <a:schemeClr val="accent1"/>
                </a:solidFill>
              </a:rPr>
              <a:t>Learn, how to create a NOPI table in Teradata</a:t>
            </a:r>
          </a:p>
        </p:txBody>
      </p:sp>
    </p:spTree>
    <p:extLst>
      <p:ext uri="{BB962C8B-B14F-4D97-AF65-F5344CB8AC3E}">
        <p14:creationId xmlns:p14="http://schemas.microsoft.com/office/powerpoint/2010/main" val="24650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626" y="211015"/>
            <a:ext cx="7108425" cy="942198"/>
          </a:xfrm>
        </p:spPr>
        <p:txBody>
          <a:bodyPr/>
          <a:lstStyle/>
          <a:p>
            <a:r>
              <a:rPr lang="en-US" b="1" dirty="0" smtClean="0"/>
              <a:t>Data Storage with Primary Index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46" y="1230924"/>
            <a:ext cx="7262447" cy="3661994"/>
          </a:xfrm>
        </p:spPr>
        <p:txBody>
          <a:bodyPr/>
          <a:lstStyle/>
          <a:p>
            <a:pPr marL="51435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9517" y="1738678"/>
            <a:ext cx="2092570" cy="81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pPr algn="ctr"/>
            <a:r>
              <a:rPr lang="en-US" b="1" dirty="0" smtClean="0"/>
              <a:t>Parsing Engine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03571" y="2725612"/>
            <a:ext cx="4044461" cy="60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b="1" dirty="0" smtClean="0"/>
              <a:t>Message Passing Layer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59624" y="3538902"/>
            <a:ext cx="1107830" cy="430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AMP1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79579" y="3538903"/>
            <a:ext cx="1046285" cy="430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AMP2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6593" y="3486146"/>
            <a:ext cx="958361" cy="430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AMP3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492617" y="4277455"/>
            <a:ext cx="641839" cy="5714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100" dirty="0"/>
          </a:p>
          <a:p>
            <a:pPr algn="ctr"/>
            <a:r>
              <a:rPr lang="en-US" sz="1100" b="1" dirty="0"/>
              <a:t>1</a:t>
            </a:r>
          </a:p>
          <a:p>
            <a:pPr algn="ctr"/>
            <a:r>
              <a:rPr lang="en-US" sz="1100" b="1" dirty="0"/>
              <a:t>4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3881803" y="4281853"/>
            <a:ext cx="641839" cy="5671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100" dirty="0"/>
          </a:p>
          <a:p>
            <a:pPr algn="ctr"/>
            <a:r>
              <a:rPr lang="en-US" sz="1100" b="1" dirty="0"/>
              <a:t>2</a:t>
            </a:r>
          </a:p>
          <a:p>
            <a:pPr algn="ctr"/>
            <a:endParaRPr lang="en-US" sz="11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5407268" y="4281852"/>
            <a:ext cx="641839" cy="5671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b="1" dirty="0"/>
              <a:t>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62045" y="2272809"/>
            <a:ext cx="0" cy="272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95950" y="3178416"/>
            <a:ext cx="1" cy="360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50168" y="3178417"/>
            <a:ext cx="0" cy="307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795951" y="3969725"/>
            <a:ext cx="1" cy="307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132383" y="3969727"/>
            <a:ext cx="1" cy="316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744122" y="3932353"/>
            <a:ext cx="2" cy="36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11512" y="3196007"/>
            <a:ext cx="0" cy="342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Rectangle 2050"/>
          <p:cNvSpPr/>
          <p:nvPr/>
        </p:nvSpPr>
        <p:spPr>
          <a:xfrm>
            <a:off x="2329961" y="1318847"/>
            <a:ext cx="465989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52" name="Rectangle 2051"/>
          <p:cNvSpPr/>
          <p:nvPr/>
        </p:nvSpPr>
        <p:spPr>
          <a:xfrm>
            <a:off x="2930034" y="1318847"/>
            <a:ext cx="498966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53" name="Rectangle 2052"/>
          <p:cNvSpPr/>
          <p:nvPr/>
        </p:nvSpPr>
        <p:spPr>
          <a:xfrm>
            <a:off x="3670786" y="1318847"/>
            <a:ext cx="531934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54" name="Rectangle 2053"/>
          <p:cNvSpPr/>
          <p:nvPr/>
        </p:nvSpPr>
        <p:spPr>
          <a:xfrm>
            <a:off x="4404945" y="1318847"/>
            <a:ext cx="386863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57" name="Straight Arrow Connector 2056"/>
          <p:cNvCxnSpPr>
            <a:stCxn id="2051" idx="2"/>
            <a:endCxn id="4" idx="1"/>
          </p:cNvCxnSpPr>
          <p:nvPr/>
        </p:nvCxnSpPr>
        <p:spPr>
          <a:xfrm rot="16200000" flipH="1">
            <a:off x="2544823" y="1512825"/>
            <a:ext cx="652828" cy="6165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429001" y="1982664"/>
            <a:ext cx="1714498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Hashing Algorithm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272087" y="2248628"/>
            <a:ext cx="6890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52391" y="2059595"/>
            <a:ext cx="1019909" cy="496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Memory Location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" idx="2"/>
            <a:endCxn id="5" idx="0"/>
          </p:cNvCxnSpPr>
          <p:nvPr/>
        </p:nvCxnSpPr>
        <p:spPr>
          <a:xfrm flipH="1">
            <a:off x="4225802" y="2556362"/>
            <a:ext cx="1" cy="16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930034" y="3332280"/>
            <a:ext cx="0" cy="206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930034" y="3969725"/>
            <a:ext cx="0" cy="316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062045" y="2556362"/>
            <a:ext cx="0" cy="16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404945" y="3332280"/>
            <a:ext cx="0" cy="206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286249" y="3969727"/>
            <a:ext cx="0" cy="316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855677" y="3932353"/>
            <a:ext cx="0" cy="36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367454" y="1494692"/>
            <a:ext cx="0" cy="243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053" idx="2"/>
          </p:cNvCxnSpPr>
          <p:nvPr/>
        </p:nvCxnSpPr>
        <p:spPr>
          <a:xfrm flipH="1">
            <a:off x="3936753" y="1494692"/>
            <a:ext cx="1" cy="243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054" idx="2"/>
          </p:cNvCxnSpPr>
          <p:nvPr/>
        </p:nvCxnSpPr>
        <p:spPr>
          <a:xfrm flipH="1">
            <a:off x="4598376" y="1494692"/>
            <a:ext cx="1" cy="243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272087" y="2415677"/>
            <a:ext cx="680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Straight Arrow Connector 2080"/>
          <p:cNvCxnSpPr/>
          <p:nvPr/>
        </p:nvCxnSpPr>
        <p:spPr>
          <a:xfrm>
            <a:off x="4369775" y="2524488"/>
            <a:ext cx="0" cy="201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Arrow Connector 2083"/>
          <p:cNvCxnSpPr/>
          <p:nvPr/>
        </p:nvCxnSpPr>
        <p:spPr>
          <a:xfrm>
            <a:off x="5280881" y="2178290"/>
            <a:ext cx="680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Straight Arrow Connector 2085"/>
          <p:cNvCxnSpPr/>
          <p:nvPr/>
        </p:nvCxnSpPr>
        <p:spPr>
          <a:xfrm>
            <a:off x="4523642" y="2556362"/>
            <a:ext cx="0" cy="16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Straight Arrow Connector 2087"/>
          <p:cNvCxnSpPr/>
          <p:nvPr/>
        </p:nvCxnSpPr>
        <p:spPr>
          <a:xfrm>
            <a:off x="4717072" y="2556362"/>
            <a:ext cx="0" cy="16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Straight Arrow Connector 2091"/>
          <p:cNvCxnSpPr/>
          <p:nvPr/>
        </p:nvCxnSpPr>
        <p:spPr>
          <a:xfrm>
            <a:off x="5272087" y="2312372"/>
            <a:ext cx="680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7" name="Straight Arrow Connector 2096"/>
          <p:cNvCxnSpPr/>
          <p:nvPr/>
        </p:nvCxnSpPr>
        <p:spPr>
          <a:xfrm>
            <a:off x="5952391" y="3332281"/>
            <a:ext cx="0" cy="15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Arrow Connector 2098"/>
          <p:cNvCxnSpPr/>
          <p:nvPr/>
        </p:nvCxnSpPr>
        <p:spPr>
          <a:xfrm>
            <a:off x="3050931" y="3332281"/>
            <a:ext cx="0" cy="206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1" name="Straight Arrow Connector 2100"/>
          <p:cNvCxnSpPr/>
          <p:nvPr/>
        </p:nvCxnSpPr>
        <p:spPr>
          <a:xfrm>
            <a:off x="2664070" y="3969726"/>
            <a:ext cx="8792" cy="32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8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626" y="211015"/>
            <a:ext cx="7108425" cy="942198"/>
          </a:xfrm>
        </p:spPr>
        <p:txBody>
          <a:bodyPr/>
          <a:lstStyle/>
          <a:p>
            <a:r>
              <a:rPr lang="en-US" b="1" dirty="0" smtClean="0"/>
              <a:t>Data Storage with NO Primary Index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46" y="1230924"/>
            <a:ext cx="7262447" cy="3661994"/>
          </a:xfrm>
        </p:spPr>
        <p:txBody>
          <a:bodyPr/>
          <a:lstStyle/>
          <a:p>
            <a:pPr marL="51435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9517" y="1738678"/>
            <a:ext cx="2092570" cy="81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b="1" dirty="0" smtClean="0"/>
              <a:t>Parsing Engine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03571" y="2725612"/>
            <a:ext cx="4044461" cy="60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b="1" dirty="0" smtClean="0"/>
              <a:t>Message Passing Layer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59624" y="3538902"/>
            <a:ext cx="1107830" cy="430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AMP1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79579" y="3538903"/>
            <a:ext cx="1046285" cy="430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AMP2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6593" y="3486146"/>
            <a:ext cx="958361" cy="430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AMP3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492617" y="4277455"/>
            <a:ext cx="641839" cy="5714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100" dirty="0"/>
          </a:p>
          <a:p>
            <a:pPr algn="ctr"/>
            <a:r>
              <a:rPr lang="en-US" sz="1100" b="1" dirty="0"/>
              <a:t>1</a:t>
            </a:r>
          </a:p>
          <a:p>
            <a:pPr algn="ctr"/>
            <a:r>
              <a:rPr lang="en-US" sz="1100" b="1" dirty="0"/>
              <a:t>4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3881803" y="4281853"/>
            <a:ext cx="641839" cy="5671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100" dirty="0"/>
          </a:p>
          <a:p>
            <a:pPr algn="ctr"/>
            <a:r>
              <a:rPr lang="en-US" sz="1100" b="1" dirty="0"/>
              <a:t>2</a:t>
            </a:r>
          </a:p>
          <a:p>
            <a:pPr algn="ctr"/>
            <a:endParaRPr lang="en-US" sz="11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5407268" y="4281852"/>
            <a:ext cx="641839" cy="5671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b="1" dirty="0"/>
              <a:t>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62045" y="2272809"/>
            <a:ext cx="0" cy="272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95950" y="3178416"/>
            <a:ext cx="1" cy="360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50168" y="3178417"/>
            <a:ext cx="0" cy="307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795951" y="3969725"/>
            <a:ext cx="1" cy="307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132383" y="3969727"/>
            <a:ext cx="1" cy="316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744122" y="3932353"/>
            <a:ext cx="2" cy="36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11512" y="3196007"/>
            <a:ext cx="0" cy="342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Rectangle 2050"/>
          <p:cNvSpPr/>
          <p:nvPr/>
        </p:nvSpPr>
        <p:spPr>
          <a:xfrm>
            <a:off x="2329961" y="1318847"/>
            <a:ext cx="465989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52" name="Rectangle 2051"/>
          <p:cNvSpPr/>
          <p:nvPr/>
        </p:nvSpPr>
        <p:spPr>
          <a:xfrm>
            <a:off x="2930034" y="1318847"/>
            <a:ext cx="498966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53" name="Rectangle 2052"/>
          <p:cNvSpPr/>
          <p:nvPr/>
        </p:nvSpPr>
        <p:spPr>
          <a:xfrm>
            <a:off x="3670786" y="1318847"/>
            <a:ext cx="531934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54" name="Rectangle 2053"/>
          <p:cNvSpPr/>
          <p:nvPr/>
        </p:nvSpPr>
        <p:spPr>
          <a:xfrm>
            <a:off x="4404945" y="1318847"/>
            <a:ext cx="386863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57" name="Straight Arrow Connector 2056"/>
          <p:cNvCxnSpPr>
            <a:stCxn id="2051" idx="2"/>
            <a:endCxn id="4" idx="1"/>
          </p:cNvCxnSpPr>
          <p:nvPr/>
        </p:nvCxnSpPr>
        <p:spPr>
          <a:xfrm rot="16200000" flipH="1">
            <a:off x="2544823" y="1512825"/>
            <a:ext cx="652828" cy="6165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272087" y="2248628"/>
            <a:ext cx="6890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52391" y="2059595"/>
            <a:ext cx="1019909" cy="496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Memory Location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" idx="2"/>
            <a:endCxn id="5" idx="0"/>
          </p:cNvCxnSpPr>
          <p:nvPr/>
        </p:nvCxnSpPr>
        <p:spPr>
          <a:xfrm flipH="1">
            <a:off x="4225802" y="2556362"/>
            <a:ext cx="1" cy="16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930034" y="3332280"/>
            <a:ext cx="0" cy="206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930034" y="3969725"/>
            <a:ext cx="0" cy="316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062045" y="2556362"/>
            <a:ext cx="0" cy="16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404945" y="3332280"/>
            <a:ext cx="0" cy="206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286249" y="3969727"/>
            <a:ext cx="0" cy="316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855677" y="3932353"/>
            <a:ext cx="0" cy="36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367454" y="1494692"/>
            <a:ext cx="0" cy="243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053" idx="2"/>
          </p:cNvCxnSpPr>
          <p:nvPr/>
        </p:nvCxnSpPr>
        <p:spPr>
          <a:xfrm flipH="1">
            <a:off x="3936753" y="1494692"/>
            <a:ext cx="1" cy="243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054" idx="2"/>
          </p:cNvCxnSpPr>
          <p:nvPr/>
        </p:nvCxnSpPr>
        <p:spPr>
          <a:xfrm flipH="1">
            <a:off x="4598376" y="1494692"/>
            <a:ext cx="1" cy="243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272087" y="2415677"/>
            <a:ext cx="680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Straight Arrow Connector 2080"/>
          <p:cNvCxnSpPr/>
          <p:nvPr/>
        </p:nvCxnSpPr>
        <p:spPr>
          <a:xfrm>
            <a:off x="4369775" y="2524488"/>
            <a:ext cx="0" cy="201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Arrow Connector 2083"/>
          <p:cNvCxnSpPr/>
          <p:nvPr/>
        </p:nvCxnSpPr>
        <p:spPr>
          <a:xfrm>
            <a:off x="5280881" y="2178290"/>
            <a:ext cx="680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Straight Arrow Connector 2085"/>
          <p:cNvCxnSpPr/>
          <p:nvPr/>
        </p:nvCxnSpPr>
        <p:spPr>
          <a:xfrm>
            <a:off x="4523642" y="2556362"/>
            <a:ext cx="0" cy="16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Straight Arrow Connector 2087"/>
          <p:cNvCxnSpPr/>
          <p:nvPr/>
        </p:nvCxnSpPr>
        <p:spPr>
          <a:xfrm>
            <a:off x="4717072" y="2556362"/>
            <a:ext cx="0" cy="16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Straight Arrow Connector 2091"/>
          <p:cNvCxnSpPr/>
          <p:nvPr/>
        </p:nvCxnSpPr>
        <p:spPr>
          <a:xfrm>
            <a:off x="5272087" y="2312372"/>
            <a:ext cx="680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7" name="Straight Arrow Connector 2096"/>
          <p:cNvCxnSpPr/>
          <p:nvPr/>
        </p:nvCxnSpPr>
        <p:spPr>
          <a:xfrm>
            <a:off x="5952391" y="3332281"/>
            <a:ext cx="0" cy="15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Arrow Connector 2098"/>
          <p:cNvCxnSpPr/>
          <p:nvPr/>
        </p:nvCxnSpPr>
        <p:spPr>
          <a:xfrm>
            <a:off x="3050931" y="3332281"/>
            <a:ext cx="0" cy="206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1" name="Straight Arrow Connector 2100"/>
          <p:cNvCxnSpPr/>
          <p:nvPr/>
        </p:nvCxnSpPr>
        <p:spPr>
          <a:xfrm>
            <a:off x="2664070" y="3969726"/>
            <a:ext cx="8792" cy="32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33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16" y="211015"/>
            <a:ext cx="6842535" cy="942198"/>
          </a:xfrm>
        </p:spPr>
        <p:txBody>
          <a:bodyPr>
            <a:normAutofit/>
          </a:bodyPr>
          <a:lstStyle/>
          <a:p>
            <a:r>
              <a:rPr lang="en-US" b="1" dirty="0" smtClean="0"/>
              <a:t>Data Retrieval with Primary Index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46" y="1230924"/>
            <a:ext cx="7262447" cy="3661994"/>
          </a:xfrm>
        </p:spPr>
        <p:txBody>
          <a:bodyPr/>
          <a:lstStyle/>
          <a:p>
            <a:pPr marL="51435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9517" y="1738678"/>
            <a:ext cx="2092570" cy="81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pPr algn="ctr"/>
            <a:r>
              <a:rPr lang="en-US" b="1" dirty="0" smtClean="0"/>
              <a:t>Parsing Engine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03571" y="2725612"/>
            <a:ext cx="4044461" cy="60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b="1" dirty="0" smtClean="0"/>
              <a:t>Message Passing Layer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59624" y="3538902"/>
            <a:ext cx="1107830" cy="430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AMP1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79579" y="3538903"/>
            <a:ext cx="1046285" cy="430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AMP2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4941" y="3501530"/>
            <a:ext cx="958361" cy="430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AMP3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492617" y="4277455"/>
            <a:ext cx="641839" cy="5714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100" dirty="0"/>
          </a:p>
          <a:p>
            <a:pPr algn="ctr"/>
            <a:r>
              <a:rPr lang="en-US" sz="1100" b="1" dirty="0"/>
              <a:t>1</a:t>
            </a:r>
          </a:p>
          <a:p>
            <a:pPr algn="ctr"/>
            <a:r>
              <a:rPr lang="en-US" sz="1100" b="1" dirty="0"/>
              <a:t>4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3881803" y="4281853"/>
            <a:ext cx="641839" cy="5671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100" dirty="0"/>
          </a:p>
          <a:p>
            <a:pPr algn="ctr"/>
            <a:r>
              <a:rPr lang="en-US" sz="1100" b="1" dirty="0"/>
              <a:t>2</a:t>
            </a:r>
          </a:p>
          <a:p>
            <a:pPr algn="ctr"/>
            <a:endParaRPr lang="en-US" sz="11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5407268" y="4281852"/>
            <a:ext cx="641839" cy="5671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b="1" dirty="0"/>
              <a:t>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62045" y="2272809"/>
            <a:ext cx="0" cy="272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95950" y="3178416"/>
            <a:ext cx="1" cy="360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202721" y="3969727"/>
            <a:ext cx="1" cy="316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757307" y="3922463"/>
            <a:ext cx="2" cy="36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Rectangle 2050"/>
          <p:cNvSpPr/>
          <p:nvPr/>
        </p:nvSpPr>
        <p:spPr>
          <a:xfrm>
            <a:off x="3596056" y="1318845"/>
            <a:ext cx="465989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429001" y="1982664"/>
            <a:ext cx="1714498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Hashing Algorithm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" idx="2"/>
            <a:endCxn id="5" idx="0"/>
          </p:cNvCxnSpPr>
          <p:nvPr/>
        </p:nvCxnSpPr>
        <p:spPr>
          <a:xfrm flipH="1">
            <a:off x="4225802" y="2556362"/>
            <a:ext cx="1" cy="16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930034" y="3332280"/>
            <a:ext cx="0" cy="206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930034" y="3969725"/>
            <a:ext cx="0" cy="316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062045" y="2556362"/>
            <a:ext cx="0" cy="16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9" idx="0"/>
          </p:cNvCxnSpPr>
          <p:nvPr/>
        </p:nvCxnSpPr>
        <p:spPr>
          <a:xfrm>
            <a:off x="4202721" y="3253146"/>
            <a:ext cx="1" cy="285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7" name="Straight Arrow Connector 2096"/>
          <p:cNvCxnSpPr/>
          <p:nvPr/>
        </p:nvCxnSpPr>
        <p:spPr>
          <a:xfrm>
            <a:off x="5952391" y="3332281"/>
            <a:ext cx="0" cy="15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1" name="Straight Arrow Connector 2100"/>
          <p:cNvCxnSpPr/>
          <p:nvPr/>
        </p:nvCxnSpPr>
        <p:spPr>
          <a:xfrm>
            <a:off x="2664070" y="3969726"/>
            <a:ext cx="8792" cy="32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051" idx="2"/>
          </p:cNvCxnSpPr>
          <p:nvPr/>
        </p:nvCxnSpPr>
        <p:spPr>
          <a:xfrm>
            <a:off x="3829051" y="1494691"/>
            <a:ext cx="0" cy="243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311225" y="1892543"/>
            <a:ext cx="1742529" cy="760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b="1" dirty="0" smtClean="0"/>
              <a:t>Select * from employee where </a:t>
            </a:r>
            <a:r>
              <a:rPr lang="en-US" b="1" dirty="0" err="1" smtClean="0"/>
              <a:t>employee_Id</a:t>
            </a:r>
            <a:r>
              <a:rPr lang="en-US" b="1" dirty="0" smtClean="0"/>
              <a:t>=1 </a:t>
            </a:r>
            <a:endParaRPr lang="en-US" b="1" dirty="0"/>
          </a:p>
        </p:txBody>
      </p:sp>
      <p:cxnSp>
        <p:nvCxnSpPr>
          <p:cNvPr id="18" name="Straight Arrow Connector 17"/>
          <p:cNvCxnSpPr>
            <a:stCxn id="6" idx="2"/>
            <a:endCxn id="6" idx="2"/>
          </p:cNvCxnSpPr>
          <p:nvPr/>
        </p:nvCxnSpPr>
        <p:spPr>
          <a:xfrm>
            <a:off x="2813539" y="396972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813539" y="3969726"/>
            <a:ext cx="0" cy="307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49" name="Straight Arrow Connector 2048"/>
          <p:cNvCxnSpPr/>
          <p:nvPr/>
        </p:nvCxnSpPr>
        <p:spPr>
          <a:xfrm flipV="1">
            <a:off x="3134456" y="3332280"/>
            <a:ext cx="0" cy="206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/>
          <p:nvPr/>
        </p:nvCxnSpPr>
        <p:spPr>
          <a:xfrm flipV="1">
            <a:off x="4404945" y="2556362"/>
            <a:ext cx="0" cy="16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97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626" y="211015"/>
            <a:ext cx="7108425" cy="942198"/>
          </a:xfrm>
        </p:spPr>
        <p:txBody>
          <a:bodyPr>
            <a:normAutofit/>
          </a:bodyPr>
          <a:lstStyle/>
          <a:p>
            <a:r>
              <a:rPr lang="en-US" b="1" dirty="0" smtClean="0"/>
              <a:t>Data Retrieval With No Primary Index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46" y="1230924"/>
            <a:ext cx="7262447" cy="3661994"/>
          </a:xfrm>
        </p:spPr>
        <p:txBody>
          <a:bodyPr/>
          <a:lstStyle/>
          <a:p>
            <a:pPr marL="51435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9517" y="1738678"/>
            <a:ext cx="2092570" cy="81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b="1" dirty="0" smtClean="0"/>
              <a:t>Parsing Engine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03571" y="2725612"/>
            <a:ext cx="4044461" cy="60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b="1" dirty="0" smtClean="0"/>
              <a:t>Message Passing Layer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59624" y="3538902"/>
            <a:ext cx="1107830" cy="430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AMP1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79579" y="3538903"/>
            <a:ext cx="1046285" cy="430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AMP2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4941" y="3501530"/>
            <a:ext cx="958361" cy="430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AMP3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492617" y="4277455"/>
            <a:ext cx="641839" cy="5714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100" dirty="0"/>
          </a:p>
          <a:p>
            <a:pPr algn="ctr"/>
            <a:r>
              <a:rPr lang="en-US" sz="1100" b="1" dirty="0"/>
              <a:t>1</a:t>
            </a:r>
          </a:p>
          <a:p>
            <a:pPr algn="ctr"/>
            <a:r>
              <a:rPr lang="en-US" sz="1100" b="1" dirty="0"/>
              <a:t>4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3881803" y="4281853"/>
            <a:ext cx="641839" cy="5671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100" dirty="0"/>
          </a:p>
          <a:p>
            <a:pPr algn="ctr"/>
            <a:r>
              <a:rPr lang="en-US" sz="1100" b="1" dirty="0"/>
              <a:t>2</a:t>
            </a:r>
          </a:p>
          <a:p>
            <a:pPr algn="ctr"/>
            <a:endParaRPr lang="en-US" sz="11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5407268" y="4281852"/>
            <a:ext cx="641839" cy="5671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b="1" dirty="0"/>
              <a:t>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62045" y="2272809"/>
            <a:ext cx="0" cy="272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95950" y="3178416"/>
            <a:ext cx="1" cy="360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50168" y="3178417"/>
            <a:ext cx="0" cy="307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132383" y="3969727"/>
            <a:ext cx="1" cy="316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621029" y="3922463"/>
            <a:ext cx="2" cy="36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11512" y="3196007"/>
            <a:ext cx="0" cy="342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Rectangle 2050"/>
          <p:cNvSpPr/>
          <p:nvPr/>
        </p:nvSpPr>
        <p:spPr>
          <a:xfrm>
            <a:off x="3596056" y="1318845"/>
            <a:ext cx="465989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" idx="2"/>
            <a:endCxn id="5" idx="0"/>
          </p:cNvCxnSpPr>
          <p:nvPr/>
        </p:nvCxnSpPr>
        <p:spPr>
          <a:xfrm flipH="1">
            <a:off x="4225802" y="2556362"/>
            <a:ext cx="1" cy="16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930034" y="3332280"/>
            <a:ext cx="0" cy="206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914645" y="3977413"/>
            <a:ext cx="0" cy="316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062045" y="2556362"/>
            <a:ext cx="0" cy="16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404945" y="3332280"/>
            <a:ext cx="0" cy="206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728187" y="3932353"/>
            <a:ext cx="1" cy="364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7" name="Straight Arrow Connector 2096"/>
          <p:cNvCxnSpPr/>
          <p:nvPr/>
        </p:nvCxnSpPr>
        <p:spPr>
          <a:xfrm>
            <a:off x="5952391" y="3332281"/>
            <a:ext cx="0" cy="15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1" name="Straight Arrow Connector 2100"/>
          <p:cNvCxnSpPr/>
          <p:nvPr/>
        </p:nvCxnSpPr>
        <p:spPr>
          <a:xfrm>
            <a:off x="2672861" y="3969726"/>
            <a:ext cx="0" cy="327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051" idx="2"/>
          </p:cNvCxnSpPr>
          <p:nvPr/>
        </p:nvCxnSpPr>
        <p:spPr>
          <a:xfrm>
            <a:off x="3829051" y="1494691"/>
            <a:ext cx="0" cy="243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829298" y="1386988"/>
            <a:ext cx="1301262" cy="760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Select * from employee where id=1 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2"/>
            <a:endCxn id="6" idx="2"/>
          </p:cNvCxnSpPr>
          <p:nvPr/>
        </p:nvCxnSpPr>
        <p:spPr>
          <a:xfrm>
            <a:off x="2813539" y="396972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813539" y="3969726"/>
            <a:ext cx="0" cy="307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77456" y="3953236"/>
            <a:ext cx="0" cy="316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811711" y="3903766"/>
            <a:ext cx="1" cy="36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49" name="Straight Arrow Connector 2048"/>
          <p:cNvCxnSpPr/>
          <p:nvPr/>
        </p:nvCxnSpPr>
        <p:spPr>
          <a:xfrm flipV="1">
            <a:off x="3134456" y="3332280"/>
            <a:ext cx="0" cy="206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/>
          <p:nvPr/>
        </p:nvCxnSpPr>
        <p:spPr>
          <a:xfrm flipV="1">
            <a:off x="4404945" y="2556362"/>
            <a:ext cx="0" cy="16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58" name="Straight Arrow Connector 2057"/>
          <p:cNvCxnSpPr/>
          <p:nvPr/>
        </p:nvCxnSpPr>
        <p:spPr>
          <a:xfrm flipH="1" flipV="1">
            <a:off x="4523644" y="3332281"/>
            <a:ext cx="1" cy="20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66" name="Straight Arrow Connector 2065"/>
          <p:cNvCxnSpPr/>
          <p:nvPr/>
        </p:nvCxnSpPr>
        <p:spPr>
          <a:xfrm flipV="1">
            <a:off x="6119447" y="3332281"/>
            <a:ext cx="0" cy="15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68" name="Straight Arrow Connector 2067"/>
          <p:cNvCxnSpPr/>
          <p:nvPr/>
        </p:nvCxnSpPr>
        <p:spPr>
          <a:xfrm>
            <a:off x="4225802" y="3969726"/>
            <a:ext cx="0" cy="32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4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698" y="665241"/>
            <a:ext cx="7024744" cy="671191"/>
          </a:xfrm>
        </p:spPr>
        <p:txBody>
          <a:bodyPr/>
          <a:lstStyle/>
          <a:p>
            <a:r>
              <a:rPr lang="en-US" b="1" dirty="0" smtClean="0"/>
              <a:t>Uses and Limitations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1477109"/>
            <a:ext cx="7186108" cy="28973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purpose of </a:t>
            </a:r>
            <a:r>
              <a:rPr lang="en-US" b="1" dirty="0" smtClean="0">
                <a:solidFill>
                  <a:schemeClr val="accent1"/>
                </a:solidFill>
              </a:rPr>
              <a:t>NOPI</a:t>
            </a:r>
            <a:r>
              <a:rPr lang="en-US" dirty="0" smtClean="0"/>
              <a:t> is to improve performance </a:t>
            </a:r>
            <a:r>
              <a:rPr lang="en-US" dirty="0"/>
              <a:t>of </a:t>
            </a:r>
            <a:r>
              <a:rPr lang="en-US" dirty="0" smtClean="0"/>
              <a:t>data loading.</a:t>
            </a:r>
            <a:r>
              <a:rPr lang="en-US" dirty="0"/>
              <a:t> 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normally require NOPI tables in the staging environment.</a:t>
            </a:r>
            <a:endParaRPr lang="en-US" dirty="0"/>
          </a:p>
          <a:p>
            <a:pPr marL="51435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Limitations: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cannot </a:t>
            </a:r>
            <a:r>
              <a:rPr lang="en-US" dirty="0"/>
              <a:t>create a NOPI </a:t>
            </a:r>
            <a:r>
              <a:rPr lang="en-US" dirty="0" smtClean="0"/>
              <a:t>on a SET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MultiLoad</a:t>
            </a:r>
            <a:r>
              <a:rPr lang="en-US" dirty="0" smtClean="0"/>
              <a:t> </a:t>
            </a:r>
            <a:r>
              <a:rPr lang="en-US" dirty="0"/>
              <a:t>is not supported by NOPI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Update and </a:t>
            </a:r>
            <a:r>
              <a:rPr lang="en-US" dirty="0" err="1"/>
              <a:t>U</a:t>
            </a:r>
            <a:r>
              <a:rPr lang="en-US" dirty="0" err="1" smtClean="0"/>
              <a:t>psert</a:t>
            </a:r>
            <a:r>
              <a:rPr lang="en-US" dirty="0" smtClean="0"/>
              <a:t> are </a:t>
            </a:r>
            <a:r>
              <a:rPr lang="en-US" dirty="0"/>
              <a:t>not </a:t>
            </a:r>
            <a:r>
              <a:rPr lang="en-US" dirty="0" smtClean="0"/>
              <a:t>supported by NOPI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Cannot define PPI, hash index</a:t>
            </a:r>
            <a:r>
              <a:rPr lang="en-US" dirty="0" smtClean="0"/>
              <a:t>.</a:t>
            </a:r>
            <a:endParaRPr lang="en-US" dirty="0"/>
          </a:p>
          <a:p>
            <a:pPr marL="5143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2696</TotalTime>
  <Words>137</Words>
  <Application>Microsoft Office PowerPoint</Application>
  <PresentationFormat>On-screen Show (16:9)</PresentationFormat>
  <Paragraphs>83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NOPI in Teradata</vt:lpstr>
      <vt:lpstr>No Primary Index(NOPI)</vt:lpstr>
      <vt:lpstr>PowerPoint Presentation</vt:lpstr>
      <vt:lpstr>Data Storage with Primary Index</vt:lpstr>
      <vt:lpstr>Data Storage with NO Primary Index</vt:lpstr>
      <vt:lpstr>Data Retrieval with Primary Index</vt:lpstr>
      <vt:lpstr>Data Retrieval With No Primary Index</vt:lpstr>
      <vt:lpstr>Uses and Limitations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160</cp:revision>
  <dcterms:created xsi:type="dcterms:W3CDTF">2014-08-26T23:52:37Z</dcterms:created>
  <dcterms:modified xsi:type="dcterms:W3CDTF">2019-08-03T20:01:37Z</dcterms:modified>
</cp:coreProperties>
</file>