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36" r:id="rId2"/>
    <p:sldId id="543" r:id="rId3"/>
    <p:sldId id="541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Aluru" initials="AA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B475B"/>
    <a:srgbClr val="000000"/>
    <a:srgbClr val="CE6524"/>
    <a:srgbClr val="DAD9DA"/>
    <a:srgbClr val="F4F4F4"/>
    <a:srgbClr val="FFE0CC"/>
    <a:srgbClr val="E3556A"/>
    <a:srgbClr val="333333"/>
    <a:srgbClr val="DAD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5565" autoAdjust="0"/>
  </p:normalViewPr>
  <p:slideViewPr>
    <p:cSldViewPr snapToGrid="0" snapToObjects="1">
      <p:cViewPr>
        <p:scale>
          <a:sx n="120" d="100"/>
          <a:sy n="120" d="100"/>
        </p:scale>
        <p:origin x="168" y="16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286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1375" y="601663"/>
            <a:ext cx="5632450" cy="4224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4557" y="5159108"/>
            <a:ext cx="630608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23094" y="9227280"/>
            <a:ext cx="1875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10580" y="10307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1375" y="601663"/>
            <a:ext cx="5632450" cy="4224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7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6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076275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747715" y="5524946"/>
            <a:ext cx="5036084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baseline="0" noProof="0" dirty="0" smtClean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baseline="0" noProof="0" dirty="0" smtClean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747715" y="2550614"/>
            <a:ext cx="6842274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0" cap="none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7715" y="4160891"/>
            <a:ext cx="6842274" cy="276999"/>
          </a:xfrm>
        </p:spPr>
        <p:txBody>
          <a:bodyPr>
            <a:spAutoFit/>
          </a:bodyPr>
          <a:lstStyle>
            <a:lvl1pPr algn="l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832733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747715" y="1528309"/>
            <a:ext cx="83516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="1" baseline="0" noProof="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747715" y="1687855"/>
            <a:ext cx="254877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aseline="0" noProof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10/06/2014 19:25 India Standard Time</a:t>
            </a:r>
            <a:endParaRPr lang="en-US" sz="900" baseline="0" noProof="0" dirty="0" smtClean="0">
              <a:solidFill>
                <a:schemeClr val="bg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747715" y="1847400"/>
            <a:ext cx="217527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aseline="0" noProof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10/06/2014 16:43 India Standard Time</a:t>
            </a:r>
            <a:endParaRPr lang="en-US" sz="900" baseline="0" noProof="0" dirty="0" smtClean="0">
              <a:solidFill>
                <a:schemeClr val="bg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9164178" y="1336941"/>
            <a:ext cx="18288" cy="18288"/>
          </a:xfrm>
          <a:prstGeom prst="rect">
            <a:avLst/>
          </a:prstGeom>
          <a:solidFill>
            <a:srgbClr val="94286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164178" y="1361621"/>
            <a:ext cx="18288" cy="18288"/>
          </a:xfrm>
          <a:prstGeom prst="rect">
            <a:avLst/>
          </a:prstGeom>
          <a:solidFill>
            <a:srgbClr val="E7784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164178" y="1386301"/>
            <a:ext cx="18288" cy="18288"/>
          </a:xfrm>
          <a:prstGeom prst="rect">
            <a:avLst/>
          </a:prstGeom>
          <a:solidFill>
            <a:srgbClr val="FBD64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164178" y="1410981"/>
            <a:ext cx="18288" cy="18288"/>
          </a:xfrm>
          <a:prstGeom prst="rect">
            <a:avLst/>
          </a:prstGeom>
          <a:solidFill>
            <a:srgbClr val="D2401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164178" y="1439914"/>
            <a:ext cx="18288" cy="18288"/>
          </a:xfrm>
          <a:prstGeom prst="rect">
            <a:avLst/>
          </a:prstGeom>
          <a:solidFill>
            <a:srgbClr val="E355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164178" y="1464594"/>
            <a:ext cx="18288" cy="18288"/>
          </a:xfrm>
          <a:prstGeom prst="rect">
            <a:avLst/>
          </a:prstGeom>
          <a:solidFill>
            <a:srgbClr val="3B475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9164178" y="1489274"/>
            <a:ext cx="18288" cy="18288"/>
          </a:xfrm>
          <a:prstGeom prst="rect">
            <a:avLst/>
          </a:prstGeom>
          <a:solidFill>
            <a:srgbClr val="DADAD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164178" y="1513954"/>
            <a:ext cx="18288" cy="18288"/>
          </a:xfrm>
          <a:prstGeom prst="rect">
            <a:avLst/>
          </a:pr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 hasCustomPrompt="1"/>
          </p:nvPr>
        </p:nvSpPr>
        <p:spPr bwMode="auto">
          <a:xfrm>
            <a:off x="114300" y="200556"/>
            <a:ext cx="8915400" cy="307777"/>
          </a:xfrm>
          <a:prstGeom prst="rect">
            <a:avLst/>
          </a:prstGeom>
        </p:spPr>
        <p:txBody>
          <a:bodyPr anchor="ctr"/>
          <a:lstStyle>
            <a:lvl1pPr algn="ctr">
              <a:defRPr sz="2200" b="1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short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18872" y="201168"/>
            <a:ext cx="8915400" cy="307777"/>
          </a:xfrm>
          <a:prstGeom prst="rect">
            <a:avLst/>
          </a:prstGeom>
        </p:spPr>
        <p:txBody>
          <a:bodyPr anchor="ctr"/>
          <a:lstStyle>
            <a:lvl1pPr algn="ctr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118872" y="1736812"/>
            <a:ext cx="4356875" cy="4663988"/>
          </a:xfrm>
          <a:prstGeom prst="rect">
            <a:avLst/>
          </a:prstGeom>
        </p:spPr>
        <p:txBody>
          <a:bodyPr/>
          <a:lstStyle>
            <a:lvl1pPr marL="168275" indent="-168275">
              <a:buFont typeface="Arial" panose="020B0604020202020204" pitchFamily="34" charset="0"/>
              <a:buChar char="•"/>
              <a:defRPr sz="2000"/>
            </a:lvl1pPr>
            <a:lvl2pPr marL="461963" indent="-293688">
              <a:buFont typeface="Arial" panose="020B0604020202020204" pitchFamily="34" charset="0"/>
              <a:buChar char="‒"/>
              <a:defRPr sz="1800"/>
            </a:lvl2pPr>
            <a:lvl3pPr marL="682625" indent="-220663">
              <a:buSzPct val="100000"/>
              <a:buFont typeface="Courier New" panose="02070309020205020404" pitchFamily="49" charset="0"/>
              <a:buChar char="o"/>
              <a:defRPr sz="1600"/>
            </a:lvl3pPr>
            <a:lvl4pPr marL="914400" indent="-231775">
              <a:defRPr sz="1400"/>
            </a:lvl4pPr>
            <a:lvl5pPr marL="1030288" indent="-115888">
              <a:defRPr sz="12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2" name="Inhaltsplatzhalter 2"/>
          <p:cNvSpPr>
            <a:spLocks noGrp="1"/>
          </p:cNvSpPr>
          <p:nvPr>
            <p:ph idx="10"/>
          </p:nvPr>
        </p:nvSpPr>
        <p:spPr bwMode="gray">
          <a:xfrm>
            <a:off x="4672825" y="1736812"/>
            <a:ext cx="4356875" cy="4663988"/>
          </a:xfrm>
          <a:prstGeom prst="rect">
            <a:avLst/>
          </a:prstGeom>
        </p:spPr>
        <p:txBody>
          <a:bodyPr/>
          <a:lstStyle>
            <a:lvl1pPr marL="168275" indent="-168275">
              <a:buFont typeface="Arial" panose="020B0604020202020204" pitchFamily="34" charset="0"/>
              <a:buChar char="•"/>
              <a:defRPr sz="2000"/>
            </a:lvl1pPr>
            <a:lvl2pPr marL="461963" indent="-293688">
              <a:buFont typeface="Arial" panose="020B0604020202020204" pitchFamily="34" charset="0"/>
              <a:buChar char="‒"/>
              <a:defRPr sz="1800"/>
            </a:lvl2pPr>
            <a:lvl3pPr marL="682625" indent="-220663">
              <a:buSzPct val="100000"/>
              <a:buFont typeface="Courier New" panose="02070309020205020404" pitchFamily="49" charset="0"/>
              <a:buChar char="o"/>
              <a:defRPr sz="1600"/>
            </a:lvl3pPr>
            <a:lvl4pPr marL="914400" indent="-231775">
              <a:defRPr sz="1400"/>
            </a:lvl4pPr>
            <a:lvl5pPr marL="1030288" indent="-115888">
              <a:defRPr sz="12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82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72">
          <p15:clr>
            <a:srgbClr val="FBAE40"/>
          </p15:clr>
        </p15:guide>
        <p15:guide id="2" orient="horz" pos="4176" userDrawn="1">
          <p15:clr>
            <a:srgbClr val="FBAE40"/>
          </p15:clr>
        </p15:guide>
        <p15:guide id="3" pos="5688">
          <p15:clr>
            <a:srgbClr val="FBAE40"/>
          </p15:clr>
        </p15:guide>
        <p15:guide id="4" orient="horz" pos="1080">
          <p15:clr>
            <a:srgbClr val="FBAE40"/>
          </p15:clr>
        </p15:guide>
        <p15:guide id="5" orient="horz" pos="4032" userDrawn="1">
          <p15:clr>
            <a:srgbClr val="FBAE40"/>
          </p15:clr>
        </p15:guide>
        <p15:guide id="6" pos="5472">
          <p15:clr>
            <a:srgbClr val="FBAE40"/>
          </p15:clr>
        </p15:guide>
        <p15:guide id="7" pos="288">
          <p15:clr>
            <a:srgbClr val="FBAE40"/>
          </p15:clr>
        </p15:guide>
        <p15:guide id="8" orient="horz" pos="744">
          <p15:clr>
            <a:srgbClr val="FBAE40"/>
          </p15:clr>
        </p15:guide>
        <p15:guide id="9" orient="horz" pos="456" userDrawn="1">
          <p15:clr>
            <a:srgbClr val="FBAE40"/>
          </p15:clr>
        </p15:guide>
        <p15:guide id="10" pos="288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 smtClean="0"/>
              <a:t>Insert Title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129" y="454026"/>
            <a:ext cx="8343384" cy="7863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42650" y="6535358"/>
            <a:ext cx="1074028" cy="1737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5D7163-A375-437E-AA5C-E5AB413F9594}" type="datetime3">
              <a:rPr lang="en-US" smtClean="0"/>
              <a:pPr/>
              <a:t>23 December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2334" y="6535248"/>
            <a:ext cx="2103755" cy="1738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Birlasoft Proprietary and Confidential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993" y="6535358"/>
            <a:ext cx="461963" cy="1737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5E35D1-78BE-43CE-8F18-EAC4C41A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parator_n_lastPag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92" descr="BS BG-01.jpg"/>
          <p:cNvPicPr preferRelativeResize="0">
            <a:picLocks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9474"/>
          <a:stretch/>
        </p:blipFill>
        <p:spPr bwMode="auto">
          <a:xfrm>
            <a:off x="0" y="0"/>
            <a:ext cx="9144000" cy="72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747715" y="5524946"/>
            <a:ext cx="5036084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baseline="0" noProof="0" dirty="0" smtClean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baseline="0" noProof="0" dirty="0" smtClean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153753" y="4144829"/>
            <a:ext cx="6842274" cy="52322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3400" b="0" cap="none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3753" y="4800365"/>
            <a:ext cx="6842274" cy="276999"/>
          </a:xfrm>
        </p:spPr>
        <p:txBody>
          <a:bodyPr>
            <a:spAutoFit/>
          </a:bodyPr>
          <a:lstStyle>
            <a:lvl1pPr algn="ct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832733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747715" y="1528309"/>
            <a:ext cx="83516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="1" baseline="0" noProof="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747715" y="1687855"/>
            <a:ext cx="254877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aseline="0" noProof="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10/06/2014 19:25 India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747715" y="1847400"/>
            <a:ext cx="217527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aseline="0" noProof="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10/06/2014 16:43 India Standard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tags" Target="../tags/tag1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4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28" Type="http://schemas.openxmlformats.org/officeDocument/2006/relationships/oleObject" Target="../embeddings/oleObject1.bin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Relationship Id="rId27" Type="http://schemas.openxmlformats.org/officeDocument/2006/relationships/tags" Target="../tags/tag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9699316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8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26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32733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223133" y="2468718"/>
            <a:ext cx="16991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Last Modified 10/06/2014 19:25 India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347368" y="4324047"/>
            <a:ext cx="14507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Printed 10/06/2014 16:43 India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4810" y="1725010"/>
            <a:ext cx="891225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838528" y="30543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chemeClr val="bg1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49225" y="987737"/>
            <a:ext cx="8848725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245929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22" name="LegendBoxes" hidden="1"/>
          <p:cNvGrpSpPr>
            <a:grpSpLocks/>
          </p:cNvGrpSpPr>
          <p:nvPr/>
        </p:nvGrpSpPr>
        <p:grpSpPr bwMode="auto">
          <a:xfrm>
            <a:off x="8294687" y="691510"/>
            <a:ext cx="703263" cy="996951"/>
            <a:chOff x="4936" y="176"/>
            <a:chExt cx="443" cy="628"/>
          </a:xfrm>
        </p:grpSpPr>
        <p:sp>
          <p:nvSpPr>
            <p:cNvPr id="2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31" name="LegendLines" hidden="1"/>
          <p:cNvGrpSpPr>
            <a:grpSpLocks/>
          </p:cNvGrpSpPr>
          <p:nvPr/>
        </p:nvGrpSpPr>
        <p:grpSpPr bwMode="auto">
          <a:xfrm>
            <a:off x="7986712" y="691510"/>
            <a:ext cx="1011238" cy="730251"/>
            <a:chOff x="4750" y="176"/>
            <a:chExt cx="637" cy="460"/>
          </a:xfrm>
        </p:grpSpPr>
        <p:sp>
          <p:nvSpPr>
            <p:cNvPr id="3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8" name="McKSticker" hidden="1"/>
          <p:cNvGrpSpPr/>
          <p:nvPr/>
        </p:nvGrpSpPr>
        <p:grpSpPr bwMode="auto">
          <a:xfrm>
            <a:off x="8113285" y="691510"/>
            <a:ext cx="884665" cy="212366"/>
            <a:chOff x="7856110" y="285750"/>
            <a:chExt cx="884665" cy="212366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McK Slide Elements" hidden="1"/>
          <p:cNvGrpSpPr/>
          <p:nvPr/>
        </p:nvGrpSpPr>
        <p:grpSpPr bwMode="auto">
          <a:xfrm>
            <a:off x="149225" y="6357172"/>
            <a:ext cx="8848725" cy="348660"/>
            <a:chOff x="149225" y="6357172"/>
            <a:chExt cx="8848725" cy="348660"/>
          </a:xfrm>
        </p:grpSpPr>
        <p:sp>
          <p:nvSpPr>
            <p:cNvPr id="64" name="McK 4. Footnote"/>
            <p:cNvSpPr txBox="1">
              <a:spLocks noChangeArrowheads="1"/>
            </p:cNvSpPr>
            <p:nvPr/>
          </p:nvSpPr>
          <p:spPr bwMode="auto">
            <a:xfrm>
              <a:off x="149225" y="6357172"/>
              <a:ext cx="884872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93663" indent="-93663"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65" name="McK 5. Source"/>
            <p:cNvSpPr>
              <a:spLocks noChangeArrowheads="1"/>
            </p:cNvSpPr>
            <p:nvPr/>
          </p:nvSpPr>
          <p:spPr bwMode="auto">
            <a:xfrm>
              <a:off x="149225" y="6551944"/>
              <a:ext cx="829468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17513" indent="-417513" defTabSz="895350">
                <a:tabLst>
                  <a:tab pos="427038" algn="l"/>
                </a:tabLst>
              </a:pPr>
              <a:r>
                <a:rPr lang="en-US" sz="1000" baseline="0" noProof="0" dirty="0" smtClean="0">
                  <a:solidFill>
                    <a:schemeClr val="tx1"/>
                  </a:solidFill>
                  <a:latin typeface="+mn-lt"/>
                </a:rPr>
                <a:t>Source: Source</a:t>
              </a:r>
              <a:endParaRPr lang="en-US" sz="1000" baseline="0" noProof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3" name="McK Moon" hidden="1"/>
          <p:cNvGrpSpPr>
            <a:grpSpLocks noChangeAspect="1"/>
          </p:cNvGrpSpPr>
          <p:nvPr>
            <p:custDataLst>
              <p:tags r:id="rId10"/>
            </p:custDataLst>
          </p:nvPr>
        </p:nvGrpSpPr>
        <p:grpSpPr bwMode="auto">
          <a:xfrm>
            <a:off x="8228113" y="2289921"/>
            <a:ext cx="254000" cy="254000"/>
            <a:chOff x="1600" y="1600"/>
            <a:chExt cx="160" cy="160"/>
          </a:xfrm>
        </p:grpSpPr>
        <p:sp>
          <p:nvSpPr>
            <p:cNvPr id="67" name="Oval 90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rc 91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LegendMoons" hidden="1"/>
          <p:cNvGrpSpPr/>
          <p:nvPr/>
        </p:nvGrpSpPr>
        <p:grpSpPr bwMode="auto">
          <a:xfrm>
            <a:off x="8228113" y="691510"/>
            <a:ext cx="769837" cy="1306516"/>
            <a:chOff x="5428012" y="273840"/>
            <a:chExt cx="769837" cy="1306516"/>
          </a:xfrm>
        </p:grpSpPr>
        <p:sp>
          <p:nvSpPr>
            <p:cNvPr id="61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2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2" name="MoonLegend1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8" name="MoonLegend2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8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9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9" name="MoonLegend3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80" name="MoonLegend4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81" name="MoonLegend5"/>
            <p:cNvGrpSpPr>
              <a:grpSpLocks noChangeAspect="1"/>
            </p:cNvGrpSpPr>
            <p:nvPr userDrawn="1">
              <p:custDataLst>
                <p:tags r:id="rId15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sp>
        <p:nvSpPr>
          <p:cNvPr id="73" name="Date Placeholder 2"/>
          <p:cNvSpPr txBox="1">
            <a:spLocks/>
          </p:cNvSpPr>
          <p:nvPr userDrawn="1"/>
        </p:nvSpPr>
        <p:spPr bwMode="auto">
          <a:xfrm>
            <a:off x="115573" y="6595836"/>
            <a:ext cx="548640" cy="182880"/>
          </a:xfrm>
          <a:prstGeom prst="roundRect">
            <a:avLst>
              <a:gd name="adj" fmla="val 27084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none" lIns="45720" tIns="45720" rIns="4572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D9DD-11B1-4305-B230-DACDD19E621C}" type="datetime5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23-Dec-16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Slide Number"/>
          <p:cNvSpPr txBox="1">
            <a:spLocks noChangeAspect="1"/>
          </p:cNvSpPr>
          <p:nvPr userDrawn="1"/>
        </p:nvSpPr>
        <p:spPr bwMode="auto">
          <a:xfrm>
            <a:off x="8803086" y="6595836"/>
            <a:ext cx="182880" cy="1828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ctr"/>
            <a:fld id="{42C328C1-A84F-4A39-A664-DBA00541A8C6}" type="slidenum">
              <a:rPr lang="en-US" sz="800" smtClean="0">
                <a:solidFill>
                  <a:schemeClr val="accent6">
                    <a:lumMod val="75000"/>
                  </a:schemeClr>
                </a:solidFill>
              </a:rPr>
              <a:pPr lvl="0" algn="ctr"/>
              <a:t>‹#›</a:t>
            </a:fld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14300" y="723900"/>
            <a:ext cx="8915400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4063702" y="6579554"/>
            <a:ext cx="104067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6"/>
                </a:solidFill>
                <a:latin typeface="+mn-lt"/>
              </a:rPr>
              <a:t>© 2016 Birlasoft Inc.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9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400" b="0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2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20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" userDrawn="1">
          <p15:clr>
            <a:srgbClr val="F26B43"/>
          </p15:clr>
        </p15:guide>
        <p15:guide id="4" pos="568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orient="horz" pos="456" userDrawn="1">
          <p15:clr>
            <a:srgbClr val="F26B43"/>
          </p15:clr>
        </p15:guide>
        <p15:guide id="8" orient="horz" pos="744" userDrawn="1">
          <p15:clr>
            <a:srgbClr val="F26B43"/>
          </p15:clr>
        </p15:guide>
        <p15:guide id="9" orient="horz" pos="1080" userDrawn="1">
          <p15:clr>
            <a:srgbClr val="F26B43"/>
          </p15:clr>
        </p15:guide>
        <p15:guide id="10" orient="horz" pos="4032" userDrawn="1">
          <p15:clr>
            <a:srgbClr val="F26B43"/>
          </p15:clr>
        </p15:guide>
        <p15:guide id="11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gadmin.org/docs/1.8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14400" y="3405683"/>
            <a:ext cx="7315201" cy="912607"/>
            <a:chOff x="685800" y="3405683"/>
            <a:chExt cx="7315201" cy="912607"/>
          </a:xfrm>
        </p:grpSpPr>
        <p:sp>
          <p:nvSpPr>
            <p:cNvPr id="12" name="Rectangle 11"/>
            <p:cNvSpPr/>
            <p:nvPr/>
          </p:nvSpPr>
          <p:spPr>
            <a:xfrm>
              <a:off x="2772032" y="3405683"/>
              <a:ext cx="5228969" cy="912607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err="1">
                <a:solidFill>
                  <a:srgbClr val="FFFFFF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800" y="3405683"/>
              <a:ext cx="2086231" cy="91260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1400" b="1" dirty="0" smtClean="0">
                  <a:solidFill>
                    <a:srgbClr val="262726"/>
                  </a:solidFill>
                </a:rPr>
                <a:t>NBCU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3165" y="3541820"/>
            <a:ext cx="4695987" cy="643385"/>
          </a:xfrm>
        </p:spPr>
        <p:txBody>
          <a:bodyPr anchor="ctr">
            <a:noAutofit/>
          </a:bodyPr>
          <a:lstStyle/>
          <a:p>
            <a:r>
              <a:rPr lang="en-US" sz="1800" dirty="0" smtClean="0"/>
              <a:t>Shailendra Joshi</a:t>
            </a:r>
            <a:br>
              <a:rPr lang="en-US" sz="1800" dirty="0" smtClean="0"/>
            </a:br>
            <a:r>
              <a:rPr lang="en-US" sz="1800" dirty="0" smtClean="0"/>
              <a:t>– Sr. Business </a:t>
            </a:r>
            <a:r>
              <a:rPr lang="en-US" sz="1800" dirty="0"/>
              <a:t>Analyst</a:t>
            </a:r>
            <a:endParaRPr lang="en-IN" sz="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981" y="4411610"/>
            <a:ext cx="4803119" cy="230832"/>
          </a:xfrm>
        </p:spPr>
        <p:txBody>
          <a:bodyPr/>
          <a:lstStyle/>
          <a:p>
            <a:r>
              <a:rPr lang="en-IN" sz="1500" dirty="0"/>
              <a:t>Birlasoft | </a:t>
            </a:r>
            <a:r>
              <a:rPr lang="en-IN" sz="1500" dirty="0" smtClean="0"/>
              <a:t>December 2016</a:t>
            </a:r>
            <a:endParaRPr lang="en-IN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262726">
                    <a:tint val="75000"/>
                  </a:srgbClr>
                </a:solidFill>
              </a:rPr>
              <a:t>Classification: Birlasoft Internal</a:t>
            </a:r>
            <a:endParaRPr lang="en-US">
              <a:solidFill>
                <a:srgbClr val="2627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 err="1" smtClean="0"/>
              <a:t>Shailendra</a:t>
            </a:r>
            <a:r>
              <a:rPr lang="en-US" sz="2400" dirty="0" smtClean="0"/>
              <a:t> Joshi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7179" y="708339"/>
            <a:ext cx="2533366" cy="372204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77" y="4491103"/>
            <a:ext cx="2523467" cy="225064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4640" y="688070"/>
            <a:ext cx="6259204" cy="6033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Shailendra</a:t>
            </a:r>
            <a:r>
              <a:rPr lang="en-US" sz="1000" dirty="0">
                <a:solidFill>
                  <a:schemeClr val="tx1"/>
                </a:solidFill>
              </a:rPr>
              <a:t> has Over </a:t>
            </a:r>
            <a:r>
              <a:rPr lang="en-US" sz="1000" dirty="0" smtClean="0">
                <a:solidFill>
                  <a:schemeClr val="tx1"/>
                </a:solidFill>
              </a:rPr>
              <a:t>11 years </a:t>
            </a:r>
            <a:r>
              <a:rPr lang="en-US" sz="1000" dirty="0">
                <a:solidFill>
                  <a:schemeClr val="tx1"/>
                </a:solidFill>
              </a:rPr>
              <a:t>of experience in Financial Services Industry </a:t>
            </a:r>
            <a:r>
              <a:rPr lang="en-US" sz="1000" dirty="0" smtClean="0">
                <a:solidFill>
                  <a:schemeClr val="tx1"/>
                </a:solidFill>
              </a:rPr>
              <a:t>,GE Power &amp; </a:t>
            </a:r>
            <a:r>
              <a:rPr lang="en-US" sz="1000" dirty="0">
                <a:solidFill>
                  <a:schemeClr val="tx1"/>
                </a:solidFill>
              </a:rPr>
              <a:t>Water, GE Oil &amp; </a:t>
            </a:r>
            <a:r>
              <a:rPr lang="en-US" sz="1000" dirty="0" smtClean="0">
                <a:solidFill>
                  <a:schemeClr val="tx1"/>
                </a:solidFill>
              </a:rPr>
              <a:t>Gas</a:t>
            </a:r>
            <a:r>
              <a:rPr lang="en-US" sz="1000" dirty="0">
                <a:solidFill>
                  <a:schemeClr val="tx1"/>
                </a:solidFill>
              </a:rPr>
              <a:t>, GE AVIATION 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smtClean="0">
                <a:solidFill>
                  <a:schemeClr val="dk1"/>
                </a:solidFill>
              </a:rPr>
              <a:t>He has Complete </a:t>
            </a:r>
            <a:r>
              <a:rPr lang="en-US" sz="1000" dirty="0">
                <a:solidFill>
                  <a:schemeClr val="dk1"/>
                </a:solidFill>
              </a:rPr>
              <a:t>understanding and working experience in Software Development Life Cycle (SDLC</a:t>
            </a:r>
            <a:r>
              <a:rPr lang="en-US" sz="1000" dirty="0" smtClean="0">
                <a:solidFill>
                  <a:schemeClr val="dk1"/>
                </a:solidFill>
              </a:rPr>
              <a:t>) and he Leads </a:t>
            </a:r>
            <a:r>
              <a:rPr lang="en-US" sz="1000" dirty="0">
                <a:solidFill>
                  <a:schemeClr val="dk1"/>
                </a:solidFill>
              </a:rPr>
              <a:t>multiple development, up-gradation, migration, Testing, </a:t>
            </a:r>
            <a:r>
              <a:rPr lang="en-US" sz="1000" dirty="0" smtClean="0">
                <a:solidFill>
                  <a:schemeClr val="dk1"/>
                </a:solidFill>
              </a:rPr>
              <a:t>Implementation, working </a:t>
            </a:r>
            <a:r>
              <a:rPr lang="en-US" sz="1000" dirty="0">
                <a:solidFill>
                  <a:schemeClr val="dk1"/>
                </a:solidFill>
              </a:rPr>
              <a:t>as a Technical Architect cum Project Manager for GE e FINANCIAL CONTRACT MANAGEMENT SYSTEM </a:t>
            </a:r>
            <a:r>
              <a:rPr lang="en-US" sz="1000" dirty="0" smtClean="0">
                <a:solidFill>
                  <a:schemeClr val="dk1"/>
                </a:solidFill>
              </a:rPr>
              <a:t>.</a:t>
            </a:r>
            <a:r>
              <a:rPr lang="en-US" sz="1000" dirty="0">
                <a:solidFill>
                  <a:schemeClr val="dk1"/>
                </a:solidFill>
              </a:rPr>
              <a:t> Good understanding of tools/</a:t>
            </a:r>
            <a:r>
              <a:rPr lang="en-US" sz="1000" dirty="0" err="1">
                <a:solidFill>
                  <a:schemeClr val="dk1"/>
                </a:solidFill>
              </a:rPr>
              <a:t>softwares</a:t>
            </a:r>
            <a:r>
              <a:rPr lang="en-US" sz="1000" dirty="0">
                <a:solidFill>
                  <a:schemeClr val="dk1"/>
                </a:solidFill>
              </a:rPr>
              <a:t>/utilities </a:t>
            </a:r>
            <a:r>
              <a:rPr lang="en-US" sz="1000" dirty="0" smtClean="0">
                <a:solidFill>
                  <a:schemeClr val="dk1"/>
                </a:solidFill>
              </a:rPr>
              <a:t> provided </a:t>
            </a:r>
            <a:r>
              <a:rPr lang="en-US" sz="1000" dirty="0">
                <a:solidFill>
                  <a:schemeClr val="dk1"/>
                </a:solidFill>
              </a:rPr>
              <a:t>by the database </a:t>
            </a:r>
            <a:r>
              <a:rPr lang="en-US" sz="1000" dirty="0" smtClean="0">
                <a:solidFill>
                  <a:schemeClr val="dk1"/>
                </a:solidFill>
              </a:rPr>
              <a:t> vendor </a:t>
            </a:r>
            <a:r>
              <a:rPr lang="en-US" sz="1000" dirty="0">
                <a:solidFill>
                  <a:schemeClr val="dk1"/>
                </a:solidFill>
              </a:rPr>
              <a:t>for the diagnostic and optimization of database code</a:t>
            </a:r>
            <a:r>
              <a:rPr lang="en-US" sz="1000" dirty="0" smtClean="0">
                <a:solidFill>
                  <a:schemeClr val="dk1"/>
                </a:solidFill>
              </a:rPr>
              <a:t>.      Designing </a:t>
            </a:r>
            <a:r>
              <a:rPr lang="en-US" sz="1000" dirty="0">
                <a:solidFill>
                  <a:schemeClr val="dk1"/>
                </a:solidFill>
              </a:rPr>
              <a:t>and modelling reports on user </a:t>
            </a:r>
            <a:r>
              <a:rPr lang="en-US" sz="1000" dirty="0" smtClean="0">
                <a:solidFill>
                  <a:schemeClr val="dk1"/>
                </a:solidFill>
              </a:rPr>
              <a:t>requirements,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smtClean="0">
                <a:solidFill>
                  <a:schemeClr val="dk1"/>
                </a:solidFill>
              </a:rPr>
              <a:t>He has  good </a:t>
            </a:r>
            <a:r>
              <a:rPr lang="en-US" sz="1000" dirty="0">
                <a:solidFill>
                  <a:schemeClr val="dk1"/>
                </a:solidFill>
              </a:rPr>
              <a:t>experience with customer management &amp; customer interactions team management and process oriented approach to day-to-day work</a:t>
            </a:r>
            <a:r>
              <a:rPr lang="en-US" sz="1000" dirty="0" smtClean="0">
                <a:solidFill>
                  <a:schemeClr val="dk1"/>
                </a:solidFill>
              </a:rPr>
              <a:t>.</a:t>
            </a:r>
            <a:r>
              <a:rPr lang="en-US" sz="1000" dirty="0">
                <a:solidFill>
                  <a:schemeClr val="dk1"/>
                </a:solidFill>
              </a:rPr>
              <a:t> Strong Experience in identifying, analyzing and translating business </a:t>
            </a:r>
            <a:r>
              <a:rPr lang="en-US" sz="1000" dirty="0" smtClean="0">
                <a:solidFill>
                  <a:schemeClr val="dk1"/>
                </a:solidFill>
              </a:rPr>
              <a:t> requirements </a:t>
            </a:r>
            <a:r>
              <a:rPr lang="en-US" sz="1000" dirty="0">
                <a:solidFill>
                  <a:schemeClr val="dk1"/>
                </a:solidFill>
              </a:rPr>
              <a:t>and rules into intuitive analytical solutions, business scorecards and management dashboards</a:t>
            </a:r>
            <a:r>
              <a:rPr lang="en-US" sz="1000" dirty="0" smtClean="0">
                <a:solidFill>
                  <a:schemeClr val="dk1"/>
                </a:solidFill>
              </a:rPr>
              <a:t>. Proficient </a:t>
            </a:r>
            <a:r>
              <a:rPr lang="en-US" sz="1000" dirty="0">
                <a:solidFill>
                  <a:schemeClr val="dk1"/>
                </a:solidFill>
              </a:rPr>
              <a:t>in project management and helps to create project plan and provide input in scoping and resource </a:t>
            </a:r>
            <a:r>
              <a:rPr lang="en-US" sz="1000" dirty="0" smtClean="0">
                <a:solidFill>
                  <a:schemeClr val="dk1"/>
                </a:solidFill>
              </a:rPr>
              <a:t> planning </a:t>
            </a:r>
            <a:r>
              <a:rPr lang="en-US" sz="1000" dirty="0">
                <a:solidFill>
                  <a:schemeClr val="dk1"/>
                </a:solidFill>
              </a:rPr>
              <a:t>in </a:t>
            </a:r>
            <a:r>
              <a:rPr lang="en-US" sz="1000" dirty="0" smtClean="0">
                <a:solidFill>
                  <a:schemeClr val="dk1"/>
                </a:solidFill>
              </a:rPr>
              <a:t>project.</a:t>
            </a:r>
          </a:p>
          <a:p>
            <a:pPr lvl="0" defTabSz="93296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</a:endParaRP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Technical Expertise:</a:t>
            </a:r>
          </a:p>
          <a:p>
            <a:pPr defTabSz="9329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dk1"/>
                </a:solidFill>
              </a:rPr>
              <a:t>     MS SQL </a:t>
            </a:r>
            <a:r>
              <a:rPr lang="en-US" sz="1000" dirty="0">
                <a:solidFill>
                  <a:schemeClr val="dk1"/>
                </a:solidFill>
              </a:rPr>
              <a:t>Server</a:t>
            </a:r>
            <a:r>
              <a:rPr lang="en-US" sz="1000" dirty="0" smtClean="0">
                <a:solidFill>
                  <a:schemeClr val="dk1"/>
                </a:solidFill>
              </a:rPr>
              <a:t>, </a:t>
            </a:r>
            <a:r>
              <a:rPr lang="en-US" sz="1000" dirty="0">
                <a:solidFill>
                  <a:schemeClr val="dk1"/>
                </a:solidFill>
              </a:rPr>
              <a:t>T-SQL , Oracle/PL SQL </a:t>
            </a:r>
            <a:r>
              <a:rPr lang="en-US" sz="1000" dirty="0" smtClean="0">
                <a:solidFill>
                  <a:schemeClr val="dk1"/>
                </a:solidFill>
              </a:rPr>
              <a:t>,</a:t>
            </a:r>
            <a:r>
              <a:rPr lang="en-US" sz="1000" dirty="0" err="1" smtClean="0">
                <a:solidFill>
                  <a:schemeClr val="dk1"/>
                </a:solidFill>
              </a:rPr>
              <a:t>Greenplum</a:t>
            </a:r>
            <a:r>
              <a:rPr lang="en-US" sz="1000" dirty="0">
                <a:solidFill>
                  <a:schemeClr val="dk1"/>
                </a:solidFill>
              </a:rPr>
              <a:t>, </a:t>
            </a:r>
            <a:r>
              <a:rPr lang="en-US" sz="1000" dirty="0" err="1">
                <a:solidFill>
                  <a:schemeClr val="dk1"/>
                </a:solidFill>
              </a:rPr>
              <a:t>Teradata,MongoDB,MYSQL</a:t>
            </a:r>
            <a:r>
              <a:rPr lang="en-US" sz="1000" dirty="0">
                <a:solidFill>
                  <a:schemeClr val="dk1"/>
                </a:solidFill>
              </a:rPr>
              <a:t>, WebLogic, Oracle OC4J, </a:t>
            </a:r>
            <a:endParaRPr lang="en-US" sz="1000" dirty="0" smtClean="0">
              <a:solidFill>
                <a:schemeClr val="dk1"/>
              </a:solidFill>
            </a:endParaRPr>
          </a:p>
          <a:p>
            <a:pPr defTabSz="9329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dk1"/>
                </a:solidFill>
              </a:rPr>
              <a:t>     SQL </a:t>
            </a:r>
            <a:r>
              <a:rPr lang="en-US" sz="1000" dirty="0">
                <a:solidFill>
                  <a:schemeClr val="dk1"/>
                </a:solidFill>
              </a:rPr>
              <a:t>Developer</a:t>
            </a:r>
            <a:r>
              <a:rPr lang="en-US" sz="1000" dirty="0" smtClean="0">
                <a:solidFill>
                  <a:schemeClr val="dk1"/>
                </a:solidFill>
              </a:rPr>
              <a:t>, Toad</a:t>
            </a:r>
            <a:r>
              <a:rPr lang="en-US" sz="1000" dirty="0">
                <a:solidFill>
                  <a:schemeClr val="dk1"/>
                </a:solidFill>
              </a:rPr>
              <a:t>,</a:t>
            </a:r>
            <a:r>
              <a:rPr lang="en-US" sz="1000" dirty="0">
                <a:solidFill>
                  <a:schemeClr val="dk1"/>
                </a:solidFill>
                <a:hlinkClick r:id="rId2"/>
              </a:rPr>
              <a:t> </a:t>
            </a:r>
            <a:r>
              <a:rPr lang="en-US" sz="1000" dirty="0" err="1">
                <a:solidFill>
                  <a:schemeClr val="dk1"/>
                </a:solidFill>
                <a:hlinkClick r:id="rId2"/>
              </a:rPr>
              <a:t>pgAdmin</a:t>
            </a:r>
            <a:r>
              <a:rPr lang="en-US" sz="1000" dirty="0">
                <a:solidFill>
                  <a:schemeClr val="dk1"/>
                </a:solidFill>
                <a:hlinkClick r:id="rId2"/>
              </a:rPr>
              <a:t> III</a:t>
            </a:r>
            <a:r>
              <a:rPr lang="en-US" sz="1000" dirty="0">
                <a:solidFill>
                  <a:schemeClr val="dk1"/>
                </a:solidFill>
              </a:rPr>
              <a:t>, Microsoft Project, OBIEE 11g,Tableau 9x, </a:t>
            </a:r>
            <a:r>
              <a:rPr lang="en-US" sz="1000" dirty="0" err="1">
                <a:solidFill>
                  <a:schemeClr val="dk1"/>
                </a:solidFill>
              </a:rPr>
              <a:t>Informatica</a:t>
            </a:r>
            <a:r>
              <a:rPr lang="en-US" sz="1000" dirty="0">
                <a:solidFill>
                  <a:schemeClr val="dk1"/>
                </a:solidFill>
              </a:rPr>
              <a:t>, </a:t>
            </a:r>
            <a:r>
              <a:rPr lang="en-US" sz="1000" dirty="0" err="1">
                <a:solidFill>
                  <a:schemeClr val="dk1"/>
                </a:solidFill>
              </a:rPr>
              <a:t>Talend</a:t>
            </a:r>
            <a:endParaRPr lang="en-US" sz="1000" dirty="0">
              <a:solidFill>
                <a:schemeClr val="dk1"/>
              </a:solidFill>
            </a:endParaRPr>
          </a:p>
          <a:p>
            <a:pPr marL="17145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dk1"/>
              </a:solidFill>
            </a:endParaRPr>
          </a:p>
          <a:p>
            <a:pPr lvl="0"/>
            <a:r>
              <a:rPr lang="en-US" altLang="en-US" sz="1000" dirty="0">
                <a:solidFill>
                  <a:schemeClr val="tx1"/>
                </a:solidFill>
              </a:rPr>
              <a:t>Project Highlights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System development activities, design, and coding, testing, maintenance of Software System using Developed database object as T-SQL, stored procedures, user defined functions, triggers, views, complicated queries, indexing, </a:t>
            </a:r>
            <a:r>
              <a:rPr lang="en-US" sz="1000" dirty="0" err="1">
                <a:solidFill>
                  <a:schemeClr val="dk1"/>
                </a:solidFill>
              </a:rPr>
              <a:t>etc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smtClean="0">
                <a:solidFill>
                  <a:schemeClr val="dk1"/>
                </a:solidFill>
              </a:rPr>
              <a:t>and </a:t>
            </a:r>
            <a:r>
              <a:rPr lang="en-US" sz="1000" dirty="0" err="1">
                <a:solidFill>
                  <a:schemeClr val="dk1"/>
                </a:solidFill>
              </a:rPr>
              <a:t>Informatica</a:t>
            </a:r>
            <a:r>
              <a:rPr lang="en-US" sz="1000" dirty="0">
                <a:solidFill>
                  <a:schemeClr val="dk1"/>
                </a:solidFill>
              </a:rPr>
              <a:t>, Data Warehouse ,BI </a:t>
            </a:r>
            <a:r>
              <a:rPr lang="en-US" sz="1000" dirty="0" smtClean="0">
                <a:solidFill>
                  <a:schemeClr val="dk1"/>
                </a:solidFill>
              </a:rPr>
              <a:t>tools</a:t>
            </a:r>
            <a:r>
              <a:rPr lang="en-CA" sz="1000" dirty="0" smtClean="0">
                <a:solidFill>
                  <a:schemeClr val="dk1"/>
                </a:solidFill>
              </a:rPr>
              <a:t> for </a:t>
            </a:r>
            <a:r>
              <a:rPr lang="en-CA" sz="1000" dirty="0">
                <a:solidFill>
                  <a:schemeClr val="dk1"/>
                </a:solidFill>
              </a:rPr>
              <a:t>Analysis, business process modeling, data modeling and database , Data migration, Infrastructure projects, Application migration and </a:t>
            </a:r>
            <a:r>
              <a:rPr lang="en-US" sz="1000" dirty="0">
                <a:solidFill>
                  <a:schemeClr val="dk1"/>
                </a:solidFill>
              </a:rPr>
              <a:t>Extraction, Transformation &amp; Loading (ETL) for large scale data warehouses</a:t>
            </a:r>
            <a:r>
              <a:rPr lang="en-US" sz="1000" dirty="0" smtClean="0">
                <a:solidFill>
                  <a:schemeClr val="dk1"/>
                </a:solidFill>
              </a:rPr>
              <a:t>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Strong Experience in identifying, analyzing and translating business requirements and rules into intuitive analytical solutions, business scorecards and management dashboards.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Proficient in project management and helps to create project plan and provide input in scoping and resource planning in </a:t>
            </a:r>
            <a:r>
              <a:rPr lang="en-US" sz="1000" dirty="0" smtClean="0">
                <a:solidFill>
                  <a:schemeClr val="dk1"/>
                </a:solidFill>
              </a:rPr>
              <a:t>project and Strong </a:t>
            </a:r>
            <a:r>
              <a:rPr lang="en-US" sz="1000" dirty="0">
                <a:solidFill>
                  <a:schemeClr val="dk1"/>
                </a:solidFill>
              </a:rPr>
              <a:t>troubleshooting, analytical and problem solving skills.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Ability to understand business logic clearly and completely and convert it into database code.</a:t>
            </a:r>
            <a:endParaRPr lang="en-CA" sz="1000" dirty="0">
              <a:solidFill>
                <a:schemeClr val="dk1"/>
              </a:solidFill>
            </a:endParaRPr>
          </a:p>
          <a:p>
            <a:pPr lvl="0"/>
            <a:r>
              <a:rPr lang="en-US" sz="1000" dirty="0">
                <a:solidFill>
                  <a:schemeClr val="dk1"/>
                </a:solidFill>
              </a:rPr>
              <a:t>•   </a:t>
            </a:r>
            <a:r>
              <a:rPr lang="en-US" sz="1000" dirty="0" smtClean="0">
                <a:solidFill>
                  <a:schemeClr val="dk1"/>
                </a:solidFill>
              </a:rPr>
              <a:t> Responsible </a:t>
            </a:r>
            <a:r>
              <a:rPr lang="en-US" sz="1000" dirty="0">
                <a:solidFill>
                  <a:schemeClr val="dk1"/>
                </a:solidFill>
              </a:rPr>
              <a:t>for Preparing project documentation, Test Plan and Users manual</a:t>
            </a:r>
            <a:r>
              <a:rPr lang="en-US" sz="1000" dirty="0" smtClean="0">
                <a:solidFill>
                  <a:schemeClr val="dk1"/>
                </a:solidFill>
              </a:rPr>
              <a:t>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dk1"/>
                </a:solidFill>
              </a:rPr>
              <a:t>Enterprise </a:t>
            </a:r>
            <a:r>
              <a:rPr lang="en-US" sz="1000" dirty="0">
                <a:solidFill>
                  <a:schemeClr val="dk1"/>
                </a:solidFill>
              </a:rPr>
              <a:t>Data Models for On-line Transaction Processing Systems (OLTP), Data Warehouse Systems &amp; Business </a:t>
            </a:r>
            <a:r>
              <a:rPr lang="en-US" sz="1000" dirty="0" smtClean="0">
                <a:solidFill>
                  <a:schemeClr val="dk1"/>
                </a:solidFill>
              </a:rPr>
              <a:t>   Intelligence, </a:t>
            </a:r>
            <a:r>
              <a:rPr lang="en-US" sz="1000" dirty="0">
                <a:solidFill>
                  <a:schemeClr val="dk1"/>
                </a:solidFill>
              </a:rPr>
              <a:t>Normalized and Dimensional modeling ( Star &amp; Snowflake schema) and analytical reports</a:t>
            </a:r>
            <a:r>
              <a:rPr lang="en-US" sz="1000" dirty="0" smtClean="0">
                <a:solidFill>
                  <a:schemeClr val="dk1"/>
                </a:solidFill>
              </a:rPr>
              <a:t>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Identified problems and developed more efficient quality assurance procedures.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Determined client expectations and provided customized solutions.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Minimizing any commercial or reputational risk to the company on projects. 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Defining project roadmaps and delivery plans. 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Communicating project status to the team and a wide range of stakeholders. 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Escalating risks and issues to the project board.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Finding and then engaging with the right personnel to find swift solutions to problems. 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Managing complex dependencies between internal Scrum teams and third parties. </a:t>
            </a: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</a:rPr>
              <a:t>Ensuring that project documents are complete, current, and stored appropriately.</a:t>
            </a:r>
            <a:endParaRPr lang="en-US" sz="1000" dirty="0" smtClean="0">
              <a:solidFill>
                <a:schemeClr val="dk1"/>
              </a:solidFill>
            </a:endParaRP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dk1"/>
              </a:solidFill>
            </a:endParaRPr>
          </a:p>
          <a:p>
            <a:pPr marL="171450" lvl="0" indent="-171450" defTabSz="93296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dk1"/>
              </a:solidFill>
            </a:endParaRPr>
          </a:p>
          <a:p>
            <a:endParaRPr lang="en-US" sz="1000" dirty="0">
              <a:solidFill>
                <a:schemeClr val="dk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pPr eaLnBrk="1" hangingPunct="1"/>
            <a:endParaRPr lang="en-US" sz="900" dirty="0" err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542" y="508333"/>
            <a:ext cx="24105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+mn-lt"/>
              </a:rPr>
              <a:t>Experience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lvl="0"/>
            <a:endParaRPr lang="en-US" sz="1200" dirty="0">
              <a:solidFill>
                <a:schemeClr val="bg1"/>
              </a:solidFill>
              <a:latin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 conscientious, dedicated and focused individual with over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11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years of experience in all aspects of Software Development Life Cycle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in Financial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Services Industry , and business management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Extensive knowledge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of Order to Cash Flow and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client service principles</a:t>
            </a:r>
          </a:p>
          <a:p>
            <a:pPr marL="171450" indent="-171450" defTabSz="932962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Areas of strength include: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Project Management ,Data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Warehouse ,BI tools Data Models for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OLAP,OLTP Processing Systems,</a:t>
            </a:r>
          </a:p>
          <a:p>
            <a:pPr defTabSz="932962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   Business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Intelligence &amp;</a:t>
            </a:r>
          </a:p>
          <a:p>
            <a:pPr defTabSz="932962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    analytical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reports.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pPr eaLnBrk="1" hangingPunct="1"/>
            <a:endParaRPr lang="en-US" sz="1100" b="1" dirty="0" smtClean="0">
              <a:solidFill>
                <a:schemeClr val="bg1"/>
              </a:solidFill>
              <a:latin typeface="Calibri"/>
              <a:ea typeface="ＭＳ Ｐゴシック"/>
            </a:endParaRPr>
          </a:p>
          <a:p>
            <a:pPr eaLnBrk="1" hangingPunct="1"/>
            <a:endParaRPr lang="en-US" sz="1100" b="1" dirty="0" smtClean="0">
              <a:solidFill>
                <a:schemeClr val="bg1"/>
              </a:solidFill>
              <a:latin typeface="Calibri"/>
              <a:ea typeface="ＭＳ Ｐゴシック"/>
            </a:endParaRPr>
          </a:p>
          <a:p>
            <a:pPr eaLnBrk="1" hangingPunct="1"/>
            <a:endParaRPr lang="en-US" sz="1100" b="1" dirty="0" smtClean="0">
              <a:solidFill>
                <a:schemeClr val="bg1"/>
              </a:solidFill>
              <a:latin typeface="Calibri"/>
              <a:ea typeface="ＭＳ Ｐゴシック"/>
            </a:endParaRPr>
          </a:p>
          <a:p>
            <a:pPr eaLnBrk="1" hangingPunct="1"/>
            <a:endParaRPr lang="en-US" sz="1100" b="1" dirty="0">
              <a:solidFill>
                <a:schemeClr val="bg1"/>
              </a:solidFill>
              <a:latin typeface="Calibri"/>
              <a:ea typeface="ＭＳ Ｐゴシック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81" y="4503629"/>
            <a:ext cx="2532597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1050" dirty="0">
                <a:latin typeface="+mn-lt"/>
              </a:rPr>
              <a:t>Education &amp; </a:t>
            </a:r>
            <a:r>
              <a:rPr lang="en-US" altLang="en-US" sz="1050" dirty="0" smtClean="0">
                <a:latin typeface="+mn-lt"/>
              </a:rPr>
              <a:t>Trainings</a:t>
            </a:r>
            <a:endParaRPr lang="en-US" sz="1050" dirty="0">
              <a:latin typeface="+mn-lt"/>
            </a:endParaRPr>
          </a:p>
          <a:p>
            <a:r>
              <a:rPr lang="en-US" sz="1000" dirty="0">
                <a:latin typeface="+mn-lt"/>
              </a:rPr>
              <a:t>• Master of Computer Application 2007</a:t>
            </a:r>
          </a:p>
          <a:p>
            <a:r>
              <a:rPr lang="en-US" sz="1000" dirty="0">
                <a:latin typeface="+mn-lt"/>
              </a:rPr>
              <a:t>• Trained and well versed in PMBOK/PMP             process.</a:t>
            </a:r>
          </a:p>
          <a:p>
            <a:pPr lvl="0"/>
            <a:r>
              <a:rPr lang="en-US" sz="1000" dirty="0">
                <a:latin typeface="+mn-lt"/>
              </a:rPr>
              <a:t>• Information Technology Infrastructure Library (ITIL v3) certified .</a:t>
            </a:r>
          </a:p>
          <a:p>
            <a:pPr lvl="0"/>
            <a:r>
              <a:rPr lang="en-US" sz="1000" dirty="0">
                <a:latin typeface="+mn-lt"/>
              </a:rPr>
              <a:t>• Oracle Business Intelligence certified specialist. </a:t>
            </a:r>
          </a:p>
          <a:p>
            <a:pPr lvl="0"/>
            <a:r>
              <a:rPr lang="en-US" sz="1000" dirty="0">
                <a:latin typeface="+mn-lt"/>
              </a:rPr>
              <a:t>• Bachelor of Information Technology .</a:t>
            </a:r>
          </a:p>
          <a:p>
            <a:pPr lvl="0"/>
            <a:r>
              <a:rPr lang="en-US" sz="1000" dirty="0">
                <a:latin typeface="+mn-lt"/>
              </a:rPr>
              <a:t>• Higher National Diploma in computer (2 </a:t>
            </a:r>
            <a:r>
              <a:rPr lang="en-US" sz="1000" dirty="0" err="1">
                <a:latin typeface="+mn-lt"/>
              </a:rPr>
              <a:t>yr</a:t>
            </a:r>
            <a:r>
              <a:rPr lang="en-US" sz="1000" dirty="0">
                <a:latin typeface="+mn-lt"/>
              </a:rPr>
              <a:t>) From </a:t>
            </a:r>
            <a:r>
              <a:rPr lang="en-US" sz="1000" dirty="0" err="1">
                <a:latin typeface="+mn-lt"/>
              </a:rPr>
              <a:t>Edexcel</a:t>
            </a:r>
            <a:r>
              <a:rPr lang="en-US" sz="1000" dirty="0">
                <a:latin typeface="+mn-lt"/>
              </a:rPr>
              <a:t> Foundation, London UK. </a:t>
            </a:r>
            <a:r>
              <a:rPr lang="en-US" sz="1000" dirty="0" smtClean="0">
                <a:latin typeface="+mn-lt"/>
              </a:rPr>
              <a:t>2001-2003</a:t>
            </a:r>
          </a:p>
          <a:p>
            <a:pPr lvl="0"/>
            <a:r>
              <a:rPr lang="en-US" sz="1000" b="1" dirty="0"/>
              <a:t>•</a:t>
            </a:r>
            <a:r>
              <a:rPr lang="en-US" sz="1000" dirty="0" smtClean="0"/>
              <a:t> </a:t>
            </a:r>
            <a:r>
              <a:rPr lang="en-US" sz="1000" dirty="0" smtClean="0">
                <a:latin typeface="+mn-lt"/>
              </a:rPr>
              <a:t>Enrolled </a:t>
            </a:r>
            <a:r>
              <a:rPr lang="en-US" sz="1000" dirty="0">
                <a:latin typeface="+mn-lt"/>
              </a:rPr>
              <a:t>in </a:t>
            </a:r>
            <a:r>
              <a:rPr lang="en-US" sz="1000" dirty="0" smtClean="0">
                <a:latin typeface="+mn-lt"/>
              </a:rPr>
              <a:t>training of Scrum </a:t>
            </a:r>
            <a:r>
              <a:rPr lang="en-US" sz="1000" dirty="0">
                <a:latin typeface="+mn-lt"/>
              </a:rPr>
              <a:t>Master.</a:t>
            </a:r>
          </a:p>
          <a:p>
            <a:pPr lvl="0"/>
            <a:endParaRPr lang="en-US" sz="1000" dirty="0">
              <a:latin typeface="+mn-lt"/>
            </a:endParaRPr>
          </a:p>
          <a:p>
            <a:pPr lvl="0"/>
            <a:endParaRPr lang="en-US" sz="1050" dirty="0" smtClean="0">
              <a:latin typeface="+mn-lt"/>
            </a:endParaRPr>
          </a:p>
          <a:p>
            <a:pPr lvl="0"/>
            <a:endParaRPr lang="en-US" sz="1050" dirty="0" smtClean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Classification: Birlasoft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0863" y="4144829"/>
            <a:ext cx="6842274" cy="630942"/>
          </a:xfrm>
        </p:spPr>
        <p:txBody>
          <a:bodyPr/>
          <a:lstStyle/>
          <a:p>
            <a:r>
              <a:rPr lang="en-US" sz="3500" dirty="0" smtClean="0"/>
              <a:t>Thank You</a:t>
            </a:r>
            <a:endParaRPr lang="en-US" sz="3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0863" y="4754645"/>
            <a:ext cx="6842274" cy="400110"/>
          </a:xfrm>
        </p:spPr>
        <p:txBody>
          <a:bodyPr/>
          <a:lstStyle/>
          <a:p>
            <a:r>
              <a:rPr lang="en-US" sz="2600" dirty="0" smtClean="0"/>
              <a:t>Birlasoft</a:t>
            </a:r>
            <a:endParaRPr lang="en-US" sz="2600" dirty="0"/>
          </a:p>
        </p:txBody>
      </p:sp>
      <p:sp>
        <p:nvSpPr>
          <p:cNvPr id="10" name="Oval 9"/>
          <p:cNvSpPr/>
          <p:nvPr/>
        </p:nvSpPr>
        <p:spPr>
          <a:xfrm>
            <a:off x="4019109" y="1723354"/>
            <a:ext cx="1105786" cy="110578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4362097" y="1999932"/>
            <a:ext cx="419804" cy="548640"/>
            <a:chOff x="3137" y="1709"/>
            <a:chExt cx="290" cy="379"/>
          </a:xfrm>
          <a:solidFill>
            <a:srgbClr val="3B475B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137" y="1709"/>
              <a:ext cx="283" cy="306"/>
            </a:xfrm>
            <a:custGeom>
              <a:avLst/>
              <a:gdLst>
                <a:gd name="T0" fmla="*/ 116 w 117"/>
                <a:gd name="T1" fmla="*/ 48 h 127"/>
                <a:gd name="T2" fmla="*/ 114 w 117"/>
                <a:gd name="T3" fmla="*/ 46 h 127"/>
                <a:gd name="T4" fmla="*/ 112 w 117"/>
                <a:gd name="T5" fmla="*/ 46 h 127"/>
                <a:gd name="T6" fmla="*/ 102 w 117"/>
                <a:gd name="T7" fmla="*/ 51 h 127"/>
                <a:gd name="T8" fmla="*/ 95 w 117"/>
                <a:gd name="T9" fmla="*/ 63 h 127"/>
                <a:gd name="T10" fmla="*/ 90 w 117"/>
                <a:gd name="T11" fmla="*/ 63 h 127"/>
                <a:gd name="T12" fmla="*/ 76 w 117"/>
                <a:gd name="T13" fmla="*/ 6 h 127"/>
                <a:gd name="T14" fmla="*/ 67 w 117"/>
                <a:gd name="T15" fmla="*/ 1 h 127"/>
                <a:gd name="T16" fmla="*/ 61 w 117"/>
                <a:gd name="T17" fmla="*/ 11 h 127"/>
                <a:gd name="T18" fmla="*/ 70 w 117"/>
                <a:gd name="T19" fmla="*/ 50 h 127"/>
                <a:gd name="T20" fmla="*/ 69 w 117"/>
                <a:gd name="T21" fmla="*/ 58 h 127"/>
                <a:gd name="T22" fmla="*/ 64 w 117"/>
                <a:gd name="T23" fmla="*/ 52 h 127"/>
                <a:gd name="T24" fmla="*/ 50 w 117"/>
                <a:gd name="T25" fmla="*/ 10 h 127"/>
                <a:gd name="T26" fmla="*/ 40 w 117"/>
                <a:gd name="T27" fmla="*/ 6 h 127"/>
                <a:gd name="T28" fmla="*/ 36 w 117"/>
                <a:gd name="T29" fmla="*/ 15 h 127"/>
                <a:gd name="T30" fmla="*/ 49 w 117"/>
                <a:gd name="T31" fmla="*/ 57 h 127"/>
                <a:gd name="T32" fmla="*/ 49 w 117"/>
                <a:gd name="T33" fmla="*/ 64 h 127"/>
                <a:gd name="T34" fmla="*/ 44 w 117"/>
                <a:gd name="T35" fmla="*/ 59 h 127"/>
                <a:gd name="T36" fmla="*/ 28 w 117"/>
                <a:gd name="T37" fmla="*/ 25 h 127"/>
                <a:gd name="T38" fmla="*/ 18 w 117"/>
                <a:gd name="T39" fmla="*/ 21 h 127"/>
                <a:gd name="T40" fmla="*/ 14 w 117"/>
                <a:gd name="T41" fmla="*/ 30 h 127"/>
                <a:gd name="T42" fmla="*/ 34 w 117"/>
                <a:gd name="T43" fmla="*/ 70 h 127"/>
                <a:gd name="T44" fmla="*/ 34 w 117"/>
                <a:gd name="T45" fmla="*/ 78 h 127"/>
                <a:gd name="T46" fmla="*/ 27 w 117"/>
                <a:gd name="T47" fmla="*/ 73 h 127"/>
                <a:gd name="T48" fmla="*/ 14 w 117"/>
                <a:gd name="T49" fmla="*/ 55 h 127"/>
                <a:gd name="T50" fmla="*/ 4 w 117"/>
                <a:gd name="T51" fmla="*/ 51 h 127"/>
                <a:gd name="T52" fmla="*/ 2 w 117"/>
                <a:gd name="T53" fmla="*/ 60 h 127"/>
                <a:gd name="T54" fmla="*/ 19 w 117"/>
                <a:gd name="T55" fmla="*/ 89 h 127"/>
                <a:gd name="T56" fmla="*/ 29 w 117"/>
                <a:gd name="T57" fmla="*/ 109 h 127"/>
                <a:gd name="T58" fmla="*/ 61 w 117"/>
                <a:gd name="T59" fmla="*/ 122 h 127"/>
                <a:gd name="T60" fmla="*/ 76 w 117"/>
                <a:gd name="T61" fmla="*/ 117 h 127"/>
                <a:gd name="T62" fmla="*/ 94 w 117"/>
                <a:gd name="T63" fmla="*/ 101 h 127"/>
                <a:gd name="T64" fmla="*/ 116 w 117"/>
                <a:gd name="T65" fmla="*/ 52 h 127"/>
                <a:gd name="T66" fmla="*/ 116 w 117"/>
                <a:gd name="T67" fmla="*/ 4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" h="127">
                  <a:moveTo>
                    <a:pt x="116" y="48"/>
                  </a:moveTo>
                  <a:cubicBezTo>
                    <a:pt x="116" y="47"/>
                    <a:pt x="115" y="46"/>
                    <a:pt x="114" y="46"/>
                  </a:cubicBezTo>
                  <a:cubicBezTo>
                    <a:pt x="113" y="46"/>
                    <a:pt x="113" y="46"/>
                    <a:pt x="112" y="46"/>
                  </a:cubicBezTo>
                  <a:cubicBezTo>
                    <a:pt x="108" y="45"/>
                    <a:pt x="104" y="47"/>
                    <a:pt x="102" y="51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3" y="67"/>
                    <a:pt x="91" y="67"/>
                    <a:pt x="90" y="63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2"/>
                    <a:pt x="71" y="0"/>
                    <a:pt x="67" y="1"/>
                  </a:cubicBezTo>
                  <a:cubicBezTo>
                    <a:pt x="63" y="2"/>
                    <a:pt x="60" y="7"/>
                    <a:pt x="61" y="11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4"/>
                    <a:pt x="70" y="57"/>
                    <a:pt x="69" y="58"/>
                  </a:cubicBezTo>
                  <a:cubicBezTo>
                    <a:pt x="67" y="58"/>
                    <a:pt x="65" y="55"/>
                    <a:pt x="64" y="5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6"/>
                    <a:pt x="44" y="4"/>
                    <a:pt x="40" y="6"/>
                  </a:cubicBezTo>
                  <a:cubicBezTo>
                    <a:pt x="36" y="7"/>
                    <a:pt x="34" y="11"/>
                    <a:pt x="36" y="1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1" y="60"/>
                    <a:pt x="51" y="64"/>
                    <a:pt x="49" y="64"/>
                  </a:cubicBezTo>
                  <a:cubicBezTo>
                    <a:pt x="48" y="65"/>
                    <a:pt x="46" y="62"/>
                    <a:pt x="44" y="5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6" y="21"/>
                    <a:pt x="22" y="20"/>
                    <a:pt x="18" y="21"/>
                  </a:cubicBezTo>
                  <a:cubicBezTo>
                    <a:pt x="14" y="22"/>
                    <a:pt x="12" y="26"/>
                    <a:pt x="14" y="3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5" y="74"/>
                    <a:pt x="36" y="77"/>
                    <a:pt x="34" y="78"/>
                  </a:cubicBezTo>
                  <a:cubicBezTo>
                    <a:pt x="33" y="78"/>
                    <a:pt x="30" y="76"/>
                    <a:pt x="27" y="73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1" y="52"/>
                    <a:pt x="7" y="50"/>
                    <a:pt x="4" y="51"/>
                  </a:cubicBezTo>
                  <a:cubicBezTo>
                    <a:pt x="1" y="52"/>
                    <a:pt x="0" y="56"/>
                    <a:pt x="2" y="60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90"/>
                    <a:pt x="29" y="109"/>
                    <a:pt x="29" y="109"/>
                  </a:cubicBezTo>
                  <a:cubicBezTo>
                    <a:pt x="36" y="120"/>
                    <a:pt x="47" y="127"/>
                    <a:pt x="61" y="122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84" y="114"/>
                    <a:pt x="90" y="108"/>
                    <a:pt x="94" y="101"/>
                  </a:cubicBezTo>
                  <a:cubicBezTo>
                    <a:pt x="94" y="101"/>
                    <a:pt x="111" y="65"/>
                    <a:pt x="116" y="52"/>
                  </a:cubicBezTo>
                  <a:cubicBezTo>
                    <a:pt x="117" y="51"/>
                    <a:pt x="117" y="49"/>
                    <a:pt x="1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3270" y="2003"/>
              <a:ext cx="157" cy="85"/>
            </a:xfrm>
            <a:custGeom>
              <a:avLst/>
              <a:gdLst>
                <a:gd name="T0" fmla="*/ 65 w 65"/>
                <a:gd name="T1" fmla="*/ 35 h 35"/>
                <a:gd name="T2" fmla="*/ 50 w 65"/>
                <a:gd name="T3" fmla="*/ 5 h 35"/>
                <a:gd name="T4" fmla="*/ 41 w 65"/>
                <a:gd name="T5" fmla="*/ 2 h 35"/>
                <a:gd name="T6" fmla="*/ 5 w 65"/>
                <a:gd name="T7" fmla="*/ 15 h 35"/>
                <a:gd name="T8" fmla="*/ 1 w 65"/>
                <a:gd name="T9" fmla="*/ 19 h 35"/>
                <a:gd name="T10" fmla="*/ 1 w 65"/>
                <a:gd name="T11" fmla="*/ 25 h 35"/>
                <a:gd name="T12" fmla="*/ 5 w 65"/>
                <a:gd name="T13" fmla="*/ 35 h 35"/>
                <a:gd name="T14" fmla="*/ 65 w 6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35">
                  <a:moveTo>
                    <a:pt x="65" y="3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8" y="2"/>
                    <a:pt x="44" y="0"/>
                    <a:pt x="41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6"/>
                    <a:pt x="1" y="18"/>
                    <a:pt x="1" y="19"/>
                  </a:cubicBezTo>
                  <a:cubicBezTo>
                    <a:pt x="0" y="21"/>
                    <a:pt x="0" y="24"/>
                    <a:pt x="1" y="25"/>
                  </a:cubicBezTo>
                  <a:cubicBezTo>
                    <a:pt x="5" y="35"/>
                    <a:pt x="5" y="35"/>
                    <a:pt x="5" y="35"/>
                  </a:cubicBezTo>
                  <a:lnTo>
                    <a:pt x="6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Classification: Birlasoft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045&quot;/&gt;&lt;CPresentation id=&quot;1&quot;&gt;&lt;m_precDefaultNumber&gt;&lt;m_bNumberIsYear val=&quot;0&quot;/&gt;&lt;/m_precDefaultNumber&gt;&lt;m_precDefaultPercent&gt;&lt;m_bNumberIsYear val=&quot;0&quot;/&gt;&lt;/m_precDefaultPercent&gt;&lt;m_precDefaultDate&gt;&lt;m_bNumberIsYear val=&quot;0&quot;/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/m_precDefaultWeek&gt;&lt;m_precDefaultDay&gt;&lt;m_bNumberIsYear val=&quot;0&quot;/&gt;&lt;m_strFormatTime&gt;%d&lt;/m_strFormatTime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CK Birla Group master">
  <a:themeElements>
    <a:clrScheme name="Current">
      <a:dk1>
        <a:srgbClr val="262726"/>
      </a:dk1>
      <a:lt1>
        <a:srgbClr val="FFFFFF"/>
      </a:lt1>
      <a:dk2>
        <a:srgbClr val="262726"/>
      </a:dk2>
      <a:lt2>
        <a:srgbClr val="C8C8C8"/>
      </a:lt2>
      <a:accent1>
        <a:srgbClr val="EF7E3B"/>
      </a:accent1>
      <a:accent2>
        <a:srgbClr val="CD5911"/>
      </a:accent2>
      <a:accent3>
        <a:srgbClr val="444345"/>
      </a:accent3>
      <a:accent4>
        <a:srgbClr val="CC0920"/>
      </a:accent4>
      <a:accent5>
        <a:srgbClr val="FF6600"/>
      </a:accent5>
      <a:accent6>
        <a:srgbClr val="808080"/>
      </a:accent6>
      <a:hlink>
        <a:srgbClr val="444345"/>
      </a:hlink>
      <a:folHlink>
        <a:srgbClr val="CC0920"/>
      </a:folHlink>
    </a:clrScheme>
    <a:fontScheme name="Custom 10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262726"/>
        </a:dk1>
        <a:lt1>
          <a:srgbClr val="FFFFFF"/>
        </a:lt1>
        <a:dk2>
          <a:srgbClr val="262726"/>
        </a:dk2>
        <a:lt2>
          <a:srgbClr val="C8C8C8"/>
        </a:lt2>
        <a:accent1>
          <a:srgbClr val="EF7E3B"/>
        </a:accent1>
        <a:accent2>
          <a:srgbClr val="CD5911"/>
        </a:accent2>
        <a:accent3>
          <a:srgbClr val="444345"/>
        </a:accent3>
        <a:accent4>
          <a:srgbClr val="CC0920"/>
        </a:accent4>
        <a:accent5>
          <a:srgbClr val="FF6600"/>
        </a:accent5>
        <a:accent6>
          <a:srgbClr val="808080"/>
        </a:accent6>
        <a:hlink>
          <a:srgbClr val="444345"/>
        </a:hlink>
        <a:folHlink>
          <a:srgbClr val="CC09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CK Birla Group master</Template>
  <TotalTime>6546</TotalTime>
  <Words>660</Words>
  <Application>Microsoft Office PowerPoint</Application>
  <PresentationFormat>On-screen Show (4:3)</PresentationFormat>
  <Paragraphs>57</Paragraphs>
  <Slides>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CK Birla Group master</vt:lpstr>
      <vt:lpstr>think-cell Slide</vt:lpstr>
      <vt:lpstr>Shailendra Joshi – Sr. Business Analyst</vt:lpstr>
      <vt:lpstr>Shailendra Joshi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Birlasoft</dc:creator>
  <cp:keywords>Birlasoft</cp:keywords>
  <cp:lastModifiedBy>shailendra joshi</cp:lastModifiedBy>
  <cp:revision>445</cp:revision>
  <cp:lastPrinted>2014-06-10T11:13:37Z</cp:lastPrinted>
  <dcterms:created xsi:type="dcterms:W3CDTF">2014-07-21T10:04:52Z</dcterms:created>
  <dcterms:modified xsi:type="dcterms:W3CDTF">2016-12-23T11:45:08Z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VGCompatibilityCheck Run By">
    <vt:lpwstr>Chandrasekar N</vt:lpwstr>
  </property>
  <property fmtid="{D5CDD505-2E9C-101B-9397-08002B2CF9AE}" pid="10" name="VGCompatibilityCheck Run On ">
    <vt:lpwstr>6/10/2014 12:47:19 AM</vt:lpwstr>
  </property>
  <property fmtid="{D5CDD505-2E9C-101B-9397-08002B2CF9AE}" pid="11" name="DocID">
    <vt:lpwstr>DOC ID</vt:lpwstr>
  </property>
  <property fmtid="{D5CDD505-2E9C-101B-9397-08002B2CF9AE}" pid="12" name="Office2010WasSaved">
    <vt:lpwstr>1</vt:lpwstr>
  </property>
</Properties>
</file>