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97" y="621323"/>
            <a:ext cx="9366325" cy="961292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Disk Level Protection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69" y="1957754"/>
            <a:ext cx="8721970" cy="365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8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719074"/>
          </a:xfrm>
        </p:spPr>
        <p:txBody>
          <a:bodyPr>
            <a:normAutofit/>
          </a:bodyPr>
          <a:lstStyle/>
          <a:p>
            <a:r>
              <a:rPr lang="en-US" b="1" dirty="0" smtClean="0"/>
              <a:t>RAID 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887416"/>
            <a:ext cx="9036423" cy="39452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RAID stands for </a:t>
            </a:r>
            <a:r>
              <a:rPr lang="en-US" b="1" dirty="0" smtClean="0">
                <a:solidFill>
                  <a:schemeClr val="accent1"/>
                </a:solidFill>
              </a:rPr>
              <a:t>Redundant </a:t>
            </a:r>
            <a:r>
              <a:rPr lang="en-US" b="1" dirty="0">
                <a:solidFill>
                  <a:schemeClr val="accent1"/>
                </a:solidFill>
              </a:rPr>
              <a:t>array of independent </a:t>
            </a:r>
            <a:r>
              <a:rPr lang="en-US" b="1" dirty="0" smtClean="0">
                <a:solidFill>
                  <a:schemeClr val="accent1"/>
                </a:solidFill>
              </a:rPr>
              <a:t>disks.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RAID is a technology that uses </a:t>
            </a:r>
            <a:r>
              <a:rPr lang="en-US" b="1" dirty="0">
                <a:solidFill>
                  <a:schemeClr val="accent1"/>
                </a:solidFill>
              </a:rPr>
              <a:t>multiple physical disk </a:t>
            </a:r>
            <a:r>
              <a:rPr lang="en-US" dirty="0"/>
              <a:t>drives to protect data from a single disk failure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purpose of RAID is to ensure that at the time of failure, there should be one copy of data which should be available for immediate use.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032" y="746310"/>
            <a:ext cx="9550168" cy="918367"/>
          </a:xfrm>
        </p:spPr>
        <p:txBody>
          <a:bodyPr>
            <a:normAutofit/>
          </a:bodyPr>
          <a:lstStyle/>
          <a:p>
            <a:r>
              <a:rPr lang="en-US" sz="4400" b="1" dirty="0"/>
              <a:t>RAID </a:t>
            </a:r>
            <a:r>
              <a:rPr lang="en-US" sz="4400" b="1" dirty="0" smtClean="0"/>
              <a:t>Configuration </a:t>
            </a:r>
            <a:r>
              <a:rPr lang="en-US" sz="4400" b="1" dirty="0"/>
              <a:t>L</a:t>
            </a:r>
            <a:r>
              <a:rPr lang="en-US" sz="4400" b="1" dirty="0" smtClean="0"/>
              <a:t>evels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585" y="1793632"/>
            <a:ext cx="9941169" cy="403899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There are 6 RAID configuration </a:t>
            </a:r>
            <a:r>
              <a:rPr lang="en-US" dirty="0" smtClean="0"/>
              <a:t>levels: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200" dirty="0"/>
              <a:t>RAID 0 </a:t>
            </a:r>
            <a:endParaRPr lang="en-US" sz="22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200" dirty="0" smtClean="0"/>
              <a:t>RAID 1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200" dirty="0" smtClean="0"/>
              <a:t>RAID </a:t>
            </a:r>
            <a:r>
              <a:rPr lang="en-US" sz="2200" dirty="0"/>
              <a:t>2 </a:t>
            </a:r>
            <a:endParaRPr lang="en-US" sz="22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200" dirty="0" smtClean="0"/>
              <a:t>RAID </a:t>
            </a:r>
            <a:r>
              <a:rPr lang="en-US" sz="2200" dirty="0"/>
              <a:t>3 </a:t>
            </a:r>
            <a:endParaRPr lang="en-US" sz="22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200" dirty="0" smtClean="0"/>
              <a:t>RAID 4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200" dirty="0" smtClean="0"/>
              <a:t>RAID 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Teradata supports only RAID 1 and RAID 5.The recommended level is RAID 1 as </a:t>
            </a:r>
            <a:r>
              <a:rPr lang="en-US" dirty="0"/>
              <a:t>it provides the highest level of data </a:t>
            </a:r>
            <a:r>
              <a:rPr lang="en-US" dirty="0" smtClean="0"/>
              <a:t>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593911"/>
            <a:ext cx="9366325" cy="894920"/>
          </a:xfrm>
        </p:spPr>
        <p:txBody>
          <a:bodyPr/>
          <a:lstStyle/>
          <a:p>
            <a:r>
              <a:rPr lang="en-US" b="1" dirty="0"/>
              <a:t>RAID </a:t>
            </a:r>
            <a:r>
              <a:rPr lang="en-US" b="1" dirty="0" smtClean="0"/>
              <a:t>1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570891"/>
            <a:ext cx="9464246" cy="46540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RAID 1,every disk will have another copy of disk to protect the data. This is known as data mirroring.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main disadvantage is that storage space increases as data is duplicated and stored twice.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b="1" dirty="0" smtClean="0"/>
              <a:t>Advantage:</a:t>
            </a:r>
          </a:p>
          <a:p>
            <a:pPr marL="68580" indent="0">
              <a:buNone/>
            </a:pPr>
            <a:r>
              <a:rPr lang="en-US" dirty="0" smtClean="0"/>
              <a:t>Incase of any failure, access </a:t>
            </a:r>
            <a:r>
              <a:rPr lang="en-US" dirty="0"/>
              <a:t>to data does not get affected, as copy of data is </a:t>
            </a:r>
            <a:r>
              <a:rPr lang="en-US" dirty="0" smtClean="0"/>
              <a:t>available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34" y="281353"/>
            <a:ext cx="9477900" cy="1195755"/>
          </a:xfrm>
        </p:spPr>
        <p:txBody>
          <a:bodyPr/>
          <a:lstStyle/>
          <a:p>
            <a:r>
              <a:rPr lang="en-US" b="1" dirty="0" smtClean="0"/>
              <a:t>RAID 1 Architecture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214440" y="1770184"/>
            <a:ext cx="2280144" cy="93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Parsing Engine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450123" y="3159362"/>
            <a:ext cx="6494585" cy="60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Passing Layer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989374" y="4290637"/>
            <a:ext cx="1477107" cy="57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6092" y="4290637"/>
            <a:ext cx="1395046" cy="57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62441" y="4290636"/>
            <a:ext cx="1277815" cy="57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AMP3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643538" y="5342820"/>
            <a:ext cx="855785" cy="10081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b="1" dirty="0" smtClean="0"/>
              <a:t>1</a:t>
            </a:r>
          </a:p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262441" y="5342819"/>
            <a:ext cx="855785" cy="97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3</a:t>
            </a:r>
          </a:p>
          <a:p>
            <a:pPr algn="ctr"/>
            <a:r>
              <a:rPr lang="en-US" sz="1400" b="1" dirty="0"/>
              <a:t>6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27928" y="3809991"/>
            <a:ext cx="1" cy="480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 flipH="1">
            <a:off x="5773615" y="3763108"/>
            <a:ext cx="11717" cy="527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</p:cNvCxnSpPr>
          <p:nvPr/>
        </p:nvCxnSpPr>
        <p:spPr>
          <a:xfrm>
            <a:off x="5354512" y="2702165"/>
            <a:ext cx="2928" cy="45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Magnetic Disk 50"/>
          <p:cNvSpPr/>
          <p:nvPr/>
        </p:nvSpPr>
        <p:spPr>
          <a:xfrm>
            <a:off x="3809996" y="5342821"/>
            <a:ext cx="855785" cy="10081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b="1" dirty="0" smtClean="0"/>
              <a:t>1</a:t>
            </a:r>
          </a:p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5967044" y="5342820"/>
            <a:ext cx="855785" cy="9730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2</a:t>
            </a:r>
          </a:p>
          <a:p>
            <a:pPr algn="ctr"/>
            <a:r>
              <a:rPr lang="en-US" sz="1400" b="1" dirty="0"/>
              <a:t>5</a:t>
            </a:r>
            <a:endParaRPr lang="en-US" sz="1400" b="1" dirty="0" smtClean="0"/>
          </a:p>
          <a:p>
            <a:pPr algn="ctr"/>
            <a:endParaRPr lang="en-US" sz="1400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8217874" y="5342819"/>
            <a:ext cx="855785" cy="9730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3</a:t>
            </a:r>
          </a:p>
          <a:p>
            <a:pPr algn="ctr"/>
            <a:r>
              <a:rPr lang="en-US" sz="1400" b="1" dirty="0"/>
              <a:t>6</a:t>
            </a:r>
          </a:p>
        </p:txBody>
      </p:sp>
      <p:cxnSp>
        <p:nvCxnSpPr>
          <p:cNvPr id="55" name="Straight Arrow Connector 54"/>
          <p:cNvCxnSpPr>
            <a:endCxn id="10" idx="0"/>
          </p:cNvCxnSpPr>
          <p:nvPr/>
        </p:nvCxnSpPr>
        <p:spPr>
          <a:xfrm>
            <a:off x="7901348" y="3757243"/>
            <a:ext cx="1" cy="533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4929547" y="5377953"/>
            <a:ext cx="855785" cy="9730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b="1" dirty="0"/>
              <a:t>2</a:t>
            </a:r>
            <a:endParaRPr lang="en-US" sz="1400" b="1" dirty="0" smtClean="0"/>
          </a:p>
          <a:p>
            <a:pPr algn="ctr"/>
            <a:r>
              <a:rPr lang="en-US" sz="1400" b="1" dirty="0"/>
              <a:t>5</a:t>
            </a:r>
          </a:p>
        </p:txBody>
      </p:sp>
      <p:cxnSp>
        <p:nvCxnSpPr>
          <p:cNvPr id="2049" name="Straight Connector 2048"/>
          <p:cNvCxnSpPr>
            <a:stCxn id="6" idx="2"/>
          </p:cNvCxnSpPr>
          <p:nvPr/>
        </p:nvCxnSpPr>
        <p:spPr>
          <a:xfrm>
            <a:off x="3727928" y="4865068"/>
            <a:ext cx="1" cy="28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/>
          <p:nvPr/>
        </p:nvCxnSpPr>
        <p:spPr>
          <a:xfrm>
            <a:off x="2989374" y="5146431"/>
            <a:ext cx="738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/>
          <p:nvPr/>
        </p:nvCxnSpPr>
        <p:spPr>
          <a:xfrm>
            <a:off x="3727929" y="5146431"/>
            <a:ext cx="597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2989374" y="5146431"/>
            <a:ext cx="0" cy="231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/>
          <p:nvPr/>
        </p:nvCxnSpPr>
        <p:spPr>
          <a:xfrm>
            <a:off x="4325815" y="5146431"/>
            <a:ext cx="0" cy="196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stCxn id="9" idx="2"/>
          </p:cNvCxnSpPr>
          <p:nvPr/>
        </p:nvCxnSpPr>
        <p:spPr>
          <a:xfrm>
            <a:off x="5773615" y="4865068"/>
            <a:ext cx="0" cy="28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/>
          <p:nvPr/>
        </p:nvCxnSpPr>
        <p:spPr>
          <a:xfrm>
            <a:off x="5357440" y="5146431"/>
            <a:ext cx="1037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Arrow Connector 2073"/>
          <p:cNvCxnSpPr>
            <a:endCxn id="56" idx="1"/>
          </p:cNvCxnSpPr>
          <p:nvPr/>
        </p:nvCxnSpPr>
        <p:spPr>
          <a:xfrm>
            <a:off x="5357440" y="5146431"/>
            <a:ext cx="0" cy="231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Arrow Connector 2077"/>
          <p:cNvCxnSpPr>
            <a:endCxn id="53" idx="1"/>
          </p:cNvCxnSpPr>
          <p:nvPr/>
        </p:nvCxnSpPr>
        <p:spPr>
          <a:xfrm>
            <a:off x="6394936" y="5146431"/>
            <a:ext cx="1" cy="196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2"/>
          </p:cNvCxnSpPr>
          <p:nvPr/>
        </p:nvCxnSpPr>
        <p:spPr>
          <a:xfrm>
            <a:off x="7901349" y="4865067"/>
            <a:ext cx="0" cy="281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37938" y="5146431"/>
            <a:ext cx="1002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37938" y="5146431"/>
            <a:ext cx="0" cy="19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540256" y="5146431"/>
            <a:ext cx="0" cy="19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37938" y="1148862"/>
            <a:ext cx="36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When a drive is down, the system writes to the functional drives, but not to the failed drive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9926" y="1497510"/>
            <a:ext cx="3346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After you replace the failed disk, the disk array controller automatically reconstructs the data on the new disk.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705" y="746311"/>
            <a:ext cx="9366325" cy="801136"/>
          </a:xfrm>
        </p:spPr>
        <p:txBody>
          <a:bodyPr/>
          <a:lstStyle/>
          <a:p>
            <a:r>
              <a:rPr lang="en-US" b="1" dirty="0" smtClean="0"/>
              <a:t>RAID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688124"/>
            <a:ext cx="9464246" cy="41445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RAID 5,data is not duplicated but spread across multiple disks.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addition to this, there is another important information that is called Parity which is evenly spread across all disks.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Raid 5 performs parity calculation on the data and store only important data with which data can be rebuilt incase of any failure of disk.</a:t>
            </a:r>
          </a:p>
        </p:txBody>
      </p:sp>
    </p:spTree>
    <p:extLst>
      <p:ext uri="{BB962C8B-B14F-4D97-AF65-F5344CB8AC3E}">
        <p14:creationId xmlns:p14="http://schemas.microsoft.com/office/powerpoint/2010/main" val="21962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34" y="281353"/>
            <a:ext cx="9477900" cy="1195755"/>
          </a:xfrm>
        </p:spPr>
        <p:txBody>
          <a:bodyPr/>
          <a:lstStyle/>
          <a:p>
            <a:r>
              <a:rPr lang="en-US" b="1" dirty="0" smtClean="0"/>
              <a:t>RAID 5 Architecture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009291" y="2198069"/>
            <a:ext cx="3247293" cy="603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Block</a:t>
            </a:r>
            <a:endParaRPr lang="en-US" sz="2400" b="1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505808" y="4487036"/>
            <a:ext cx="1201616" cy="1828799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b="1" dirty="0" smtClean="0"/>
              <a:t>Block A1</a:t>
            </a:r>
          </a:p>
          <a:p>
            <a:pPr algn="ctr"/>
            <a:r>
              <a:rPr lang="en-US" sz="1400" b="1" dirty="0" smtClean="0"/>
              <a:t>Block B2</a:t>
            </a:r>
          </a:p>
          <a:p>
            <a:pPr algn="ctr"/>
            <a:r>
              <a:rPr lang="en-US" sz="1400" b="1" dirty="0" smtClean="0"/>
              <a:t>Block C1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Parity D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6095999" y="4487036"/>
            <a:ext cx="1160585" cy="182879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Block A3</a:t>
            </a:r>
            <a:endParaRPr lang="en-US" sz="1400" b="1" dirty="0"/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Parity B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Block C2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/>
              <a:t>Block </a:t>
            </a:r>
            <a:r>
              <a:rPr lang="en-US" sz="1400" b="1" dirty="0" smtClean="0"/>
              <a:t>D2</a:t>
            </a:r>
            <a:endParaRPr lang="en-US" sz="1400" b="1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7789982" y="4487036"/>
            <a:ext cx="1178172" cy="1828797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Parity A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sz="1400" b="1" dirty="0"/>
              <a:t>Block </a:t>
            </a:r>
            <a:r>
              <a:rPr lang="en-US" sz="1400" b="1" dirty="0" smtClean="0"/>
              <a:t>B3</a:t>
            </a:r>
            <a:endParaRPr lang="en-US" sz="1400" b="1" dirty="0"/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Block C3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/>
              <a:t>Block </a:t>
            </a:r>
            <a:r>
              <a:rPr lang="en-US" sz="1400" b="1" dirty="0" smtClean="0"/>
              <a:t>D3</a:t>
            </a:r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4319947" y="4487036"/>
            <a:ext cx="1154730" cy="1828799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Block A2</a:t>
            </a:r>
            <a:endParaRPr lang="en-US" sz="1400" b="1" dirty="0"/>
          </a:p>
          <a:p>
            <a:pPr algn="ctr"/>
            <a:r>
              <a:rPr lang="en-US" sz="1400" b="1" dirty="0"/>
              <a:t>Block B2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Parity C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sz="1400" b="1" dirty="0" smtClean="0"/>
              <a:t>Block D1</a:t>
            </a:r>
            <a:endParaRPr lang="en-US" sz="1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06616" y="3713285"/>
            <a:ext cx="5357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1"/>
          </p:cNvCxnSpPr>
          <p:nvPr/>
        </p:nvCxnSpPr>
        <p:spPr>
          <a:xfrm>
            <a:off x="3106616" y="3713285"/>
            <a:ext cx="0" cy="77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6" idx="1"/>
          </p:cNvCxnSpPr>
          <p:nvPr/>
        </p:nvCxnSpPr>
        <p:spPr>
          <a:xfrm>
            <a:off x="4897312" y="3713285"/>
            <a:ext cx="0" cy="77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53" idx="1"/>
          </p:cNvCxnSpPr>
          <p:nvPr/>
        </p:nvCxnSpPr>
        <p:spPr>
          <a:xfrm>
            <a:off x="6676291" y="3713285"/>
            <a:ext cx="1" cy="77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4" idx="1"/>
          </p:cNvCxnSpPr>
          <p:nvPr/>
        </p:nvCxnSpPr>
        <p:spPr>
          <a:xfrm>
            <a:off x="8379068" y="3713285"/>
            <a:ext cx="0" cy="77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2"/>
          </p:cNvCxnSpPr>
          <p:nvPr/>
        </p:nvCxnSpPr>
        <p:spPr>
          <a:xfrm flipH="1">
            <a:off x="5632937" y="2801815"/>
            <a:ext cx="1" cy="91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89982" y="1336431"/>
            <a:ext cx="351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When a drive is down, the system writes to the functional drives, but not to the failed drive.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724" y="1681960"/>
            <a:ext cx="2719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After you replace the failed disk, the disk array controller automatically reconstructs the data on the new </a:t>
            </a:r>
            <a:r>
              <a:rPr lang="en-US" dirty="0" smtClean="0"/>
              <a:t>disk.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28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1967</TotalTime>
  <Words>373</Words>
  <Application>Microsoft Office PowerPoint</Application>
  <PresentationFormat>Custom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Disk Level Protection</vt:lpstr>
      <vt:lpstr>RAID Technology</vt:lpstr>
      <vt:lpstr>RAID Configuration Levels</vt:lpstr>
      <vt:lpstr>RAID 1 Level</vt:lpstr>
      <vt:lpstr>RAID 1 Architecture</vt:lpstr>
      <vt:lpstr>RAID 5</vt:lpstr>
      <vt:lpstr>RAID 5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154</cp:revision>
  <dcterms:created xsi:type="dcterms:W3CDTF">2014-08-26T23:52:37Z</dcterms:created>
  <dcterms:modified xsi:type="dcterms:W3CDTF">2019-08-08T17:30:12Z</dcterms:modified>
</cp:coreProperties>
</file>