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65" r:id="rId2"/>
    <p:sldId id="261" r:id="rId3"/>
    <p:sldId id="263" r:id="rId4"/>
    <p:sldId id="26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>
        <p:scale>
          <a:sx n="81" d="100"/>
          <a:sy n="81" d="100"/>
        </p:scale>
        <p:origin x="-17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6DFF08F-DC6B-4601-B491-B0F83F6DD2DA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7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2708" y="2919047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Rank and Dense Rank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5830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90" y="664249"/>
            <a:ext cx="9366325" cy="74252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erial"/>
              </a:rPr>
              <a:t>Rank()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5623133"/>
              </p:ext>
            </p:extLst>
          </p:nvPr>
        </p:nvGraphicFramePr>
        <p:xfrm>
          <a:off x="8194429" y="3502799"/>
          <a:ext cx="2954217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764"/>
                <a:gridCol w="1112764"/>
                <a:gridCol w="728689"/>
              </a:tblGrid>
              <a:tr h="32334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Salary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Rank</a:t>
                      </a:r>
                      <a:endParaRPr lang="en-US" sz="1600" dirty="0"/>
                    </a:p>
                  </a:txBody>
                  <a:tcPr/>
                </a:tc>
              </a:tr>
              <a:tr h="3527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Kim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27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28,000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527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28,000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527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527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John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527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527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Andy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24449"/>
              </p:ext>
            </p:extLst>
          </p:nvPr>
        </p:nvGraphicFramePr>
        <p:xfrm>
          <a:off x="1148862" y="3575538"/>
          <a:ext cx="2141414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168"/>
                <a:gridCol w="1090246"/>
              </a:tblGrid>
              <a:tr h="313758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2911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Andy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10,000</a:t>
                      </a:r>
                      <a:endParaRPr lang="en-US" sz="1600" dirty="0"/>
                    </a:p>
                  </a:txBody>
                  <a:tcPr/>
                </a:tc>
              </a:tr>
              <a:tr h="2911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20,000</a:t>
                      </a:r>
                      <a:endParaRPr lang="en-US" sz="1600" dirty="0"/>
                    </a:p>
                  </a:txBody>
                  <a:tcPr/>
                </a:tc>
              </a:tr>
              <a:tr h="2911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John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20,000</a:t>
                      </a:r>
                      <a:endParaRPr lang="en-US" sz="1600" dirty="0"/>
                    </a:p>
                  </a:txBody>
                  <a:tcPr/>
                </a:tc>
              </a:tr>
              <a:tr h="2911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25000</a:t>
                      </a:r>
                      <a:endParaRPr lang="en-US" sz="1600" dirty="0"/>
                    </a:p>
                  </a:txBody>
                  <a:tcPr/>
                </a:tc>
              </a:tr>
              <a:tr h="2911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28000</a:t>
                      </a:r>
                      <a:endParaRPr lang="en-US" sz="1600" dirty="0"/>
                    </a:p>
                  </a:txBody>
                  <a:tcPr/>
                </a:tc>
              </a:tr>
              <a:tr h="2911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28000</a:t>
                      </a:r>
                      <a:endParaRPr lang="en-US" sz="1600" dirty="0"/>
                    </a:p>
                  </a:txBody>
                  <a:tcPr/>
                </a:tc>
              </a:tr>
              <a:tr h="2911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Kim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84029" y="1441159"/>
            <a:ext cx="7444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assigns rank to each row.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Two similar values in a ranking column will have same rank.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Rank function skips ranking if there is a duplicate.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Order by </a:t>
            </a:r>
            <a:r>
              <a:rPr lang="en-US" dirty="0" smtClean="0"/>
              <a:t>clause is mandatory.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Partition by </a:t>
            </a:r>
            <a:r>
              <a:rPr lang="en-US" dirty="0" smtClean="0"/>
              <a:t>clause is optional.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354" y="2977662"/>
            <a:ext cx="2274277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</a:t>
            </a:r>
            <a:r>
              <a:rPr lang="en-US" b="1" dirty="0" smtClean="0"/>
              <a:t>Employee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61691" y="4243755"/>
            <a:ext cx="34583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b="1" dirty="0">
                <a:solidFill>
                  <a:schemeClr val="accent1"/>
                </a:solidFill>
              </a:rPr>
              <a:t>Name, </a:t>
            </a:r>
            <a:r>
              <a:rPr lang="en-US" b="1" dirty="0" smtClean="0">
                <a:solidFill>
                  <a:schemeClr val="accent1"/>
                </a:solidFill>
              </a:rPr>
              <a:t>salary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70C0"/>
                </a:solidFill>
              </a:rPr>
              <a:t>rank() </a:t>
            </a:r>
            <a:r>
              <a:rPr lang="en-US" b="1" dirty="0">
                <a:solidFill>
                  <a:srgbClr val="0070C0"/>
                </a:solidFill>
              </a:rPr>
              <a:t>Over(order by salary </a:t>
            </a:r>
            <a:r>
              <a:rPr lang="en-US" b="1" dirty="0" err="1">
                <a:solidFill>
                  <a:srgbClr val="0070C0"/>
                </a:solidFill>
              </a:rPr>
              <a:t>desc</a:t>
            </a:r>
            <a:r>
              <a:rPr lang="en-US" b="1" dirty="0" smtClean="0">
                <a:solidFill>
                  <a:srgbClr val="0070C0"/>
                </a:solidFill>
              </a:rPr>
              <a:t>) as Rank 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from employee</a:t>
            </a:r>
          </a:p>
          <a:p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3411415" y="4419601"/>
            <a:ext cx="750276" cy="527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385538" y="4330393"/>
            <a:ext cx="750276" cy="513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4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90" y="633046"/>
            <a:ext cx="9366325" cy="62132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erial"/>
              </a:rPr>
              <a:t>Dense Rank()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759502"/>
              </p:ext>
            </p:extLst>
          </p:nvPr>
        </p:nvGraphicFramePr>
        <p:xfrm>
          <a:off x="8276491" y="3113650"/>
          <a:ext cx="3130063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764"/>
                <a:gridCol w="1112764"/>
                <a:gridCol w="904535"/>
              </a:tblGrid>
              <a:tr h="32334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Salary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Dense_Rank</a:t>
                      </a:r>
                      <a:endParaRPr lang="en-US" sz="1600" dirty="0"/>
                    </a:p>
                  </a:txBody>
                  <a:tcPr/>
                </a:tc>
              </a:tr>
              <a:tr h="3527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Kim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27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28,000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527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28,000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527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527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John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527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527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Andy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664297"/>
              </p:ext>
            </p:extLst>
          </p:nvPr>
        </p:nvGraphicFramePr>
        <p:xfrm>
          <a:off x="1148862" y="3575538"/>
          <a:ext cx="2141414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168"/>
                <a:gridCol w="1090246"/>
              </a:tblGrid>
              <a:tr h="313758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</a:tr>
              <a:tr h="2911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Andy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10,000</a:t>
                      </a:r>
                      <a:endParaRPr lang="en-US" sz="1600" dirty="0"/>
                    </a:p>
                  </a:txBody>
                  <a:tcPr/>
                </a:tc>
              </a:tr>
              <a:tr h="2911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20,000</a:t>
                      </a:r>
                      <a:endParaRPr lang="en-US" sz="1600" dirty="0"/>
                    </a:p>
                  </a:txBody>
                  <a:tcPr/>
                </a:tc>
              </a:tr>
              <a:tr h="2911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John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20,000</a:t>
                      </a:r>
                      <a:endParaRPr lang="en-US" sz="1600" dirty="0"/>
                    </a:p>
                  </a:txBody>
                  <a:tcPr/>
                </a:tc>
              </a:tr>
              <a:tr h="2911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25000</a:t>
                      </a:r>
                      <a:endParaRPr lang="en-US" sz="1600" dirty="0"/>
                    </a:p>
                  </a:txBody>
                  <a:tcPr/>
                </a:tc>
              </a:tr>
              <a:tr h="2911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28000</a:t>
                      </a:r>
                      <a:endParaRPr lang="en-US" sz="1600" dirty="0"/>
                    </a:p>
                  </a:txBody>
                  <a:tcPr/>
                </a:tc>
              </a:tr>
              <a:tr h="2911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28000</a:t>
                      </a:r>
                      <a:endParaRPr lang="en-US" sz="1600" dirty="0"/>
                    </a:p>
                  </a:txBody>
                  <a:tcPr/>
                </a:tc>
              </a:tr>
              <a:tr h="2911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Kim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84030" y="1335652"/>
            <a:ext cx="78779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also assigns rank to each row.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similar values in a ranking column will have same rank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Dense Rank function does not skip ranking if there is a duplicate.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Order by </a:t>
            </a:r>
            <a:r>
              <a:rPr lang="en-US" dirty="0" smtClean="0"/>
              <a:t>clause is mandatory.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Partition by </a:t>
            </a:r>
            <a:r>
              <a:rPr lang="en-US" dirty="0" smtClean="0"/>
              <a:t>clause is optional.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354" y="2977662"/>
            <a:ext cx="2274277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</a:t>
            </a:r>
            <a:r>
              <a:rPr lang="en-US" b="1" dirty="0" smtClean="0"/>
              <a:t>Employee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61691" y="4243755"/>
            <a:ext cx="34583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b="1" dirty="0">
                <a:solidFill>
                  <a:schemeClr val="accent1"/>
                </a:solidFill>
              </a:rPr>
              <a:t>Name, </a:t>
            </a:r>
            <a:r>
              <a:rPr lang="en-US" b="1" dirty="0" smtClean="0">
                <a:solidFill>
                  <a:schemeClr val="accent1"/>
                </a:solidFill>
              </a:rPr>
              <a:t>salary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dense_rank</a:t>
            </a:r>
            <a:r>
              <a:rPr lang="en-US" b="1" dirty="0" smtClean="0">
                <a:solidFill>
                  <a:srgbClr val="0070C0"/>
                </a:solidFill>
              </a:rPr>
              <a:t>() </a:t>
            </a:r>
            <a:r>
              <a:rPr lang="en-US" b="1" dirty="0">
                <a:solidFill>
                  <a:srgbClr val="0070C0"/>
                </a:solidFill>
              </a:rPr>
              <a:t>Over(order by salary </a:t>
            </a:r>
            <a:r>
              <a:rPr lang="en-US" b="1" dirty="0" err="1">
                <a:solidFill>
                  <a:srgbClr val="0070C0"/>
                </a:solidFill>
              </a:rPr>
              <a:t>desc</a:t>
            </a:r>
            <a:r>
              <a:rPr lang="en-US" b="1" dirty="0">
                <a:solidFill>
                  <a:srgbClr val="0070C0"/>
                </a:solidFill>
              </a:rPr>
              <a:t>) </a:t>
            </a:r>
            <a:r>
              <a:rPr lang="en-US" b="1" dirty="0" smtClean="0">
                <a:solidFill>
                  <a:srgbClr val="0070C0"/>
                </a:solidFill>
              </a:rPr>
              <a:t>as </a:t>
            </a:r>
            <a:r>
              <a:rPr lang="en-US" b="1" dirty="0" err="1" smtClean="0">
                <a:solidFill>
                  <a:srgbClr val="0070C0"/>
                </a:solidFill>
              </a:rPr>
              <a:t>Dene_Rank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from employee</a:t>
            </a:r>
          </a:p>
          <a:p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3411415" y="4419601"/>
            <a:ext cx="750276" cy="527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385538" y="4330393"/>
            <a:ext cx="750276" cy="513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1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6</a:t>
            </a:r>
            <a:r>
              <a:rPr lang="en-US" baseline="30000" dirty="0" smtClean="0"/>
              <a:t>th</a:t>
            </a:r>
            <a:r>
              <a:rPr lang="en-US" dirty="0" smtClean="0"/>
              <a:t> highest salary of an employee.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1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2277</TotalTime>
  <Words>223</Words>
  <Application>Microsoft Office PowerPoint</Application>
  <PresentationFormat>Custom</PresentationFormat>
  <Paragraphs>103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Austin</vt:lpstr>
      <vt:lpstr>PowerPoint Presentation</vt:lpstr>
      <vt:lpstr>Rank()</vt:lpstr>
      <vt:lpstr>Dense Rank()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qureshi</dc:creator>
  <cp:lastModifiedBy>Windows User</cp:lastModifiedBy>
  <cp:revision>172</cp:revision>
  <dcterms:created xsi:type="dcterms:W3CDTF">2014-08-26T23:52:37Z</dcterms:created>
  <dcterms:modified xsi:type="dcterms:W3CDTF">2019-03-10T19:41:53Z</dcterms:modified>
</cp:coreProperties>
</file>