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5"/>
  </p:notesMasterIdLst>
  <p:sldIdLst>
    <p:sldId id="309" r:id="rId2"/>
    <p:sldId id="307" r:id="rId3"/>
    <p:sldId id="308" r:id="rId4"/>
  </p:sldIdLst>
  <p:sldSz cx="12192000" cy="7407275"/>
  <p:notesSz cx="6858000" cy="9144000"/>
  <p:defaultTextStyle>
    <a:defPPr>
      <a:defRPr lang="en-US"/>
    </a:defPPr>
    <a:lvl1pPr marL="0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6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9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3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6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9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3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6" algn="l" defTabSz="4571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0" d="100"/>
          <a:sy n="70" d="100"/>
        </p:scale>
        <p:origin x="-618" y="-84"/>
      </p:cViewPr>
      <p:guideLst>
        <p:guide orient="horz" pos="2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D5C46-4D1D-431A-BE27-BD0E983111F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8013" y="685800"/>
            <a:ext cx="5641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8AAD-E023-45AD-B2CA-C5BB959E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6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9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3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16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39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63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86" algn="l" defTabSz="9142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3233"/>
            <a:ext cx="4673600" cy="24981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7" y="2925405"/>
            <a:ext cx="4417807" cy="183849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7" y="4775177"/>
            <a:ext cx="4413071" cy="13615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638316"/>
            <a:ext cx="2844800" cy="811129"/>
          </a:xfrm>
        </p:spPr>
        <p:txBody>
          <a:bodyPr anchor="b"/>
          <a:lstStyle>
            <a:lvl1pPr algn="l">
              <a:defRPr sz="2300"/>
            </a:lvl1pPr>
          </a:lstStyle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575911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6178095"/>
            <a:ext cx="3775456" cy="394369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6178095"/>
            <a:ext cx="858221" cy="39436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575911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112654"/>
            <a:ext cx="1979271" cy="516321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112654"/>
            <a:ext cx="7231605" cy="51632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6" y="3133167"/>
            <a:ext cx="8849957" cy="1471167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4608974"/>
            <a:ext cx="8849956" cy="1642187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1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498721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498719"/>
            <a:ext cx="4559808" cy="3772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501505"/>
            <a:ext cx="4076197" cy="691001"/>
          </a:xfrm>
        </p:spPr>
        <p:txBody>
          <a:bodyPr anchor="b"/>
          <a:lstStyle>
            <a:lvl1pPr marL="0" indent="0">
              <a:buNone/>
              <a:defRPr sz="2300" b="1">
                <a:solidFill>
                  <a:schemeClr val="accent1"/>
                </a:solidFill>
              </a:defRPr>
            </a:lvl1pPr>
            <a:lvl2pPr marL="457123" indent="0">
              <a:buNone/>
              <a:defRPr sz="2100" b="1"/>
            </a:lvl2pPr>
            <a:lvl3pPr marL="914246" indent="0">
              <a:buNone/>
              <a:defRPr sz="1800" b="1"/>
            </a:lvl3pPr>
            <a:lvl4pPr marL="1371369" indent="0">
              <a:buNone/>
              <a:defRPr sz="1600" b="1"/>
            </a:lvl4pPr>
            <a:lvl5pPr marL="1828493" indent="0">
              <a:buNone/>
              <a:defRPr sz="1600" b="1"/>
            </a:lvl5pPr>
            <a:lvl6pPr marL="2285616" indent="0">
              <a:buNone/>
              <a:defRPr sz="1600" b="1"/>
            </a:lvl6pPr>
            <a:lvl7pPr marL="2742739" indent="0">
              <a:buNone/>
              <a:defRPr sz="1600" b="1"/>
            </a:lvl7pPr>
            <a:lvl8pPr marL="3199863" indent="0">
              <a:buNone/>
              <a:defRPr sz="1600" b="1"/>
            </a:lvl8pPr>
            <a:lvl9pPr marL="36569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3212947"/>
            <a:ext cx="4559808" cy="306292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3" y="2501507"/>
            <a:ext cx="4074289" cy="691001"/>
          </a:xfrm>
        </p:spPr>
        <p:txBody>
          <a:bodyPr anchor="b"/>
          <a:lstStyle>
            <a:lvl1pPr marL="0" indent="0">
              <a:buNone/>
              <a:defRPr sz="2300" b="1">
                <a:solidFill>
                  <a:schemeClr val="accent1"/>
                </a:solidFill>
              </a:defRPr>
            </a:lvl1pPr>
            <a:lvl2pPr marL="457123" indent="0">
              <a:buNone/>
              <a:defRPr sz="2100" b="1"/>
            </a:lvl2pPr>
            <a:lvl3pPr marL="914246" indent="0">
              <a:buNone/>
              <a:defRPr sz="1800" b="1"/>
            </a:lvl3pPr>
            <a:lvl4pPr marL="1371369" indent="0">
              <a:buNone/>
              <a:defRPr sz="1600" b="1"/>
            </a:lvl4pPr>
            <a:lvl5pPr marL="1828493" indent="0">
              <a:buNone/>
              <a:defRPr sz="1600" b="1"/>
            </a:lvl5pPr>
            <a:lvl6pPr marL="2285616" indent="0">
              <a:buNone/>
              <a:defRPr sz="1600" b="1"/>
            </a:lvl6pPr>
            <a:lvl7pPr marL="2742739" indent="0">
              <a:buNone/>
              <a:defRPr sz="1600" b="1"/>
            </a:lvl7pPr>
            <a:lvl8pPr marL="3199863" indent="0">
              <a:buNone/>
              <a:defRPr sz="1600" b="1"/>
            </a:lvl8pPr>
            <a:lvl9pPr marL="365698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3212947"/>
            <a:ext cx="4559808" cy="306292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3232"/>
            <a:ext cx="4673600" cy="673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30" y="650090"/>
            <a:ext cx="4749676" cy="610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1" y="925129"/>
            <a:ext cx="4120587" cy="5563270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1800"/>
            </a:lvl4pPr>
            <a:lvl5pPr>
              <a:defRPr sz="16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575911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9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870278"/>
            <a:ext cx="4406096" cy="158034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468337"/>
            <a:ext cx="4398379" cy="163947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123" indent="0">
              <a:buNone/>
              <a:defRPr sz="1200"/>
            </a:lvl2pPr>
            <a:lvl3pPr marL="914246" indent="0">
              <a:buNone/>
              <a:defRPr sz="1000"/>
            </a:lvl3pPr>
            <a:lvl4pPr marL="1371369" indent="0">
              <a:buNone/>
              <a:defRPr sz="1000"/>
            </a:lvl4pPr>
            <a:lvl5pPr marL="1828493" indent="0">
              <a:buNone/>
              <a:defRPr sz="1000"/>
            </a:lvl5pPr>
            <a:lvl6pPr marL="2285616" indent="0">
              <a:buNone/>
              <a:defRPr sz="1000"/>
            </a:lvl6pPr>
            <a:lvl7pPr marL="2742739" indent="0">
              <a:buNone/>
              <a:defRPr sz="1000"/>
            </a:lvl7pPr>
            <a:lvl8pPr marL="3199863" indent="0">
              <a:buNone/>
              <a:defRPr sz="1000"/>
            </a:lvl8pPr>
            <a:lvl9pPr marL="36569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74072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3234"/>
            <a:ext cx="4905488" cy="677416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3232"/>
            <a:ext cx="4673600" cy="673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30" y="650090"/>
            <a:ext cx="4749676" cy="610084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575911"/>
            <a:ext cx="4673600" cy="8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874024"/>
            <a:ext cx="4401312" cy="1580219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81" y="749364"/>
            <a:ext cx="4479497" cy="5906067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123" indent="0">
              <a:buNone/>
              <a:defRPr sz="2700"/>
            </a:lvl2pPr>
            <a:lvl3pPr marL="914246" indent="0">
              <a:buNone/>
              <a:defRPr sz="2300"/>
            </a:lvl3pPr>
            <a:lvl4pPr marL="1371369" indent="0">
              <a:buNone/>
              <a:defRPr sz="2100"/>
            </a:lvl4pPr>
            <a:lvl5pPr marL="1828493" indent="0">
              <a:buNone/>
              <a:defRPr sz="2100"/>
            </a:lvl5pPr>
            <a:lvl6pPr marL="2285616" indent="0">
              <a:buNone/>
              <a:defRPr sz="2100"/>
            </a:lvl6pPr>
            <a:lvl7pPr marL="2742739" indent="0">
              <a:buNone/>
              <a:defRPr sz="2100"/>
            </a:lvl7pPr>
            <a:lvl8pPr marL="3199863" indent="0">
              <a:buNone/>
              <a:defRPr sz="2100"/>
            </a:lvl8pPr>
            <a:lvl9pPr marL="3656986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4464120"/>
            <a:ext cx="4400764" cy="16412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123" indent="0">
              <a:buNone/>
              <a:defRPr sz="1200"/>
            </a:lvl2pPr>
            <a:lvl3pPr marL="914246" indent="0">
              <a:buNone/>
              <a:defRPr sz="1000"/>
            </a:lvl3pPr>
            <a:lvl4pPr marL="1371369" indent="0">
              <a:buNone/>
              <a:defRPr sz="1000"/>
            </a:lvl4pPr>
            <a:lvl5pPr marL="1828493" indent="0">
              <a:buNone/>
              <a:defRPr sz="1000"/>
            </a:lvl5pPr>
            <a:lvl6pPr marL="2285616" indent="0">
              <a:buNone/>
              <a:defRPr sz="1000"/>
            </a:lvl6pPr>
            <a:lvl7pPr marL="2742739" indent="0">
              <a:buNone/>
              <a:defRPr sz="1000"/>
            </a:lvl7pPr>
            <a:lvl8pPr marL="3199863" indent="0">
              <a:buNone/>
              <a:defRPr sz="1000"/>
            </a:lvl8pPr>
            <a:lvl9pPr marL="36569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9" y="6183353"/>
            <a:ext cx="4658219" cy="3943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74072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60196"/>
            <a:ext cx="10972800" cy="66810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3233"/>
            <a:ext cx="4905488" cy="75524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3232"/>
            <a:ext cx="4673600" cy="673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2" y="1109972"/>
            <a:ext cx="9366325" cy="1234546"/>
          </a:xfrm>
          <a:prstGeom prst="rect">
            <a:avLst/>
          </a:prstGeom>
        </p:spPr>
        <p:txBody>
          <a:bodyPr vert="horz" lIns="91425" tIns="45712" rIns="91425" bIns="4571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6" y="2509760"/>
            <a:ext cx="9036423" cy="3790020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42475"/>
            <a:ext cx="2844800" cy="394369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6320876"/>
            <a:ext cx="4669536" cy="394369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42474"/>
            <a:ext cx="1776208" cy="394369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246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43" indent="-274274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639972" indent="-274274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246" indent="-228562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24" indent="-228562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658" indent="-228562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49" indent="-228562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784" indent="-228562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19918" indent="-228562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051" indent="-228562" algn="l" defTabSz="914246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3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6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9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3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6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9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3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86" algn="l" defTabSz="9142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2" y="1109972"/>
            <a:ext cx="9366325" cy="568703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Teradata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869743"/>
            <a:ext cx="9036423" cy="44300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Cumulative Sum or moving sum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Moving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Moving count</a:t>
            </a:r>
          </a:p>
          <a:p>
            <a:pPr marL="68569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970" y="837018"/>
            <a:ext cx="9366325" cy="5823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Teradat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SQL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583140"/>
            <a:ext cx="9977259" cy="5254388"/>
          </a:xfrm>
        </p:spPr>
        <p:txBody>
          <a:bodyPr>
            <a:normAutofit/>
          </a:bodyPr>
          <a:lstStyle/>
          <a:p>
            <a:pPr marL="68569" indent="0" fontAlgn="base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Table: </a:t>
            </a:r>
            <a:r>
              <a:rPr lang="en-US" sz="2400" dirty="0" err="1" smtClean="0"/>
              <a:t>Dice.Sales</a:t>
            </a:r>
            <a:endParaRPr lang="en-US" sz="2400" dirty="0" smtClean="0"/>
          </a:p>
          <a:p>
            <a:pPr marL="525769" indent="-457200" fontAlgn="base">
              <a:buFont typeface="+mj-lt"/>
              <a:buAutoNum type="arabicPeriod"/>
            </a:pPr>
            <a:endParaRPr lang="en-US" sz="2400" dirty="0"/>
          </a:p>
          <a:p>
            <a:pPr marL="525769" indent="-457200" fontAlgn="base">
              <a:buFont typeface="+mj-lt"/>
              <a:buAutoNum type="arabicPeriod"/>
            </a:pPr>
            <a:endParaRPr lang="en-US" sz="2400" dirty="0" smtClean="0"/>
          </a:p>
          <a:p>
            <a:pPr marL="525769" indent="-457200" fontAlgn="base">
              <a:buFont typeface="+mj-lt"/>
              <a:buAutoNum type="arabicPeriod"/>
            </a:pPr>
            <a:endParaRPr lang="en-US" sz="2400" dirty="0" smtClean="0"/>
          </a:p>
          <a:p>
            <a:pPr marL="525769" indent="-457200" fontAlgn="base">
              <a:buFont typeface="+mj-lt"/>
              <a:buAutoNum type="arabicPeriod"/>
            </a:pPr>
            <a:endParaRPr lang="en-US" sz="2400" dirty="0" smtClean="0"/>
          </a:p>
          <a:p>
            <a:pPr marL="68569" indent="0" fontAlgn="base">
              <a:buNone/>
            </a:pPr>
            <a:endParaRPr lang="en-US" sz="2400" dirty="0" smtClean="0"/>
          </a:p>
          <a:p>
            <a:pPr marL="525769" indent="-457200" fontAlgn="base">
              <a:buFont typeface="+mj-lt"/>
              <a:buAutoNum type="arabicPeriod"/>
            </a:pPr>
            <a:endParaRPr lang="en-US" sz="2400" dirty="0"/>
          </a:p>
          <a:p>
            <a:pPr marL="525769" indent="-457200" fontAlgn="base">
              <a:buFont typeface="+mj-lt"/>
              <a:buAutoNum type="arabicPeriod"/>
            </a:pPr>
            <a:r>
              <a:rPr lang="en-US" sz="2000" dirty="0" smtClean="0"/>
              <a:t>Calculate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cumulative actual sales </a:t>
            </a: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rgbClr val="00B0F0"/>
                </a:solidFill>
              </a:rPr>
              <a:t>running sales </a:t>
            </a:r>
            <a:r>
              <a:rPr lang="en-US" sz="2000" b="1" dirty="0" smtClean="0">
                <a:solidFill>
                  <a:schemeClr val="accent1"/>
                </a:solidFill>
              </a:rPr>
              <a:t>on sales table.</a:t>
            </a:r>
          </a:p>
          <a:p>
            <a:pPr marL="525769" indent="-457200" fontAlgn="base">
              <a:buFont typeface="+mj-lt"/>
              <a:buAutoNum type="arabicPeriod"/>
            </a:pPr>
            <a:r>
              <a:rPr lang="en-US" sz="2000" dirty="0"/>
              <a:t>Calculate the </a:t>
            </a:r>
            <a:r>
              <a:rPr lang="en-US" sz="2000" b="1" dirty="0">
                <a:solidFill>
                  <a:srgbClr val="00B0F0"/>
                </a:solidFill>
              </a:rPr>
              <a:t>cumulative actual sales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00B0F0"/>
                </a:solidFill>
              </a:rPr>
              <a:t>running </a:t>
            </a:r>
            <a:r>
              <a:rPr lang="en-US" sz="2000" dirty="0"/>
              <a:t>sales per store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on </a:t>
            </a:r>
            <a:r>
              <a:rPr lang="en-US" sz="2000" b="1" dirty="0">
                <a:solidFill>
                  <a:schemeClr val="accent1"/>
                </a:solidFill>
              </a:rPr>
              <a:t>sales table</a:t>
            </a:r>
            <a:r>
              <a:rPr lang="en-US" sz="2000" b="1" dirty="0" smtClean="0">
                <a:solidFill>
                  <a:schemeClr val="accent1"/>
                </a:solidFill>
              </a:rPr>
              <a:t>.</a:t>
            </a:r>
          </a:p>
          <a:p>
            <a:pPr marL="525769" indent="-457200" fontAlgn="base">
              <a:buFont typeface="+mj-lt"/>
              <a:buAutoNum type="arabicPeriod"/>
            </a:pPr>
            <a:r>
              <a:rPr lang="en-US" sz="2000" dirty="0"/>
              <a:t>Calculate the </a:t>
            </a:r>
            <a:r>
              <a:rPr lang="en-US" sz="2000" b="1" dirty="0">
                <a:solidFill>
                  <a:srgbClr val="00B0F0"/>
                </a:solidFill>
              </a:rPr>
              <a:t>moving </a:t>
            </a:r>
            <a:r>
              <a:rPr lang="en-US" sz="2000" b="1" dirty="0" smtClean="0">
                <a:solidFill>
                  <a:srgbClr val="00B0F0"/>
                </a:solidFill>
              </a:rPr>
              <a:t>average actual </a:t>
            </a:r>
            <a:r>
              <a:rPr lang="en-US" sz="2000" b="1" dirty="0">
                <a:solidFill>
                  <a:srgbClr val="00B0F0"/>
                </a:solidFill>
              </a:rPr>
              <a:t>sales </a:t>
            </a:r>
            <a:r>
              <a:rPr lang="en-US" sz="2000" dirty="0" smtClean="0"/>
              <a:t>per store per month.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525769" indent="-457200" fontAlgn="base">
              <a:buFont typeface="+mj-lt"/>
              <a:buAutoNum type="arabicPeriod"/>
            </a:pPr>
            <a:endParaRPr lang="en-US" sz="2400" b="1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03028"/>
              </p:ext>
            </p:extLst>
          </p:nvPr>
        </p:nvGraphicFramePr>
        <p:xfrm>
          <a:off x="1895522" y="216801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Store_N0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Sale_Month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Proj_Sale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Actual_Sale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6/2/2007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07/1/2007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06/22/2007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0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970" y="837018"/>
            <a:ext cx="9366325" cy="5823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Teradata SQL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583140"/>
            <a:ext cx="9977259" cy="5254388"/>
          </a:xfrm>
        </p:spPr>
        <p:txBody>
          <a:bodyPr>
            <a:normAutofit/>
          </a:bodyPr>
          <a:lstStyle/>
          <a:p>
            <a:pPr marL="68569" indent="0" fontAlgn="base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Table: </a:t>
            </a:r>
            <a:r>
              <a:rPr lang="en-US" sz="2400" dirty="0" err="1" smtClean="0"/>
              <a:t>Dice.Sales</a:t>
            </a:r>
            <a:endParaRPr lang="en-US" sz="2400" dirty="0" smtClean="0"/>
          </a:p>
          <a:p>
            <a:pPr marL="525769" indent="-457200" fontAlgn="base">
              <a:buFont typeface="+mj-lt"/>
              <a:buAutoNum type="arabicPeriod"/>
            </a:pPr>
            <a:endParaRPr lang="en-US" sz="2400" dirty="0"/>
          </a:p>
          <a:p>
            <a:pPr marL="525769" indent="-457200" fontAlgn="base">
              <a:buFont typeface="+mj-lt"/>
              <a:buAutoNum type="arabicPeriod"/>
            </a:pPr>
            <a:endParaRPr lang="en-US" sz="2400" dirty="0" smtClean="0"/>
          </a:p>
          <a:p>
            <a:pPr marL="525769" indent="-457200" fontAlgn="base">
              <a:buFont typeface="+mj-lt"/>
              <a:buAutoNum type="arabicPeriod"/>
            </a:pPr>
            <a:endParaRPr lang="en-US" sz="2400" dirty="0" smtClean="0"/>
          </a:p>
          <a:p>
            <a:pPr marL="525769" indent="-457200" fontAlgn="base">
              <a:buFont typeface="+mj-lt"/>
              <a:buAutoNum type="arabicPeriod"/>
            </a:pPr>
            <a:endParaRPr lang="en-US" sz="2400" dirty="0" smtClean="0"/>
          </a:p>
          <a:p>
            <a:pPr marL="68569" indent="0" fontAlgn="base">
              <a:buNone/>
            </a:pPr>
            <a:endParaRPr lang="en-US" sz="2400" dirty="0" smtClean="0"/>
          </a:p>
          <a:p>
            <a:pPr marL="525769" indent="-457200" fontAlgn="base">
              <a:buFont typeface="+mj-lt"/>
              <a:buAutoNum type="arabicPeriod"/>
            </a:pPr>
            <a:endParaRPr lang="en-US" sz="2400" dirty="0"/>
          </a:p>
          <a:p>
            <a:pPr marL="525780" indent="-457200">
              <a:buFont typeface="+mj-lt"/>
              <a:buAutoNum type="arabicPeriod" startAt="4"/>
            </a:pPr>
            <a:r>
              <a:rPr lang="en-US" sz="2000" dirty="0"/>
              <a:t>Find </a:t>
            </a:r>
            <a:r>
              <a:rPr lang="en-US" sz="2000" dirty="0" smtClean="0"/>
              <a:t>out the </a:t>
            </a:r>
            <a:r>
              <a:rPr lang="en-US" sz="2000" b="1" dirty="0" smtClean="0">
                <a:solidFill>
                  <a:srgbClr val="00B0F0"/>
                </a:solidFill>
              </a:rPr>
              <a:t>moving count </a:t>
            </a:r>
            <a:r>
              <a:rPr lang="en-US" sz="2000" dirty="0" smtClean="0"/>
              <a:t>of </a:t>
            </a:r>
            <a:r>
              <a:rPr lang="en-US" sz="2000" dirty="0"/>
              <a:t>stores selling a particular product.</a:t>
            </a:r>
          </a:p>
          <a:p>
            <a:pPr marL="68569" indent="0" fontAlgn="base">
              <a:buNone/>
            </a:pP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24479"/>
              </p:ext>
            </p:extLst>
          </p:nvPr>
        </p:nvGraphicFramePr>
        <p:xfrm>
          <a:off x="1895522" y="2168011"/>
          <a:ext cx="8128000" cy="226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Store_N0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Sale_Month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Proj_Sale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Actual_Sale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6/2/2007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Apricot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05/03/2007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07/1/2007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413311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06/22/2007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8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4158</TotalTime>
  <Words>135</Words>
  <Application>Microsoft Office PowerPoint</Application>
  <PresentationFormat>Custom</PresentationFormat>
  <Paragraphs>84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Teradata SQL Questions</vt:lpstr>
      <vt:lpstr>Teradata SQL Questions</vt:lpstr>
      <vt:lpstr>Teradata SQL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301</cp:revision>
  <dcterms:created xsi:type="dcterms:W3CDTF">2014-08-26T23:52:37Z</dcterms:created>
  <dcterms:modified xsi:type="dcterms:W3CDTF">2019-04-18T11:06:02Z</dcterms:modified>
</cp:coreProperties>
</file>