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M Sans" panose="020B0604020202020204" charset="0"/>
      <p:regular r:id="rId12"/>
    </p:embeddedFont>
    <p:embeddedFont>
      <p:font typeface="Hagrid Ultra-Bold" panose="020B0604020202020204" charset="0"/>
      <p:regular r:id="rId13"/>
    </p:embeddedFont>
    <p:embeddedFont>
      <p:font typeface="Neue Machina" panose="020B0604020202020204" charset="-52"/>
      <p:regular r:id="rId14"/>
    </p:embeddedFont>
    <p:embeddedFont>
      <p:font typeface="Neue Machina Ultra-Bold" panose="020B0604020202020204" charset="-52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9271" y="3740253"/>
            <a:ext cx="13430829" cy="4292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193"/>
              </a:lnSpc>
            </a:pPr>
            <a:r>
              <a:rPr lang="en-US" sz="17875">
                <a:solidFill>
                  <a:srgbClr val="6E332E"/>
                </a:solidFill>
                <a:latin typeface="Hagrid Ultra-Bold"/>
              </a:rPr>
              <a:t>РУССКИЙ</a:t>
            </a:r>
          </a:p>
          <a:p>
            <a:pPr algn="l">
              <a:lnSpc>
                <a:spcPts val="15193"/>
              </a:lnSpc>
            </a:pPr>
            <a:r>
              <a:rPr lang="en-US" sz="17875">
                <a:solidFill>
                  <a:srgbClr val="6E332E"/>
                </a:solidFill>
                <a:latin typeface="Hagrid Ultra-Bold"/>
              </a:rPr>
              <a:t>РЭП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69271" y="2350778"/>
            <a:ext cx="8381561" cy="472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9"/>
              </a:lnSpc>
            </a:pPr>
            <a:r>
              <a:rPr lang="en-US" sz="2771">
                <a:solidFill>
                  <a:srgbClr val="6E332E"/>
                </a:solidFill>
                <a:latin typeface="Neue Machina Ultra-Bold"/>
              </a:rPr>
              <a:t>Познавательное приложение на тему:</a:t>
            </a:r>
          </a:p>
        </p:txBody>
      </p:sp>
      <p:sp>
        <p:nvSpPr>
          <p:cNvPr id="4" name="AutoShape 4"/>
          <p:cNvSpPr/>
          <p:nvPr/>
        </p:nvSpPr>
        <p:spPr>
          <a:xfrm>
            <a:off x="13716000" y="9182098"/>
            <a:ext cx="4572000" cy="1"/>
          </a:xfrm>
          <a:prstGeom prst="line">
            <a:avLst/>
          </a:prstGeom>
          <a:ln w="38100" cap="flat">
            <a:solidFill>
              <a:srgbClr val="6E332E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0" y="9182100"/>
            <a:ext cx="4572000" cy="0"/>
          </a:xfrm>
          <a:prstGeom prst="line">
            <a:avLst/>
          </a:prstGeom>
          <a:ln w="38100" cap="flat">
            <a:solidFill>
              <a:srgbClr val="6E332E"/>
            </a:solidFill>
            <a:prstDash val="solid"/>
            <a:headEnd type="none" w="sm" len="sm"/>
            <a:tailEnd type="oval" w="lg" len="lg"/>
          </a:ln>
        </p:spPr>
      </p:sp>
      <p:grpSp>
        <p:nvGrpSpPr>
          <p:cNvPr id="6" name="Group 6"/>
          <p:cNvGrpSpPr/>
          <p:nvPr/>
        </p:nvGrpSpPr>
        <p:grpSpPr>
          <a:xfrm>
            <a:off x="4572000" y="8742997"/>
            <a:ext cx="9144000" cy="913690"/>
            <a:chOff x="0" y="0"/>
            <a:chExt cx="2408296" cy="2406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240643"/>
            </a:xfrm>
            <a:custGeom>
              <a:avLst/>
              <a:gdLst/>
              <a:ahLst/>
              <a:cxnLst/>
              <a:rect l="l" t="t" r="r" b="b"/>
              <a:pathLst>
                <a:path w="2408296" h="240643">
                  <a:moveTo>
                    <a:pt x="0" y="0"/>
                  </a:moveTo>
                  <a:lnTo>
                    <a:pt x="2408296" y="0"/>
                  </a:lnTo>
                  <a:lnTo>
                    <a:pt x="2408296" y="240643"/>
                  </a:lnTo>
                  <a:lnTo>
                    <a:pt x="0" y="240643"/>
                  </a:lnTo>
                  <a:close/>
                </a:path>
              </a:pathLst>
            </a:custGeom>
            <a:solidFill>
              <a:srgbClr val="6E332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408296" cy="269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298522" y="8912822"/>
            <a:ext cx="7690956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Neue Machina"/>
              </a:rPr>
              <a:t>ПЗТ-40 | УО ГГПК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832684" y="973325"/>
            <a:ext cx="110750" cy="1107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D7D5"/>
            </a:solidFill>
            <a:ln w="19050" cap="sq">
              <a:solidFill>
                <a:srgbClr val="6E332E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633392" y="973325"/>
            <a:ext cx="110750" cy="11075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E332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434100" y="973325"/>
            <a:ext cx="110750" cy="11075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D7D5"/>
            </a:solidFill>
            <a:ln w="19050" cap="sq">
              <a:solidFill>
                <a:srgbClr val="6E332E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29159" y="820738"/>
            <a:ext cx="1230141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6E332E"/>
                </a:solidFill>
                <a:latin typeface="Neue Machina"/>
              </a:rPr>
              <a:t>Page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0250" y="580144"/>
            <a:ext cx="5805636" cy="1595230"/>
            <a:chOff x="0" y="0"/>
            <a:chExt cx="1803681" cy="4201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03681" cy="420143"/>
            </a:xfrm>
            <a:custGeom>
              <a:avLst/>
              <a:gdLst/>
              <a:ahLst/>
              <a:cxnLst/>
              <a:rect l="l" t="t" r="r" b="b"/>
              <a:pathLst>
                <a:path w="1803681" h="420143">
                  <a:moveTo>
                    <a:pt x="113048" y="0"/>
                  </a:moveTo>
                  <a:lnTo>
                    <a:pt x="1690633" y="0"/>
                  </a:lnTo>
                  <a:cubicBezTo>
                    <a:pt x="1720615" y="0"/>
                    <a:pt x="1749369" y="11910"/>
                    <a:pt x="1770570" y="33111"/>
                  </a:cubicBezTo>
                  <a:cubicBezTo>
                    <a:pt x="1791770" y="54312"/>
                    <a:pt x="1803681" y="83066"/>
                    <a:pt x="1803681" y="113048"/>
                  </a:cubicBezTo>
                  <a:lnTo>
                    <a:pt x="1803681" y="307095"/>
                  </a:lnTo>
                  <a:cubicBezTo>
                    <a:pt x="1803681" y="337077"/>
                    <a:pt x="1791770" y="365831"/>
                    <a:pt x="1770570" y="387032"/>
                  </a:cubicBezTo>
                  <a:cubicBezTo>
                    <a:pt x="1749369" y="408233"/>
                    <a:pt x="1720615" y="420143"/>
                    <a:pt x="1690633" y="420143"/>
                  </a:cubicBezTo>
                  <a:lnTo>
                    <a:pt x="113048" y="420143"/>
                  </a:lnTo>
                  <a:cubicBezTo>
                    <a:pt x="83066" y="420143"/>
                    <a:pt x="54312" y="408233"/>
                    <a:pt x="33111" y="387032"/>
                  </a:cubicBezTo>
                  <a:cubicBezTo>
                    <a:pt x="11910" y="365831"/>
                    <a:pt x="0" y="337077"/>
                    <a:pt x="0" y="307095"/>
                  </a:cubicBezTo>
                  <a:lnTo>
                    <a:pt x="0" y="113048"/>
                  </a:lnTo>
                  <a:cubicBezTo>
                    <a:pt x="0" y="83066"/>
                    <a:pt x="11910" y="54312"/>
                    <a:pt x="33111" y="33111"/>
                  </a:cubicBezTo>
                  <a:cubicBezTo>
                    <a:pt x="54312" y="11910"/>
                    <a:pt x="83066" y="0"/>
                    <a:pt x="1130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5D7D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803681" cy="448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0" y="9200976"/>
            <a:ext cx="7772448" cy="19050"/>
          </a:xfrm>
          <a:prstGeom prst="line">
            <a:avLst/>
          </a:prstGeom>
          <a:ln w="38100" cap="flat">
            <a:solidFill>
              <a:srgbClr val="D5D7D5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6" name="AutoShape 6"/>
          <p:cNvSpPr/>
          <p:nvPr/>
        </p:nvSpPr>
        <p:spPr>
          <a:xfrm flipH="1">
            <a:off x="10515552" y="9200976"/>
            <a:ext cx="7772448" cy="0"/>
          </a:xfrm>
          <a:prstGeom prst="line">
            <a:avLst/>
          </a:prstGeom>
          <a:ln w="38100" cap="flat">
            <a:solidFill>
              <a:srgbClr val="D5D7D5"/>
            </a:solidFill>
            <a:prstDash val="solid"/>
            <a:headEnd type="none" w="sm" len="sm"/>
            <a:tailEnd type="oval" w="lg" len="lg"/>
          </a:ln>
        </p:spPr>
      </p:sp>
      <p:grpSp>
        <p:nvGrpSpPr>
          <p:cNvPr id="7" name="Group 7"/>
          <p:cNvGrpSpPr/>
          <p:nvPr/>
        </p:nvGrpSpPr>
        <p:grpSpPr>
          <a:xfrm>
            <a:off x="15434100" y="877888"/>
            <a:ext cx="1825200" cy="301625"/>
            <a:chOff x="0" y="0"/>
            <a:chExt cx="2433601" cy="402167"/>
          </a:xfrm>
        </p:grpSpPr>
        <p:grpSp>
          <p:nvGrpSpPr>
            <p:cNvPr id="8" name="Group 8"/>
            <p:cNvGrpSpPr/>
            <p:nvPr/>
          </p:nvGrpSpPr>
          <p:grpSpPr>
            <a:xfrm>
              <a:off x="531446" y="127250"/>
              <a:ext cx="147667" cy="14766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5D7D5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74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605280" y="-57150"/>
              <a:ext cx="1828321" cy="459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Neue Machina"/>
                </a:rPr>
                <a:t>Page 02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265723" y="127250"/>
              <a:ext cx="147667" cy="14766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5D7D5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74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127250"/>
              <a:ext cx="147667" cy="147667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5D7D5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114300"/>
                <a:ext cx="660400" cy="622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74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6113708" y="2051550"/>
            <a:ext cx="6060584" cy="4545438"/>
          </a:xfrm>
          <a:custGeom>
            <a:avLst/>
            <a:gdLst/>
            <a:ahLst/>
            <a:cxnLst/>
            <a:rect l="l" t="t" r="r" b="b"/>
            <a:pathLst>
              <a:path w="6060584" h="4545438">
                <a:moveTo>
                  <a:pt x="0" y="0"/>
                </a:moveTo>
                <a:lnTo>
                  <a:pt x="6060584" y="0"/>
                </a:lnTo>
                <a:lnTo>
                  <a:pt x="6060584" y="4545438"/>
                </a:lnTo>
                <a:lnTo>
                  <a:pt x="0" y="4545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28700" y="1152525"/>
            <a:ext cx="3846771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ОБ АВТОРЕ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62845" y="9012063"/>
            <a:ext cx="5162309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eue Machina"/>
              </a:rPr>
              <a:t>ПЗТ-40 | УО ГГПК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766" y="6744075"/>
            <a:ext cx="7016892" cy="212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endParaRPr/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eue Machina"/>
              </a:rPr>
              <a:t>Приложение разработала учащаяся Гродненского Государственного Политехнического Колледжа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eue Machina"/>
              </a:rPr>
              <a:t>2 курса, группы ПЗТ-40 Шикута Камилла Антоновна, в рамках курсового проекта.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Neue Machina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911119" y="7081663"/>
            <a:ext cx="8201296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eue Machina"/>
              </a:rPr>
              <a:t>Родилась и живу в городе Гродно. Мне 16 лет. Все детство занималась спортом в том числе танцами. </a:t>
            </a:r>
          </a:p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eue Machina"/>
              </a:rPr>
              <a:t>По окончании девяти классов, поступила в Гродненский Государственный Политехнический Колледж в 2022 году. </a:t>
            </a:r>
          </a:p>
          <a:p>
            <a:pPr algn="r"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Neue Machi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4456" y="580144"/>
            <a:ext cx="6743748" cy="1595230"/>
            <a:chOff x="0" y="0"/>
            <a:chExt cx="2004874" cy="4201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4874" cy="420143"/>
            </a:xfrm>
            <a:custGeom>
              <a:avLst/>
              <a:gdLst/>
              <a:ahLst/>
              <a:cxnLst/>
              <a:rect l="l" t="t" r="r" b="b"/>
              <a:pathLst>
                <a:path w="2004874" h="420143">
                  <a:moveTo>
                    <a:pt x="101703" y="0"/>
                  </a:moveTo>
                  <a:lnTo>
                    <a:pt x="1903171" y="0"/>
                  </a:lnTo>
                  <a:cubicBezTo>
                    <a:pt x="1959340" y="0"/>
                    <a:pt x="2004874" y="45534"/>
                    <a:pt x="2004874" y="101703"/>
                  </a:cubicBezTo>
                  <a:lnTo>
                    <a:pt x="2004874" y="318440"/>
                  </a:lnTo>
                  <a:cubicBezTo>
                    <a:pt x="2004874" y="345413"/>
                    <a:pt x="1994159" y="371282"/>
                    <a:pt x="1975086" y="390355"/>
                  </a:cubicBezTo>
                  <a:cubicBezTo>
                    <a:pt x="1956013" y="409428"/>
                    <a:pt x="1930144" y="420143"/>
                    <a:pt x="1903171" y="420143"/>
                  </a:cubicBezTo>
                  <a:lnTo>
                    <a:pt x="101703" y="420143"/>
                  </a:lnTo>
                  <a:cubicBezTo>
                    <a:pt x="74730" y="420143"/>
                    <a:pt x="48861" y="409428"/>
                    <a:pt x="29788" y="390355"/>
                  </a:cubicBezTo>
                  <a:cubicBezTo>
                    <a:pt x="10715" y="371282"/>
                    <a:pt x="0" y="345413"/>
                    <a:pt x="0" y="318440"/>
                  </a:cubicBezTo>
                  <a:lnTo>
                    <a:pt x="0" y="101703"/>
                  </a:lnTo>
                  <a:cubicBezTo>
                    <a:pt x="0" y="74730"/>
                    <a:pt x="10715" y="48861"/>
                    <a:pt x="29788" y="29788"/>
                  </a:cubicBezTo>
                  <a:cubicBezTo>
                    <a:pt x="48861" y="10715"/>
                    <a:pt x="74730" y="0"/>
                    <a:pt x="1017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6E332E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004874" cy="448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32684" y="973325"/>
            <a:ext cx="110750" cy="1107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D7D5"/>
            </a:solidFill>
            <a:ln w="19050" cap="sq">
              <a:solidFill>
                <a:srgbClr val="6E332E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633392" y="973325"/>
            <a:ext cx="110750" cy="1107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E332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434100" y="973325"/>
            <a:ext cx="110750" cy="11075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D7D5"/>
            </a:solidFill>
            <a:ln w="19050" cap="sq">
              <a:solidFill>
                <a:srgbClr val="6E332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0" y="9200976"/>
            <a:ext cx="7772448" cy="19050"/>
          </a:xfrm>
          <a:prstGeom prst="line">
            <a:avLst/>
          </a:prstGeom>
          <a:ln w="38100" cap="flat">
            <a:solidFill>
              <a:srgbClr val="6E332E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5" name="AutoShape 15"/>
          <p:cNvSpPr/>
          <p:nvPr/>
        </p:nvSpPr>
        <p:spPr>
          <a:xfrm flipH="1">
            <a:off x="10515552" y="9200976"/>
            <a:ext cx="7772448" cy="0"/>
          </a:xfrm>
          <a:prstGeom prst="line">
            <a:avLst/>
          </a:prstGeom>
          <a:ln w="38100" cap="flat">
            <a:solidFill>
              <a:srgbClr val="6E332E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6" name="Freeform 16"/>
          <p:cNvSpPr/>
          <p:nvPr/>
        </p:nvSpPr>
        <p:spPr>
          <a:xfrm>
            <a:off x="7514032" y="2175375"/>
            <a:ext cx="10308216" cy="6152828"/>
          </a:xfrm>
          <a:custGeom>
            <a:avLst/>
            <a:gdLst/>
            <a:ahLst/>
            <a:cxnLst/>
            <a:rect l="l" t="t" r="r" b="b"/>
            <a:pathLst>
              <a:path w="10308216" h="6152828">
                <a:moveTo>
                  <a:pt x="0" y="0"/>
                </a:moveTo>
                <a:lnTo>
                  <a:pt x="10308216" y="0"/>
                </a:lnTo>
                <a:lnTo>
                  <a:pt x="10308216" y="6152828"/>
                </a:lnTo>
                <a:lnTo>
                  <a:pt x="0" y="6152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904875" y="1207900"/>
            <a:ext cx="5109655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6E332E"/>
                </a:solidFill>
                <a:latin typeface="Neue Machina Ultra-Bold"/>
              </a:rPr>
              <a:t>О ПРОГРАММЕ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029159" y="820738"/>
            <a:ext cx="1230141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6E332E"/>
                </a:solidFill>
                <a:latin typeface="Neue Machina"/>
              </a:rPr>
              <a:t>Page 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6435" y="3379974"/>
            <a:ext cx="6743748" cy="502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7"/>
              </a:lnSpc>
            </a:pPr>
            <a:r>
              <a:rPr lang="en-US" sz="2689" spc="-155">
                <a:solidFill>
                  <a:srgbClr val="6E332E"/>
                </a:solidFill>
                <a:latin typeface="DM Sans"/>
              </a:rPr>
              <a:t>Приложение встречает пользователя Главным меню. На форме можно наблюдать 3 кнопки, каждая из который произведет переход на тот или иной модуль программы. С функциями других модулей можно ознакомиться по ссылкам, представленным ниже. Щелчок по кнопке "Закрыть" обеспечивает выход и закрытие приложения.</a:t>
            </a:r>
          </a:p>
          <a:p>
            <a:pPr algn="just">
              <a:lnSpc>
                <a:spcPts val="4007"/>
              </a:lnSpc>
            </a:pPr>
            <a:endParaRPr lang="en-US" sz="2689" spc="-155">
              <a:solidFill>
                <a:srgbClr val="6E332E"/>
              </a:solidFill>
              <a:latin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562845" y="9012063"/>
            <a:ext cx="5162309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6E332E"/>
                </a:solidFill>
                <a:latin typeface="Neue Machina"/>
              </a:rPr>
              <a:t>ПЗТ-40 | УО ГГПК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12964" y="580144"/>
            <a:ext cx="7536541" cy="1595230"/>
            <a:chOff x="0" y="0"/>
            <a:chExt cx="1984933" cy="4201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84933" cy="420143"/>
            </a:xfrm>
            <a:custGeom>
              <a:avLst/>
              <a:gdLst/>
              <a:ahLst/>
              <a:cxnLst/>
              <a:rect l="l" t="t" r="r" b="b"/>
              <a:pathLst>
                <a:path w="1984933" h="420143">
                  <a:moveTo>
                    <a:pt x="102725" y="0"/>
                  </a:moveTo>
                  <a:lnTo>
                    <a:pt x="1882208" y="0"/>
                  </a:lnTo>
                  <a:cubicBezTo>
                    <a:pt x="1938941" y="0"/>
                    <a:pt x="1984933" y="45992"/>
                    <a:pt x="1984933" y="102725"/>
                  </a:cubicBezTo>
                  <a:lnTo>
                    <a:pt x="1984933" y="317418"/>
                  </a:lnTo>
                  <a:cubicBezTo>
                    <a:pt x="1984933" y="374151"/>
                    <a:pt x="1938941" y="420143"/>
                    <a:pt x="1882208" y="420143"/>
                  </a:cubicBezTo>
                  <a:lnTo>
                    <a:pt x="102725" y="420143"/>
                  </a:lnTo>
                  <a:cubicBezTo>
                    <a:pt x="75481" y="420143"/>
                    <a:pt x="49352" y="409320"/>
                    <a:pt x="30087" y="390055"/>
                  </a:cubicBezTo>
                  <a:cubicBezTo>
                    <a:pt x="10823" y="370791"/>
                    <a:pt x="0" y="344662"/>
                    <a:pt x="0" y="317418"/>
                  </a:cubicBezTo>
                  <a:lnTo>
                    <a:pt x="0" y="102725"/>
                  </a:lnTo>
                  <a:cubicBezTo>
                    <a:pt x="0" y="45992"/>
                    <a:pt x="45992" y="0"/>
                    <a:pt x="1027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5D7D5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984933" cy="448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32684" y="973325"/>
            <a:ext cx="110750" cy="1107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5D7D5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633392" y="973325"/>
            <a:ext cx="110750" cy="1107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D7D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434100" y="973325"/>
            <a:ext cx="110750" cy="11075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5D7D5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0" y="9200976"/>
            <a:ext cx="7772448" cy="19050"/>
          </a:xfrm>
          <a:prstGeom prst="line">
            <a:avLst/>
          </a:prstGeom>
          <a:ln w="38100" cap="flat">
            <a:solidFill>
              <a:srgbClr val="D5D7D5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5" name="AutoShape 15"/>
          <p:cNvSpPr/>
          <p:nvPr/>
        </p:nvSpPr>
        <p:spPr>
          <a:xfrm flipH="1">
            <a:off x="10515552" y="9200976"/>
            <a:ext cx="7772448" cy="0"/>
          </a:xfrm>
          <a:prstGeom prst="line">
            <a:avLst/>
          </a:prstGeom>
          <a:ln w="38100" cap="flat">
            <a:solidFill>
              <a:srgbClr val="D5D7D5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6" name="Freeform 16"/>
          <p:cNvSpPr/>
          <p:nvPr/>
        </p:nvSpPr>
        <p:spPr>
          <a:xfrm>
            <a:off x="1028700" y="2431176"/>
            <a:ext cx="7873534" cy="4655596"/>
          </a:xfrm>
          <a:custGeom>
            <a:avLst/>
            <a:gdLst/>
            <a:ahLst/>
            <a:cxnLst/>
            <a:rect l="l" t="t" r="r" b="b"/>
            <a:pathLst>
              <a:path w="7873534" h="4655596">
                <a:moveTo>
                  <a:pt x="0" y="0"/>
                </a:moveTo>
                <a:lnTo>
                  <a:pt x="7873534" y="0"/>
                </a:lnTo>
                <a:lnTo>
                  <a:pt x="7873534" y="4655596"/>
                </a:lnTo>
                <a:lnTo>
                  <a:pt x="0" y="465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385766" y="2431176"/>
            <a:ext cx="7873534" cy="4591769"/>
          </a:xfrm>
          <a:custGeom>
            <a:avLst/>
            <a:gdLst/>
            <a:ahLst/>
            <a:cxnLst/>
            <a:rect l="l" t="t" r="r" b="b"/>
            <a:pathLst>
              <a:path w="7873534" h="4591769">
                <a:moveTo>
                  <a:pt x="0" y="0"/>
                </a:moveTo>
                <a:lnTo>
                  <a:pt x="7873534" y="0"/>
                </a:lnTo>
                <a:lnTo>
                  <a:pt x="7873534" y="4591769"/>
                </a:lnTo>
                <a:lnTo>
                  <a:pt x="0" y="4591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52500" y="1224255"/>
            <a:ext cx="5729360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О ПРОГРАММЕ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888059" y="820738"/>
            <a:ext cx="1371241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eue Machina"/>
              </a:rPr>
              <a:t>Page 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7350918"/>
            <a:ext cx="6207138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"/>
              </a:rPr>
              <a:t>Модуль "Далле" встречает пользователя интерфейсом с исполнителями. Пользователю предлагается выбрать исполнителя, для этого нужно щелкнуть ЛКМ по имени исполнителя.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62845" y="9012063"/>
            <a:ext cx="5162309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Neue Machina"/>
              </a:rPr>
              <a:t>ПЗТ-40 | УО ГГПК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85766" y="7310263"/>
            <a:ext cx="7873534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"/>
              </a:rPr>
              <a:t>Кнопки Стрелки "Назад" и "Вперед" выполняет переход. Кнопка "Главное меню" функционирует для перехода на форму со всеми исполнителями. Кнопка "Послушать" дает доступ к треку выбранного пользователем рэп-исполнителя.</a:t>
            </a:r>
          </a:p>
          <a:p>
            <a:pPr algn="r"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832684" y="973325"/>
            <a:ext cx="110750" cy="1107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D7D5"/>
            </a:solidFill>
            <a:ln w="19050" cap="sq">
              <a:solidFill>
                <a:srgbClr val="6E332E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633392" y="973325"/>
            <a:ext cx="110750" cy="1107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E332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434100" y="973325"/>
            <a:ext cx="110750" cy="11075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D7D5"/>
            </a:solidFill>
            <a:ln w="19050" cap="sq">
              <a:solidFill>
                <a:srgbClr val="6E332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4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952756" y="3254334"/>
            <a:ext cx="6504429" cy="4392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03"/>
              </a:lnSpc>
            </a:pPr>
            <a:r>
              <a:rPr lang="en-US" sz="2426" spc="-101">
                <a:solidFill>
                  <a:srgbClr val="6E332E"/>
                </a:solidFill>
                <a:latin typeface="DM Sans"/>
              </a:rPr>
              <a:t>Модуль "Пройти тест" встречает пользователя предложением пройти тест для самоконтроля полученных знаний. </a:t>
            </a:r>
          </a:p>
          <a:p>
            <a:pPr algn="just">
              <a:lnSpc>
                <a:spcPts val="3203"/>
              </a:lnSpc>
            </a:pPr>
            <a:r>
              <a:rPr lang="en-US" sz="2426" spc="-101">
                <a:solidFill>
                  <a:srgbClr val="6E332E"/>
                </a:solidFill>
                <a:latin typeface="DM Sans"/>
              </a:rPr>
              <a:t>Пользователю предлагается выбрать уровень сложности теста. Для того, чтобы выбрать определенный режим нужно щелкнуть ЛКМ по соответствующей кнопке. Представлено 3 уровня сложности: легкий, средний и сложный. На каждом уровне сложности разные вопросы и разные ответы.</a:t>
            </a:r>
          </a:p>
          <a:p>
            <a:pPr algn="just">
              <a:lnSpc>
                <a:spcPts val="3203"/>
              </a:lnSpc>
            </a:pPr>
            <a:endParaRPr lang="en-US" sz="2426" spc="-101">
              <a:solidFill>
                <a:srgbClr val="6E332E"/>
              </a:solidFill>
              <a:latin typeface="DM Sans"/>
            </a:endParaRPr>
          </a:p>
        </p:txBody>
      </p:sp>
      <p:sp>
        <p:nvSpPr>
          <p:cNvPr id="15" name="AutoShape 15"/>
          <p:cNvSpPr/>
          <p:nvPr/>
        </p:nvSpPr>
        <p:spPr>
          <a:xfrm flipV="1">
            <a:off x="0" y="9200976"/>
            <a:ext cx="7772448" cy="19050"/>
          </a:xfrm>
          <a:prstGeom prst="line">
            <a:avLst/>
          </a:prstGeom>
          <a:ln w="38100" cap="flat">
            <a:solidFill>
              <a:srgbClr val="6E332E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6" name="AutoShape 16"/>
          <p:cNvSpPr/>
          <p:nvPr/>
        </p:nvSpPr>
        <p:spPr>
          <a:xfrm flipH="1">
            <a:off x="10515552" y="9200976"/>
            <a:ext cx="7772448" cy="0"/>
          </a:xfrm>
          <a:prstGeom prst="line">
            <a:avLst/>
          </a:prstGeom>
          <a:ln w="38100" cap="flat">
            <a:solidFill>
              <a:srgbClr val="6E332E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7" name="Freeform 17"/>
          <p:cNvSpPr/>
          <p:nvPr/>
        </p:nvSpPr>
        <p:spPr>
          <a:xfrm>
            <a:off x="647663" y="2436705"/>
            <a:ext cx="9956499" cy="5922621"/>
          </a:xfrm>
          <a:custGeom>
            <a:avLst/>
            <a:gdLst/>
            <a:ahLst/>
            <a:cxnLst/>
            <a:rect l="l" t="t" r="r" b="b"/>
            <a:pathLst>
              <a:path w="9956499" h="5922621">
                <a:moveTo>
                  <a:pt x="0" y="0"/>
                </a:moveTo>
                <a:lnTo>
                  <a:pt x="9956499" y="0"/>
                </a:lnTo>
                <a:lnTo>
                  <a:pt x="9956499" y="5922622"/>
                </a:lnTo>
                <a:lnTo>
                  <a:pt x="0" y="5922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6029159" y="820738"/>
            <a:ext cx="1230141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6E332E"/>
                </a:solidFill>
                <a:latin typeface="Neue Machina"/>
              </a:rPr>
              <a:t>Page 05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62845" y="9012063"/>
            <a:ext cx="5162309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6E332E"/>
                </a:solidFill>
                <a:latin typeface="Neue Machina"/>
              </a:rPr>
              <a:t>ПЗТ-40 | УО ГГПК</a:t>
            </a:r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08C4B833-5E5B-42BA-B804-EA2711AAA06C}"/>
              </a:ext>
            </a:extLst>
          </p:cNvPr>
          <p:cNvGrpSpPr/>
          <p:nvPr/>
        </p:nvGrpSpPr>
        <p:grpSpPr>
          <a:xfrm>
            <a:off x="-444456" y="580144"/>
            <a:ext cx="6743748" cy="1595230"/>
            <a:chOff x="0" y="0"/>
            <a:chExt cx="2004874" cy="420143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F882167E-53A0-432A-AF82-7E41E0A8930B}"/>
                </a:ext>
              </a:extLst>
            </p:cNvPr>
            <p:cNvSpPr/>
            <p:nvPr/>
          </p:nvSpPr>
          <p:spPr>
            <a:xfrm>
              <a:off x="0" y="0"/>
              <a:ext cx="2004874" cy="420143"/>
            </a:xfrm>
            <a:custGeom>
              <a:avLst/>
              <a:gdLst/>
              <a:ahLst/>
              <a:cxnLst/>
              <a:rect l="l" t="t" r="r" b="b"/>
              <a:pathLst>
                <a:path w="2004874" h="420143">
                  <a:moveTo>
                    <a:pt x="101703" y="0"/>
                  </a:moveTo>
                  <a:lnTo>
                    <a:pt x="1903171" y="0"/>
                  </a:lnTo>
                  <a:cubicBezTo>
                    <a:pt x="1959340" y="0"/>
                    <a:pt x="2004874" y="45534"/>
                    <a:pt x="2004874" y="101703"/>
                  </a:cubicBezTo>
                  <a:lnTo>
                    <a:pt x="2004874" y="318440"/>
                  </a:lnTo>
                  <a:cubicBezTo>
                    <a:pt x="2004874" y="345413"/>
                    <a:pt x="1994159" y="371282"/>
                    <a:pt x="1975086" y="390355"/>
                  </a:cubicBezTo>
                  <a:cubicBezTo>
                    <a:pt x="1956013" y="409428"/>
                    <a:pt x="1930144" y="420143"/>
                    <a:pt x="1903171" y="420143"/>
                  </a:cubicBezTo>
                  <a:lnTo>
                    <a:pt x="101703" y="420143"/>
                  </a:lnTo>
                  <a:cubicBezTo>
                    <a:pt x="74730" y="420143"/>
                    <a:pt x="48861" y="409428"/>
                    <a:pt x="29788" y="390355"/>
                  </a:cubicBezTo>
                  <a:cubicBezTo>
                    <a:pt x="10715" y="371282"/>
                    <a:pt x="0" y="345413"/>
                    <a:pt x="0" y="318440"/>
                  </a:cubicBezTo>
                  <a:lnTo>
                    <a:pt x="0" y="101703"/>
                  </a:lnTo>
                  <a:cubicBezTo>
                    <a:pt x="0" y="74730"/>
                    <a:pt x="10715" y="48861"/>
                    <a:pt x="29788" y="29788"/>
                  </a:cubicBezTo>
                  <a:cubicBezTo>
                    <a:pt x="48861" y="10715"/>
                    <a:pt x="74730" y="0"/>
                    <a:pt x="1017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6E332E"/>
              </a:solidFill>
              <a:prstDash val="solid"/>
              <a:round/>
            </a:ln>
          </p:spPr>
        </p:sp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262A980D-4674-4AA2-9C50-62DCE45C2032}"/>
                </a:ext>
              </a:extLst>
            </p:cNvPr>
            <p:cNvSpPr txBox="1"/>
            <p:nvPr/>
          </p:nvSpPr>
          <p:spPr>
            <a:xfrm>
              <a:off x="0" y="-28575"/>
              <a:ext cx="2004874" cy="448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17">
            <a:extLst>
              <a:ext uri="{FF2B5EF4-FFF2-40B4-BE49-F238E27FC236}">
                <a16:creationId xmlns:a16="http://schemas.microsoft.com/office/drawing/2014/main" id="{10F88130-DEFB-4D50-B137-36A7F628C6C1}"/>
              </a:ext>
            </a:extLst>
          </p:cNvPr>
          <p:cNvSpPr txBox="1"/>
          <p:nvPr/>
        </p:nvSpPr>
        <p:spPr>
          <a:xfrm>
            <a:off x="904875" y="1207900"/>
            <a:ext cx="5109655" cy="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6E332E"/>
                </a:solidFill>
                <a:latin typeface="Neue Machina Ultra-Bold"/>
              </a:rPr>
              <a:t>О ПРОГРАММЕ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4167" y="2478134"/>
            <a:ext cx="14190829" cy="3027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90"/>
              </a:lnSpc>
            </a:pPr>
            <a:r>
              <a:rPr lang="en-US" sz="8577">
                <a:solidFill>
                  <a:srgbClr val="FFFFFF"/>
                </a:solidFill>
                <a:latin typeface="Hagrid Ultra-Bold"/>
              </a:rPr>
              <a:t>СПАСИБО ЗА ВНИМАНИЕ И ИНТЕРЕС К МОЕМУ ПРОЕКТУ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0" y="9234440"/>
            <a:ext cx="8153400" cy="23859"/>
          </a:xfrm>
          <a:prstGeom prst="line">
            <a:avLst/>
          </a:prstGeom>
          <a:ln w="38100" cap="flat">
            <a:solidFill>
              <a:srgbClr val="D5D7D5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>
            <a:off x="10134600" y="9258298"/>
            <a:ext cx="8153400" cy="0"/>
          </a:xfrm>
          <a:prstGeom prst="line">
            <a:avLst/>
          </a:prstGeom>
          <a:ln w="38100" cap="flat">
            <a:solidFill>
              <a:srgbClr val="D5D7D5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5" name="TextBox 5"/>
          <p:cNvSpPr txBox="1"/>
          <p:nvPr/>
        </p:nvSpPr>
        <p:spPr>
          <a:xfrm>
            <a:off x="1609785" y="7108897"/>
            <a:ext cx="6329503" cy="52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97"/>
              </a:lnSpc>
            </a:pPr>
            <a:r>
              <a:rPr lang="en-US" sz="3069">
                <a:solidFill>
                  <a:srgbClr val="FFFFFF"/>
                </a:solidFill>
                <a:latin typeface="Neue Machina Ultra-Bold"/>
              </a:rPr>
              <a:t>ПЗТ-40 | УО ГГПК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63286" y="7602419"/>
            <a:ext cx="4776001" cy="52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97"/>
              </a:lnSpc>
            </a:pPr>
            <a:r>
              <a:rPr lang="en-US" sz="3069">
                <a:solidFill>
                  <a:srgbClr val="FFFFFF"/>
                </a:solidFill>
                <a:latin typeface="Neue Machina Ultra-Bold"/>
              </a:rPr>
              <a:t>ШИКУТА КАМИЛЛА</a:t>
            </a:r>
          </a:p>
        </p:txBody>
      </p:sp>
      <p:sp>
        <p:nvSpPr>
          <p:cNvPr id="7" name="Freeform 7"/>
          <p:cNvSpPr/>
          <p:nvPr/>
        </p:nvSpPr>
        <p:spPr>
          <a:xfrm>
            <a:off x="2317217" y="8039343"/>
            <a:ext cx="487846" cy="487846"/>
          </a:xfrm>
          <a:custGeom>
            <a:avLst/>
            <a:gdLst/>
            <a:ahLst/>
            <a:cxnLst/>
            <a:rect l="l" t="t" r="r" b="b"/>
            <a:pathLst>
              <a:path w="487846" h="487846">
                <a:moveTo>
                  <a:pt x="0" y="0"/>
                </a:moveTo>
                <a:lnTo>
                  <a:pt x="487846" y="0"/>
                </a:lnTo>
                <a:lnTo>
                  <a:pt x="487846" y="487847"/>
                </a:lnTo>
                <a:lnTo>
                  <a:pt x="0" y="48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19363" y="8067366"/>
            <a:ext cx="501992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Neue Machina"/>
              </a:rPr>
              <a:t>KAMILLASIKUTA@GMAIL.COM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288</Words>
  <Application>Microsoft Office PowerPoint</Application>
  <PresentationFormat>Произвольный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Neue Machina Ultra-Bold</vt:lpstr>
      <vt:lpstr>DM Sans</vt:lpstr>
      <vt:lpstr>Calibri</vt:lpstr>
      <vt:lpstr>Hagrid Ultra-Bold</vt:lpstr>
      <vt:lpstr>Neue Machina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Brown and Grey Minimal Modern Chemistry Thesis Defense Presentation</dc:title>
  <cp:lastModifiedBy>Камилла Шикута</cp:lastModifiedBy>
  <cp:revision>3</cp:revision>
  <dcterms:created xsi:type="dcterms:W3CDTF">2006-08-16T00:00:00Z</dcterms:created>
  <dcterms:modified xsi:type="dcterms:W3CDTF">2024-06-27T06:31:17Z</dcterms:modified>
  <dc:identifier>DAGJRPcGzn0</dc:identifier>
</cp:coreProperties>
</file>