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ECB0E0D-AC1B-4E83-84EA-237BFA206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6DCB3B1-E1A7-4510-831B-77C8EFF56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10132A3B-10CF-4EEB-BA1F-A63D2ED61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014E52ED-3C51-46E6-BE4B-14FFAB2C3D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D6B8387-9806-4493-B279-78BCE2768C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8521" y="1480930"/>
            <a:ext cx="5751537" cy="3848521"/>
          </a:xfrm>
        </p:spPr>
        <p:txBody>
          <a:bodyPr anchor="ctr">
            <a:normAutofit/>
          </a:bodyPr>
          <a:lstStyle/>
          <a:p>
            <a:pPr algn="r"/>
            <a:r>
              <a:rPr lang="en-US" sz="6600"/>
              <a:t>Bernulijevi opiti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32941-5195-4E40-A009-79D3C504D7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9870" y="1480929"/>
            <a:ext cx="2593610" cy="3848522"/>
          </a:xfrm>
        </p:spPr>
        <p:txBody>
          <a:bodyPr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sr-Latn-RS"/>
              <a:t>Mateja Milošević 2018</a:t>
            </a:r>
            <a:r>
              <a:rPr lang="en-US"/>
              <a:t>/0177</a:t>
            </a:r>
            <a:br>
              <a:rPr lang="sr-Latn-RS"/>
            </a:br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116DDC6-8F07-46CC-8751-E5C9346B2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74964" y="2388358"/>
            <a:ext cx="0" cy="1856096"/>
          </a:xfrm>
          <a:prstGeom prst="line">
            <a:avLst/>
          </a:prstGeom>
          <a:ln w="25400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965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C159B63-C56D-4E4E-8B07-40A1346DC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E13E1E-C299-41AE-89DB-86756FEFF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902" y="1194180"/>
            <a:ext cx="3523938" cy="5020353"/>
          </a:xfrm>
        </p:spPr>
        <p:txBody>
          <a:bodyPr>
            <a:normAutofit/>
          </a:bodyPr>
          <a:lstStyle/>
          <a:p>
            <a:r>
              <a:rPr lang="sr-Latn-RS" dirty="0"/>
              <a:t>Bernulijevi opiti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7DEF201-077E-444A-A3F0-66E142535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7D4176-D1E2-4948-B988-3F57B27989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10818" y="1193805"/>
                <a:ext cx="8046719" cy="5020728"/>
              </a:xfrm>
            </p:spPr>
            <p:txBody>
              <a:bodyPr>
                <a:noAutofit/>
              </a:bodyPr>
              <a:lstStyle/>
              <a:p>
                <a:r>
                  <a:rPr lang="en-US" sz="2200" dirty="0"/>
                  <a:t> </a:t>
                </a:r>
                <a:r>
                  <a:rPr lang="en-US" sz="2200" dirty="0" err="1"/>
                  <a:t>Niz</a:t>
                </a:r>
                <a:r>
                  <a:rPr lang="en-US" sz="2200" dirty="0"/>
                  <a:t> </a:t>
                </a:r>
                <a:r>
                  <a:rPr lang="en-US" sz="2200" dirty="0" err="1"/>
                  <a:t>ponavljanja</a:t>
                </a:r>
                <a:r>
                  <a:rPr lang="en-US" sz="2200" dirty="0"/>
                  <a:t> </a:t>
                </a:r>
                <a:r>
                  <a:rPr lang="en-US" sz="2200" dirty="0" err="1"/>
                  <a:t>statisti</a:t>
                </a:r>
                <a:r>
                  <a:rPr lang="sr-Latn-RS" sz="2200" dirty="0"/>
                  <a:t>č</a:t>
                </a:r>
                <a:r>
                  <a:rPr lang="en-US" sz="2200" dirty="0" err="1"/>
                  <a:t>kog</a:t>
                </a:r>
                <a:r>
                  <a:rPr lang="en-US" sz="2200" dirty="0"/>
                  <a:t> </a:t>
                </a:r>
                <a:r>
                  <a:rPr lang="en-US" sz="2200" dirty="0" err="1"/>
                  <a:t>eksperimenta</a:t>
                </a:r>
                <a:r>
                  <a:rPr lang="en-US" sz="2200" dirty="0"/>
                  <a:t>:</a:t>
                </a:r>
                <a:endParaRPr lang="sr-Latn-RS" sz="2200" dirty="0"/>
              </a:p>
              <a:p>
                <a:pPr lvl="1"/>
                <a:r>
                  <a:rPr lang="sr-Latn-RS" sz="2200" dirty="0"/>
                  <a:t>Eksperiment ima 2 moguća ishoda (uspeh ili neuspeh)</a:t>
                </a:r>
              </a:p>
              <a:p>
                <a:pPr lvl="1"/>
                <a:r>
                  <a:rPr lang="sr-Latn-RS" sz="2200" dirty="0"/>
                  <a:t>Eksperimenti su međusobno nezavnisni</a:t>
                </a:r>
              </a:p>
              <a:p>
                <a:r>
                  <a:rPr lang="sr-Latn-RS" sz="2200" dirty="0"/>
                  <a:t>Potrebno je odrediti koja je verovatnoća da se pojavi k uspeha u datom eksperimentu sa parametrima n (broj eksperimenata) i p (verovatnoćom da eksperiment uspe)</a:t>
                </a:r>
              </a:p>
              <a:p>
                <a:r>
                  <a:rPr lang="sr-Latn-RS" sz="2200" dirty="0"/>
                  <a:t>Teorijski je (X je broj uspeha):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r-Latn-RS" sz="220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sr-Latn-R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r-Latn-RS" sz="2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t-BR" sz="220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pt-B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pt-BR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sz="2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pt-BR" sz="22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pt-BR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sSup>
                      <m:sSupPr>
                        <m:ctrlPr>
                          <a:rPr lang="pt-BR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US" sz="2200" dirty="0"/>
              </a:p>
              <a:p>
                <a:r>
                  <a:rPr lang="en-US" sz="2200" dirty="0"/>
                  <a:t>U </a:t>
                </a:r>
                <a:r>
                  <a:rPr lang="en-US" sz="2200" dirty="0" err="1"/>
                  <a:t>praksi</a:t>
                </a:r>
                <a:r>
                  <a:rPr lang="en-US" sz="2200" dirty="0"/>
                  <a:t> se </a:t>
                </a:r>
                <a:r>
                  <a:rPr lang="en-US" sz="2200" dirty="0" err="1"/>
                  <a:t>mo</a:t>
                </a:r>
                <a:r>
                  <a:rPr lang="sr-Latn-RS" sz="2200" dirty="0"/>
                  <a:t>že simulirati sa N puta po n eksperimenata sa verovatnoćom uspeha p. Ta</a:t>
                </a:r>
                <a:r>
                  <a:rPr lang="en-US" sz="2200" dirty="0"/>
                  <a:t>da se </a:t>
                </a:r>
                <a:r>
                  <a:rPr lang="sr-Latn-RS" sz="2200" dirty="0"/>
                  <a:t>verovatnoća može izračunati tako što se za svaki broj uspeha od 0 do n izbroji koliko eksperimenata je ostvarilo taj broj uspeha i podeli sa ukupnim brojem eksperimenata N.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7D4176-D1E2-4948-B988-3F57B27989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10818" y="1193805"/>
                <a:ext cx="8046719" cy="5020728"/>
              </a:xfrm>
              <a:blipFill>
                <a:blip r:embed="rId2"/>
                <a:stretch>
                  <a:fillRect l="-909" t="-1215" r="-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0158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C159B63-C56D-4E4E-8B07-40A1346DC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B4D1B0-B3EB-471B-A355-FB79341FE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902" y="1194180"/>
            <a:ext cx="3523938" cy="5020353"/>
          </a:xfrm>
        </p:spPr>
        <p:txBody>
          <a:bodyPr>
            <a:normAutofit/>
          </a:bodyPr>
          <a:lstStyle/>
          <a:p>
            <a:r>
              <a:rPr lang="en-US" dirty="0" err="1"/>
              <a:t>Opis</a:t>
            </a:r>
            <a:r>
              <a:rPr lang="en-US" dirty="0"/>
              <a:t> </a:t>
            </a:r>
            <a:r>
              <a:rPr lang="en-US" dirty="0" err="1"/>
              <a:t>rada</a:t>
            </a:r>
            <a:r>
              <a:rPr lang="en-US" dirty="0"/>
              <a:t> </a:t>
            </a:r>
            <a:r>
              <a:rPr lang="en-US" dirty="0" err="1"/>
              <a:t>programa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DEF201-077E-444A-A3F0-66E142535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0C7FA-43D3-45F1-9EB1-58CAB4C6C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4209" y="1194180"/>
            <a:ext cx="7766881" cy="5407084"/>
          </a:xfrm>
        </p:spPr>
        <p:txBody>
          <a:bodyPr>
            <a:noAutofit/>
          </a:bodyPr>
          <a:lstStyle/>
          <a:p>
            <a:r>
              <a:rPr lang="en-US" dirty="0"/>
              <a:t>Program je </a:t>
            </a:r>
            <a:r>
              <a:rPr lang="en-US" dirty="0" err="1"/>
              <a:t>realizovan</a:t>
            </a:r>
            <a:r>
              <a:rPr lang="en-US" dirty="0"/>
              <a:t>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skripta</a:t>
            </a:r>
            <a:r>
              <a:rPr lang="en-US" dirty="0"/>
              <a:t> u </a:t>
            </a:r>
            <a:r>
              <a:rPr lang="en-US" dirty="0" err="1"/>
              <a:t>jeziku</a:t>
            </a:r>
            <a:r>
              <a:rPr lang="en-US" dirty="0"/>
              <a:t> </a:t>
            </a:r>
            <a:r>
              <a:rPr lang="en-US" i="1" dirty="0"/>
              <a:t>Python, </a:t>
            </a:r>
            <a:r>
              <a:rPr lang="en-US" dirty="0" err="1"/>
              <a:t>jer</a:t>
            </a:r>
            <a:r>
              <a:rPr lang="en-US" dirty="0"/>
              <a:t> </a:t>
            </a:r>
            <a:r>
              <a:rPr lang="en-US" dirty="0" err="1"/>
              <a:t>jezik</a:t>
            </a:r>
            <a:r>
              <a:rPr lang="en-US" dirty="0"/>
              <a:t> </a:t>
            </a:r>
            <a:r>
              <a:rPr lang="en-US" dirty="0" err="1"/>
              <a:t>poseduje</a:t>
            </a:r>
            <a:r>
              <a:rPr lang="en-US" dirty="0"/>
              <a:t> </a:t>
            </a:r>
            <a:r>
              <a:rPr lang="en-US" dirty="0" err="1"/>
              <a:t>veoma</a:t>
            </a:r>
            <a:r>
              <a:rPr lang="en-US" dirty="0"/>
              <a:t> </a:t>
            </a:r>
            <a:r>
              <a:rPr lang="en-US" dirty="0" err="1"/>
              <a:t>bogate</a:t>
            </a:r>
            <a:r>
              <a:rPr lang="en-US" dirty="0"/>
              <a:t> </a:t>
            </a:r>
            <a:r>
              <a:rPr lang="en-US" dirty="0" err="1"/>
              <a:t>matemati</a:t>
            </a:r>
            <a:r>
              <a:rPr lang="sr-Latn-RS" dirty="0"/>
              <a:t>čke funckije, kao i alate za vizualnu reprezentaciju podataka</a:t>
            </a:r>
          </a:p>
          <a:p>
            <a:r>
              <a:rPr lang="sr-Latn-RS" dirty="0"/>
              <a:t>Program inicijalno zahteva od korsnika da unese ulazne parametre (N, n, p)</a:t>
            </a:r>
          </a:p>
          <a:p>
            <a:r>
              <a:rPr lang="sr-Latn-RS" dirty="0"/>
              <a:t>Nakon toga se generiše N nizova od n eksperimenata sa verovatnoćom p (realizovao korišćenjem funkcije </a:t>
            </a:r>
            <a:r>
              <a:rPr lang="sr-Latn-RS" i="1" dirty="0"/>
              <a:t>random()</a:t>
            </a:r>
            <a:r>
              <a:rPr lang="sr-Latn-RS" dirty="0"/>
              <a:t>)</a:t>
            </a:r>
          </a:p>
          <a:p>
            <a:r>
              <a:rPr lang="sr-Latn-RS" dirty="0"/>
              <a:t>Nakon toga se vrši prebrojavanje broja usepha tj. verovatnoća, tako što se u svakom nizu eksperimenata prebroji broj uspeha i na verovatnoću za dobijeni broj uspeha se dodaje </a:t>
            </a:r>
            <a:r>
              <a:rPr lang="sr-Latn-RS" i="1" dirty="0"/>
              <a:t>1</a:t>
            </a:r>
            <a:r>
              <a:rPr lang="en-US" i="1" dirty="0"/>
              <a:t>/N</a:t>
            </a:r>
            <a:r>
              <a:rPr lang="sr-Latn-RS" dirty="0"/>
              <a:t>. Na taj način dobijamo eksperimentalno određenu verovatnoću po brojevima uspeha eksperimenta</a:t>
            </a:r>
          </a:p>
          <a:p>
            <a:r>
              <a:rPr lang="sr-Latn-RS" dirty="0"/>
              <a:t>Nakon toga se dodatno generišu i teorijske verovatnoće za brojeve uspeha po opisanoj formuli</a:t>
            </a:r>
          </a:p>
          <a:p>
            <a:r>
              <a:rPr lang="sr-Latn-RS" dirty="0"/>
              <a:t>Po izboru korsnika se na kraju iscrtavaju histogrami eksperimentalno i teorijski određenih verovatnoća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740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57500303-A207-4812-BEB9-51E132FEB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10118C91-C025-4776-BE95-E9926378E7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339174D0-30E8-4BBF-BF81-5DDAC33C0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7BB74091-09FE-44AF-8325-7FE6E175F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899284-E075-4A10-87F1-034293DEA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858" y="4736961"/>
            <a:ext cx="10720685" cy="9367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cap="all"/>
              <a:t>Rezultati</a:t>
            </a:r>
          </a:p>
        </p:txBody>
      </p:sp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8E5B0B2E-300D-4167-961C-A09CF823E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424" y="643467"/>
            <a:ext cx="4724883" cy="3543662"/>
          </a:xfrm>
          <a:prstGeom prst="rect">
            <a:avLst/>
          </a:prstGeom>
        </p:spPr>
      </p:pic>
      <p:pic>
        <p:nvPicPr>
          <p:cNvPr id="10" name="Content Placeholder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170526B4-62A9-4E35-AC0C-3FC61BBFE0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20693" y="643467"/>
            <a:ext cx="4724883" cy="3543662"/>
          </a:xfrm>
          <a:prstGeom prst="rect">
            <a:avLst/>
          </a:prstGeom>
        </p:spPr>
      </p:pic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0F30CCEB-94C4-4F72-BA5A-9CEA85302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434936" y="4446551"/>
            <a:ext cx="1957171" cy="1103687"/>
          </a:xfrm>
          <a:custGeom>
            <a:avLst/>
            <a:gdLst>
              <a:gd name="connsiteX0" fmla="*/ 2017702 w 2017702"/>
              <a:gd name="connsiteY0" fmla="*/ 1137821 h 1137821"/>
              <a:gd name="connsiteX1" fmla="*/ 404 w 2017702"/>
              <a:gd name="connsiteY1" fmla="*/ 1137821 h 1137821"/>
              <a:gd name="connsiteX2" fmla="*/ 0 w 2017702"/>
              <a:gd name="connsiteY2" fmla="*/ 900216 h 1137821"/>
              <a:gd name="connsiteX3" fmla="*/ 1767759 w 2017702"/>
              <a:gd name="connsiteY3" fmla="*/ 901031 h 1137821"/>
              <a:gd name="connsiteX4" fmla="*/ 1767759 w 2017702"/>
              <a:gd name="connsiteY4" fmla="*/ 0 h 1137821"/>
              <a:gd name="connsiteX5" fmla="*/ 2017702 w 2017702"/>
              <a:gd name="connsiteY5" fmla="*/ 0 h 1137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7702" h="1137821">
                <a:moveTo>
                  <a:pt x="2017702" y="1137821"/>
                </a:moveTo>
                <a:lnTo>
                  <a:pt x="404" y="1137821"/>
                </a:lnTo>
                <a:cubicBezTo>
                  <a:pt x="-404" y="1055814"/>
                  <a:pt x="807" y="982224"/>
                  <a:pt x="0" y="900216"/>
                </a:cubicBezTo>
                <a:lnTo>
                  <a:pt x="1767759" y="901031"/>
                </a:lnTo>
                <a:lnTo>
                  <a:pt x="1767759" y="0"/>
                </a:lnTo>
                <a:lnTo>
                  <a:pt x="2017702" y="0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DE1A94F-CC8B-4954-97A7-ADD4F300D6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796837" y="5311230"/>
            <a:ext cx="2042265" cy="1213486"/>
          </a:xfrm>
          <a:custGeom>
            <a:avLst/>
            <a:gdLst>
              <a:gd name="connsiteX0" fmla="*/ 1844618 w 2105428"/>
              <a:gd name="connsiteY0" fmla="*/ 0 h 1251016"/>
              <a:gd name="connsiteX1" fmla="*/ 2105428 w 2105428"/>
              <a:gd name="connsiteY1" fmla="*/ 0 h 1251016"/>
              <a:gd name="connsiteX2" fmla="*/ 2105428 w 2105428"/>
              <a:gd name="connsiteY2" fmla="*/ 1251016 h 1251016"/>
              <a:gd name="connsiteX3" fmla="*/ 421 w 2105428"/>
              <a:gd name="connsiteY3" fmla="*/ 1251016 h 1251016"/>
              <a:gd name="connsiteX4" fmla="*/ 0 w 2105428"/>
              <a:gd name="connsiteY4" fmla="*/ 1003081 h 1251016"/>
              <a:gd name="connsiteX5" fmla="*/ 1844618 w 2105428"/>
              <a:gd name="connsiteY5" fmla="*/ 1003931 h 1251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5428" h="1251016">
                <a:moveTo>
                  <a:pt x="1844618" y="0"/>
                </a:moveTo>
                <a:lnTo>
                  <a:pt x="2105428" y="0"/>
                </a:lnTo>
                <a:lnTo>
                  <a:pt x="2105428" y="1251016"/>
                </a:lnTo>
                <a:lnTo>
                  <a:pt x="421" y="1251016"/>
                </a:lnTo>
                <a:cubicBezTo>
                  <a:pt x="-421" y="1165443"/>
                  <a:pt x="842" y="1088654"/>
                  <a:pt x="0" y="1003081"/>
                </a:cubicBezTo>
                <a:lnTo>
                  <a:pt x="1844618" y="1003931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050999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C159B63-C56D-4E4E-8B07-40A1346DC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BD2FE5-F5F4-435F-B8DA-47CA95FAF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902" y="1194180"/>
            <a:ext cx="3523938" cy="5020353"/>
          </a:xfrm>
        </p:spPr>
        <p:txBody>
          <a:bodyPr>
            <a:normAutofit/>
          </a:bodyPr>
          <a:lstStyle/>
          <a:p>
            <a:r>
              <a:rPr lang="sr-Latn-RS" dirty="0"/>
              <a:t>Diskusija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DEF201-077E-444A-A3F0-66E142535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EC0B368-E193-4732-AE9C-376730247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6541" y="1194179"/>
            <a:ext cx="6114847" cy="5020353"/>
          </a:xfrm>
        </p:spPr>
        <p:txBody>
          <a:bodyPr>
            <a:normAutofit/>
          </a:bodyPr>
          <a:lstStyle/>
          <a:p>
            <a:r>
              <a:rPr lang="sr-Latn-RS" sz="1900" dirty="0"/>
              <a:t>Na histogramima su prikazani rezultati za ulazne podakte </a:t>
            </a:r>
            <a:r>
              <a:rPr lang="sr-Latn-RS" sz="1900" i="1" dirty="0"/>
              <a:t>p</a:t>
            </a:r>
            <a:r>
              <a:rPr lang="en-US" sz="1900" i="1" dirty="0"/>
              <a:t> = 0.4</a:t>
            </a:r>
            <a:r>
              <a:rPr lang="en-US" sz="1900" dirty="0"/>
              <a:t>, </a:t>
            </a:r>
            <a:r>
              <a:rPr lang="en-US" sz="1900" i="1" dirty="0"/>
              <a:t>n = 12</a:t>
            </a:r>
            <a:r>
              <a:rPr lang="en-US" sz="1900" dirty="0"/>
              <a:t>, </a:t>
            </a:r>
            <a:r>
              <a:rPr lang="en-US" sz="1900" dirty="0" err="1"/>
              <a:t>kao</a:t>
            </a:r>
            <a:r>
              <a:rPr lang="en-US" sz="1900" dirty="0"/>
              <a:t> I </a:t>
            </a:r>
            <a:r>
              <a:rPr lang="en-US" sz="1900" i="1" dirty="0"/>
              <a:t>N</a:t>
            </a:r>
            <a:r>
              <a:rPr lang="en-US" sz="1900" dirty="0"/>
              <a:t> </a:t>
            </a:r>
            <a:r>
              <a:rPr lang="en-US" sz="1900" i="1" dirty="0"/>
              <a:t>=</a:t>
            </a:r>
            <a:r>
              <a:rPr lang="en-US" sz="1900" dirty="0"/>
              <a:t> </a:t>
            </a:r>
            <a:r>
              <a:rPr lang="en-US" sz="1900" i="1" dirty="0"/>
              <a:t>100</a:t>
            </a:r>
            <a:r>
              <a:rPr lang="en-US" sz="1900" dirty="0"/>
              <a:t> I </a:t>
            </a:r>
            <a:r>
              <a:rPr lang="en-US" sz="1900" i="1" dirty="0"/>
              <a:t>N = 1000</a:t>
            </a:r>
            <a:r>
              <a:rPr lang="en-US" sz="1900" dirty="0"/>
              <a:t> </a:t>
            </a:r>
            <a:endParaRPr lang="sr-Latn-RS" sz="1900" dirty="0"/>
          </a:p>
          <a:p>
            <a:r>
              <a:rPr lang="sr-Latn-RS" sz="1900" dirty="0"/>
              <a:t>Može se videti da eksperimentalni rezultati teže ka teorijskim </a:t>
            </a:r>
          </a:p>
          <a:p>
            <a:r>
              <a:rPr lang="sr-Latn-RS" sz="1900" dirty="0"/>
              <a:t>Međutim za N</a:t>
            </a:r>
            <a:r>
              <a:rPr lang="en-US" sz="1900" dirty="0"/>
              <a:t> = 100</a:t>
            </a:r>
            <a:r>
              <a:rPr lang="sr-Latn-RS" sz="1900" dirty="0"/>
              <a:t> postoje jasna odstupanja od teorijskih vrednosti, to se može objasniti time da je 100 nizova eksperimenata mali uzorak da bi se postigli precizni rezultati</a:t>
            </a:r>
          </a:p>
          <a:p>
            <a:r>
              <a:rPr lang="sr-Latn-RS" sz="1900" dirty="0"/>
              <a:t>Što se može i intuitivno zaključiti za </a:t>
            </a:r>
            <a:r>
              <a:rPr lang="en-US" sz="1900" i="1" dirty="0"/>
              <a:t>N = 1000</a:t>
            </a:r>
            <a:r>
              <a:rPr lang="sr-Latn-RS" sz="1900" i="1" dirty="0"/>
              <a:t>, </a:t>
            </a:r>
            <a:r>
              <a:rPr lang="sr-Latn-RS" sz="1900" dirty="0"/>
              <a:t>rezultati već postižu zadovoljavajuću sličnost sa teorijskim, međutim i dalje postoje odstupanja</a:t>
            </a:r>
          </a:p>
          <a:p>
            <a:r>
              <a:rPr lang="sr-Latn-RS" sz="1900" dirty="0"/>
              <a:t>Kako bismo povećavali N tako bi nam veća preciznost bila (poklopile bi se eksperimentalne i teorijske vrednosti kako bi N išlo u beskonačnost, što je i očekivano)</a:t>
            </a:r>
          </a:p>
          <a:p>
            <a:endParaRPr lang="sr-Latn-RS" sz="1900" dirty="0"/>
          </a:p>
          <a:p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152888402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377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Cambria Math</vt:lpstr>
      <vt:lpstr>Franklin Gothic Book</vt:lpstr>
      <vt:lpstr>Crop</vt:lpstr>
      <vt:lpstr>Bernulijevi opiti</vt:lpstr>
      <vt:lpstr>Bernulijevi opiti</vt:lpstr>
      <vt:lpstr>Opis rada programa</vt:lpstr>
      <vt:lpstr>Rezultati</vt:lpstr>
      <vt:lpstr>Diskusija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Bernulijevi opiti</dc:title>
  <dc:creator>Матеја Милошевић</dc:creator>
  <cp:lastModifiedBy>Матеја Милошевић</cp:lastModifiedBy>
  <cp:revision>6</cp:revision>
  <dcterms:created xsi:type="dcterms:W3CDTF">2020-06-18T11:00:02Z</dcterms:created>
  <dcterms:modified xsi:type="dcterms:W3CDTF">2020-06-18T16:31:42Z</dcterms:modified>
</cp:coreProperties>
</file>