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Analysis: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54578"/>
            <a:ext cx="869652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have to find the attributes that are highly dependent and can be used for data modeling and interpretation. These factors Should be taken under consideration while targeting the new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Age </a:t>
            </a:r>
            <a:r>
              <a:rPr lang="en-US" dirty="0">
                <a:cs typeface="Times New Roman" panose="02020603050405020304" pitchFamily="18" charset="0"/>
              </a:rPr>
              <a:t>distributions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Job </a:t>
            </a:r>
            <a:r>
              <a:rPr lang="en-US" dirty="0">
                <a:cs typeface="Times New Roman" panose="02020603050405020304" pitchFamily="18" charset="0"/>
              </a:rPr>
              <a:t>industry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Number of cars own on each states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137966"/>
            <a:ext cx="4678702" cy="75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 smtClean="0"/>
              <a:t>Bike Related Purchases in last 3 years</a:t>
            </a:r>
            <a:r>
              <a:rPr lang="en-US" sz="1800" b="1" dirty="0" smtClean="0"/>
              <a:t>:</a:t>
            </a:r>
            <a:br>
              <a:rPr lang="en-US" sz="1800" b="1" dirty="0" smtClean="0"/>
            </a:br>
            <a:r>
              <a:rPr lang="en-US" sz="1400" i="1" dirty="0" smtClean="0"/>
              <a:t>Data is taken from New customers list.</a:t>
            </a:r>
            <a:endParaRPr sz="1800" b="1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501163"/>
            <a:ext cx="3815285" cy="2330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759790"/>
            <a:ext cx="3800652" cy="23837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025" y="2197926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consist of larger number of Females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50.6% purchases with total of 25,212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 related purchases.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Males contribute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47.7% purchases with 23,765 bike related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slightly more on advertising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customers than Male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denotes no of items Purchased in bar plot.</a:t>
            </a:r>
            <a:b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y axis no. of people denoted should be scaled down by factor of 10 for actual data.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1804985"/>
            <a:ext cx="4134600" cy="2785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sym typeface="Arial"/>
              </a:rPr>
              <a:t>As we can see, mostly our </a:t>
            </a:r>
            <a:r>
              <a:rPr lang="en-US" sz="1300" b="1" dirty="0">
                <a:sym typeface="Arial"/>
              </a:rPr>
              <a:t>new customers </a:t>
            </a:r>
            <a:r>
              <a:rPr lang="en-US" sz="1300" dirty="0">
                <a:sym typeface="Arial"/>
              </a:rPr>
              <a:t>are </a:t>
            </a:r>
            <a:r>
              <a:rPr lang="en-US" sz="1300" dirty="0" smtClean="0">
                <a:sym typeface="Arial"/>
              </a:rPr>
              <a:t>under 40 and above 58 </a:t>
            </a:r>
            <a:r>
              <a:rPr lang="en-US" sz="1300" dirty="0">
                <a:sym typeface="Arial"/>
              </a:rPr>
              <a:t>years old</a:t>
            </a:r>
            <a:r>
              <a:rPr lang="en-US" sz="1300" dirty="0" smtClean="0">
                <a:sym typeface="Arial"/>
              </a:rPr>
              <a:t>.</a:t>
            </a:r>
            <a:endParaRPr lang="en-US" sz="13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Number </a:t>
            </a:r>
            <a:r>
              <a:rPr lang="en-US" sz="1300" dirty="0" smtClean="0"/>
              <a:t>of </a:t>
            </a:r>
            <a:r>
              <a:rPr lang="en-US" sz="1300" b="1" dirty="0" smtClean="0"/>
              <a:t>new </a:t>
            </a:r>
            <a:r>
              <a:rPr lang="en-US" sz="1300" b="1" dirty="0"/>
              <a:t>customers </a:t>
            </a:r>
            <a:r>
              <a:rPr lang="en-US" sz="1300" dirty="0"/>
              <a:t>from </a:t>
            </a:r>
            <a:r>
              <a:rPr lang="en-US" sz="1300" dirty="0" smtClean="0"/>
              <a:t>40 </a:t>
            </a:r>
            <a:r>
              <a:rPr lang="en-US" sz="1300" dirty="0"/>
              <a:t>to </a:t>
            </a:r>
            <a:r>
              <a:rPr lang="en-US" sz="1300" dirty="0" smtClean="0"/>
              <a:t>58 </a:t>
            </a:r>
            <a:r>
              <a:rPr lang="en-US" sz="1300" dirty="0"/>
              <a:t>years old has </a:t>
            </a:r>
            <a:r>
              <a:rPr lang="en-US" sz="1300" dirty="0" smtClean="0"/>
              <a:t>consistent </a:t>
            </a:r>
            <a:r>
              <a:rPr lang="en-US" sz="1300" dirty="0"/>
              <a:t>drops on percentages</a:t>
            </a:r>
            <a:r>
              <a:rPr lang="en-US" sz="1300" dirty="0" smtClean="0"/>
              <a:t>.</a:t>
            </a:r>
            <a:endParaRPr lang="en-US" sz="13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sym typeface="Arial"/>
              </a:rPr>
              <a:t>There is a </a:t>
            </a:r>
            <a:r>
              <a:rPr lang="en-US" sz="1300" dirty="0" smtClean="0">
                <a:sym typeface="Arial"/>
              </a:rPr>
              <a:t>steep </a:t>
            </a:r>
            <a:r>
              <a:rPr lang="en-US" sz="1300" dirty="0">
                <a:sym typeface="Arial"/>
              </a:rPr>
              <a:t>increase in number of </a:t>
            </a:r>
            <a:r>
              <a:rPr lang="en-US" sz="1300" b="1" dirty="0" smtClean="0">
                <a:sym typeface="Arial"/>
              </a:rPr>
              <a:t>new customers</a:t>
            </a:r>
            <a:r>
              <a:rPr lang="en-US" sz="1300" dirty="0" smtClean="0">
                <a:sym typeface="Arial"/>
              </a:rPr>
              <a:t> </a:t>
            </a:r>
            <a:r>
              <a:rPr lang="en-US" sz="1300" dirty="0">
                <a:sym typeface="Arial"/>
              </a:rPr>
              <a:t>over 59 years old in term of </a:t>
            </a:r>
            <a:r>
              <a:rPr lang="en-US" sz="1300" dirty="0" smtClean="0">
                <a:sym typeface="Arial"/>
              </a:rPr>
              <a:t>percentages</a:t>
            </a:r>
            <a:endParaRPr lang="en-US" sz="13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It looks like the percentages of under 25 years old not really </a:t>
            </a:r>
            <a:r>
              <a:rPr lang="en-US" sz="1300" dirty="0" smtClean="0"/>
              <a:t>change of </a:t>
            </a:r>
            <a:r>
              <a:rPr lang="en-US" sz="1300" b="1" dirty="0" smtClean="0"/>
              <a:t>old customers</a:t>
            </a:r>
            <a:r>
              <a:rPr lang="en-US" sz="1300" dirty="0" smtClean="0"/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sym typeface="Arial"/>
              </a:rPr>
              <a:t>Mostly </a:t>
            </a:r>
            <a:r>
              <a:rPr lang="en-US" sz="1300" b="1" dirty="0" smtClean="0">
                <a:sym typeface="Arial"/>
              </a:rPr>
              <a:t>old customers</a:t>
            </a:r>
            <a:r>
              <a:rPr lang="en-US" sz="1300" dirty="0" smtClean="0">
                <a:sym typeface="Arial"/>
              </a:rPr>
              <a:t> are between ag of 26 to 60.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sym typeface="Arial"/>
              </a:rPr>
              <a:t>In general the trends between Old and New customers are opposite.</a:t>
            </a:r>
            <a:endParaRPr lang="en-US" sz="1300" dirty="0">
              <a:sym typeface="Arial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714583"/>
            <a:ext cx="3800652" cy="237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374707"/>
            <a:ext cx="3737609" cy="23541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9626" y="1213691"/>
            <a:ext cx="630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New</a:t>
            </a:r>
            <a:br>
              <a:rPr lang="en-US" dirty="0" smtClean="0"/>
            </a:br>
            <a:r>
              <a:rPr lang="en-US" dirty="0" err="1" smtClean="0"/>
              <a:t>Cust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7309" y="3394900"/>
            <a:ext cx="609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Old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Cust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33441" y="922507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/>
              <a:t>Age: q1&lt;40, 40&lt;q2&lt;49, 49&lt;q3&lt;58, q4&gt;58</a:t>
            </a:r>
            <a:r>
              <a:rPr lang="en-IN" sz="1200" dirty="0" smtClean="0"/>
              <a:t> 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2204256" y="4674055"/>
            <a:ext cx="3041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smtClean="0"/>
              <a:t>Age: q1&lt;26, 26&lt;q2&lt;43, 43&lt;q3&lt;60, q4&gt;60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367054" y="1309693"/>
            <a:ext cx="3674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Customers Age Distribution:</a:t>
            </a:r>
            <a:endParaRPr lang="en-IN" sz="20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79125" y="984118"/>
            <a:ext cx="4134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 smtClean="0"/>
              <a:t>Customer Job Sectors:</a:t>
            </a:r>
            <a:endParaRPr sz="2000" b="1"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99" y="2788168"/>
            <a:ext cx="3800651" cy="2355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398353"/>
            <a:ext cx="3800652" cy="23907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7825" y="1294366"/>
            <a:ext cx="623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</a:t>
            </a:r>
            <a:br>
              <a:rPr lang="en-US" dirty="0"/>
            </a:br>
            <a:r>
              <a:rPr lang="en-US" dirty="0" err="1"/>
              <a:t>Cust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4753" y="3560411"/>
            <a:ext cx="616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Old</a:t>
            </a:r>
            <a:br>
              <a:rPr lang="en-US" dirty="0"/>
            </a:br>
            <a:r>
              <a:rPr lang="en-US" dirty="0" err="1"/>
              <a:t>Cust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618" y="1817586"/>
            <a:ext cx="415915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Majorly customers are in Finance , Manufacturing and Health sector. Firm should target these sectors primarily.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 industry has most number of new customers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Manufacturing industry has most number of old customers.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and New customers almost follow same trend through out all job sectors.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476851" y="1204463"/>
            <a:ext cx="4134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 smtClean="0"/>
              <a:t>Wealth Segment:</a:t>
            </a:r>
            <a:endParaRPr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34" y="2868185"/>
            <a:ext cx="3453591" cy="2274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33" y="552156"/>
            <a:ext cx="3460092" cy="23160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6851" y="2057226"/>
            <a:ext cx="41033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groups,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Mass Customers is the highest so we should focus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social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9036" y="1636906"/>
            <a:ext cx="865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</a:t>
            </a:r>
            <a:br>
              <a:rPr lang="en-US" dirty="0"/>
            </a:br>
            <a:r>
              <a:rPr lang="en-US" dirty="0" err="1"/>
              <a:t>Cust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07434" y="3576244"/>
            <a:ext cx="60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Old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Cust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8472" y="1003537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/>
              <a:t>Age: q1&lt;40, 40&lt;q2&lt;49, 49&lt;q3&lt;58, q4&gt;58</a:t>
            </a:r>
            <a:r>
              <a:rPr lang="en-IN" sz="1200" dirty="0"/>
              <a:t> 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2583728" y="4611771"/>
            <a:ext cx="3041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/>
              <a:t>Age: q1&lt;26, 26&lt;q2&lt;43, 43&lt;q3&lt;60, q4&gt;60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5285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88153" y="1142024"/>
            <a:ext cx="4134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owned: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5" y="2164723"/>
            <a:ext cx="4209735" cy="26493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4408" y="2156673"/>
            <a:ext cx="4193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NSW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considered the most since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try to have something so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owns car will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bike related purchases.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0560" y="1695008"/>
            <a:ext cx="3280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 err="1"/>
              <a:t>n</a:t>
            </a:r>
            <a:r>
              <a:rPr lang="en-IN" sz="1200" i="1" dirty="0" err="1" smtClean="0"/>
              <a:t>sw_car</a:t>
            </a:r>
            <a:r>
              <a:rPr lang="en-IN" sz="1200" i="1" dirty="0" smtClean="0"/>
              <a:t> denotes number of car owners</a:t>
            </a:r>
            <a:br>
              <a:rPr lang="en-IN" sz="1200" i="1" dirty="0" smtClean="0"/>
            </a:br>
            <a:r>
              <a:rPr lang="en-IN" sz="1200" i="1" dirty="0" err="1" smtClean="0"/>
              <a:t>nsw_nc</a:t>
            </a:r>
            <a:r>
              <a:rPr lang="en-IN" sz="1200" i="1" dirty="0" smtClean="0"/>
              <a:t> denotes how many doesn’t own a car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6960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539</Words>
  <Application>Microsoft Office PowerPoint</Application>
  <PresentationFormat>On-screen Show (16:9)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shkhr</cp:lastModifiedBy>
  <cp:revision>18</cp:revision>
  <dcterms:modified xsi:type="dcterms:W3CDTF">2020-07-17T19:53:08Z</dcterms:modified>
</cp:coreProperties>
</file>