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bc84fb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bc84fb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bc84fb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bc84fb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bc84fb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bc84fb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bc84fb7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bc84fb7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bc84fb7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bc84fb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bc84fb7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bc84fb7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Huzaifa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3038875" y="2008163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736400" y="2008163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433925" y="2008163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cxnSp>
        <p:nvCxnSpPr>
          <p:cNvPr id="64" name="Google Shape;64;p14"/>
          <p:cNvCxnSpPr>
            <a:endCxn id="62" idx="1"/>
          </p:cNvCxnSpPr>
          <p:nvPr/>
        </p:nvCxnSpPr>
        <p:spPr>
          <a:xfrm>
            <a:off x="4407600" y="2557763"/>
            <a:ext cx="3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>
            <a:stCxn id="62" idx="3"/>
            <a:endCxn id="63" idx="1"/>
          </p:cNvCxnSpPr>
          <p:nvPr/>
        </p:nvCxnSpPr>
        <p:spPr>
          <a:xfrm>
            <a:off x="6112200" y="2557763"/>
            <a:ext cx="32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/>
          <p:nvPr/>
        </p:nvSpPr>
        <p:spPr>
          <a:xfrm>
            <a:off x="1334275" y="2036138"/>
            <a:ext cx="1375800" cy="109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2703000" y="2585738"/>
            <a:ext cx="32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Token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163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class Token {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TokenKind kind;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int pos;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union {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    	double number;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    	char* str;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    	char* ident;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	};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755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755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484300" y="1472550"/>
            <a:ext cx="4659600" cy="23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</a:t>
            </a:r>
            <a:r>
              <a:rPr lang="en" sz="1100">
                <a:solidFill>
                  <a:schemeClr val="dk1"/>
                </a:solidFill>
              </a:rPr>
              <a:t> class is a data structure that represents </a:t>
            </a:r>
            <a:r>
              <a:rPr b="1" lang="en" sz="1100">
                <a:solidFill>
                  <a:schemeClr val="dk1"/>
                </a:solidFill>
              </a:rPr>
              <a:t>one token</a:t>
            </a:r>
            <a:r>
              <a:rPr lang="en" sz="1100">
                <a:solidFill>
                  <a:schemeClr val="dk1"/>
                </a:solidFill>
              </a:rPr>
              <a:t> from the source code. Each token stores: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Its type</a:t>
            </a:r>
            <a:r>
              <a:rPr lang="en" sz="1100">
                <a:solidFill>
                  <a:schemeClr val="dk1"/>
                </a:solidFill>
              </a:rPr>
              <a:t> (what kind of token it is).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Where it appears in the code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Its actual value</a:t>
            </a:r>
            <a:r>
              <a:rPr lang="en" sz="1100">
                <a:solidFill>
                  <a:schemeClr val="dk1"/>
                </a:solidFill>
              </a:rPr>
              <a:t> (e.g., a number, a name, or a string).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Structures: AstNode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733200" y="1581100"/>
            <a:ext cx="4483800" cy="22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</a:t>
            </a:r>
            <a:r>
              <a:rPr lang="en" sz="1100">
                <a:solidFill>
                  <a:schemeClr val="dk1"/>
                </a:solidFill>
              </a:rPr>
              <a:t> class represents a </a:t>
            </a:r>
            <a:r>
              <a:rPr b="1" lang="en" sz="1100">
                <a:solidFill>
                  <a:schemeClr val="dk1"/>
                </a:solidFill>
              </a:rPr>
              <a:t>node in an Abstract Syntax Tree (AST)</a:t>
            </a:r>
            <a:r>
              <a:rPr lang="en" sz="1100">
                <a:solidFill>
                  <a:schemeClr val="dk1"/>
                </a:solidFill>
              </a:rPr>
              <a:t>, a tree structure used by compilers and interpreters to represent the hierarchical syntax of source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Each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</a:t>
            </a:r>
            <a:r>
              <a:rPr lang="en" sz="1100">
                <a:solidFill>
                  <a:schemeClr val="dk1"/>
                </a:solidFill>
              </a:rPr>
              <a:t> instance holds </a:t>
            </a:r>
            <a:r>
              <a:rPr b="1" lang="en" sz="1100">
                <a:solidFill>
                  <a:schemeClr val="dk1"/>
                </a:solidFill>
              </a:rPr>
              <a:t>different types of syntax constructs</a:t>
            </a:r>
            <a:r>
              <a:rPr lang="en" sz="1100">
                <a:solidFill>
                  <a:schemeClr val="dk1"/>
                </a:solidFill>
              </a:rPr>
              <a:t>, such as expressions, assignments, numbers, strings, or identifiers.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27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AstNode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NodeKind kind;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Token* mark;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union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	struct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    	AstNode* left, *right;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    	char op;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    	} bin;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...	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t/>
            </a:r>
            <a:endParaRPr sz="6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Lexer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256175" y="620425"/>
            <a:ext cx="51849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0">
                <a:solidFill>
                  <a:schemeClr val="dk1"/>
                </a:solidFill>
              </a:rPr>
              <a:t>A </a:t>
            </a:r>
            <a:r>
              <a:rPr b="1" lang="en" sz="900">
                <a:solidFill>
                  <a:schemeClr val="dk1"/>
                </a:solidFill>
              </a:rPr>
              <a:t>lexer</a:t>
            </a:r>
            <a:r>
              <a:rPr lang="en" sz="900">
                <a:solidFill>
                  <a:schemeClr val="dk1"/>
                </a:solidFill>
              </a:rPr>
              <a:t> (or lexical analyzer) is the </a:t>
            </a:r>
            <a:r>
              <a:rPr b="1" lang="en" sz="900">
                <a:solidFill>
                  <a:schemeClr val="dk1"/>
                </a:solidFill>
              </a:rPr>
              <a:t>first phase</a:t>
            </a:r>
            <a:r>
              <a:rPr lang="en" sz="900">
                <a:solidFill>
                  <a:schemeClr val="dk1"/>
                </a:solidFill>
              </a:rPr>
              <a:t> of a compiler or interpreter.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00">
                <a:solidFill>
                  <a:schemeClr val="dk1"/>
                </a:solidFill>
              </a:rPr>
              <a:t>It reads the raw input text and </a:t>
            </a:r>
            <a:r>
              <a:rPr b="1" lang="en" sz="900">
                <a:solidFill>
                  <a:schemeClr val="dk1"/>
                </a:solidFill>
              </a:rPr>
              <a:t>breaks it into tokens</a:t>
            </a:r>
            <a:r>
              <a:rPr lang="en" sz="900">
                <a:solidFill>
                  <a:schemeClr val="dk1"/>
                </a:solidFill>
              </a:rPr>
              <a:t>, which are the smallest meaningful units (like numbers, operators, identifiers, keywords, etc.).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852"/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 lex(std::string&amp; input);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is the </a:t>
            </a:r>
            <a:r>
              <a:rPr b="1" lang="en" sz="900">
                <a:solidFill>
                  <a:schemeClr val="dk1"/>
                </a:solidFill>
              </a:rPr>
              <a:t>main function</a:t>
            </a:r>
            <a:r>
              <a:rPr lang="en" sz="900">
                <a:solidFill>
                  <a:schemeClr val="dk1"/>
                </a:solidFill>
              </a:rPr>
              <a:t> of the lexer.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It takes a string (e.g., source code) and scans it </a:t>
            </a:r>
            <a:r>
              <a:rPr b="1" lang="en" sz="900">
                <a:solidFill>
                  <a:schemeClr val="dk1"/>
                </a:solidFill>
              </a:rPr>
              <a:t>character by character</a:t>
            </a:r>
            <a:r>
              <a:rPr lang="en" sz="900">
                <a:solidFill>
                  <a:schemeClr val="dk1"/>
                </a:solidFill>
              </a:rPr>
              <a:t>, identifying patterns such as: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Numbers: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42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3.14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Identifiers: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value1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Operators: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Symbols: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Strings: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 world"</a:t>
            </a:r>
            <a:b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For each recognized token, it creates 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Token*</a:t>
            </a:r>
            <a:r>
              <a:rPr lang="en" sz="900">
                <a:solidFill>
                  <a:schemeClr val="dk1"/>
                </a:solidFill>
              </a:rPr>
              <a:t> and adds it to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tokens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27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Lexer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std::vector&lt;Token*&gt; tokens;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void lex(std::string&amp; input);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t/>
            </a:r>
            <a:endParaRPr sz="6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Parser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256175" y="620425"/>
            <a:ext cx="51849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A </a:t>
            </a:r>
            <a:r>
              <a:rPr b="1" lang="en" sz="900">
                <a:solidFill>
                  <a:schemeClr val="dk1"/>
                </a:solidFill>
              </a:rPr>
              <a:t>parser</a:t>
            </a:r>
            <a:r>
              <a:rPr lang="en" sz="900">
                <a:solidFill>
                  <a:schemeClr val="dk1"/>
                </a:solidFill>
              </a:rPr>
              <a:t> takes the stream of tokens produced by a </a:t>
            </a:r>
            <a:r>
              <a:rPr b="1" lang="en" sz="900">
                <a:solidFill>
                  <a:schemeClr val="dk1"/>
                </a:solidFill>
              </a:rPr>
              <a:t>lexer</a:t>
            </a:r>
            <a:r>
              <a:rPr lang="en" sz="900">
                <a:solidFill>
                  <a:schemeClr val="dk1"/>
                </a:solidFill>
              </a:rPr>
              <a:t> and </a:t>
            </a:r>
            <a:r>
              <a:rPr b="1" lang="en" sz="900">
                <a:solidFill>
                  <a:schemeClr val="dk1"/>
                </a:solidFill>
              </a:rPr>
              <a:t>builds an Abstract Syntax Tree (AST)</a:t>
            </a:r>
            <a:r>
              <a:rPr lang="en" sz="900">
                <a:solidFill>
                  <a:schemeClr val="dk1"/>
                </a:solidFill>
              </a:rPr>
              <a:t> that represents the structure of the source code according to the grammar of the language.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chemeClr val="dk1"/>
                </a:solidFill>
              </a:rPr>
              <a:t>Lexer → tokens → Parser → AST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 parse(std::vector&lt;Token*&gt;* tokens);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Entry point to start parsing.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Takes a pointer to a list of tokens (generated by the lexer).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Calls internal parsing functions to process the tokens and construct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AstNode*</a:t>
            </a:r>
            <a:r>
              <a:rPr lang="en" sz="900">
                <a:solidFill>
                  <a:schemeClr val="dk1"/>
                </a:solidFill>
              </a:rPr>
              <a:t>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Appends each top-level node (e.g., statements) to the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nodes</a:t>
            </a:r>
            <a:r>
              <a:rPr lang="en" sz="900">
                <a:solidFill>
                  <a:schemeClr val="dk1"/>
                </a:solidFill>
              </a:rPr>
              <a:t> vector.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std::vector&lt;AstNode*&gt; nodes;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will hold the </a:t>
            </a:r>
            <a:r>
              <a:rPr b="1" lang="en" sz="900">
                <a:solidFill>
                  <a:schemeClr val="dk1"/>
                </a:solidFill>
              </a:rPr>
              <a:t>final result of parsing</a:t>
            </a:r>
            <a:r>
              <a:rPr lang="en" sz="900">
                <a:solidFill>
                  <a:schemeClr val="dk1"/>
                </a:solidFill>
              </a:rPr>
              <a:t>: a list of AST nodes (typically statements or expressions).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Each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AstNode*</a:t>
            </a:r>
            <a:r>
              <a:rPr lang="en" sz="900">
                <a:solidFill>
                  <a:schemeClr val="dk1"/>
                </a:solidFill>
              </a:rPr>
              <a:t> is a node in the syntax tree, such as: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Binary operation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Unary operation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Assignment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Expression statement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Constant number, string, identifier, etc.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279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Parser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void parse(std::vector&lt;Token*&gt;* tokens);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std::vector&lt;AstNode*&gt; nodes;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std::vector&lt;Token*&gt;* tokens;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Token* current;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Token* prev;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size_t token_idx;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parse_stmt();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parse_expr();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parse_cmp_binop();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parse_add_binop();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parse_mul_binop();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parse_unop();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AstNode* parse_atom();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t/>
            </a:r>
            <a:endParaRPr sz="6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Interpreter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587900" y="572025"/>
            <a:ext cx="5184900" cy="41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An </a:t>
            </a:r>
            <a:r>
              <a:rPr b="1" lang="en" sz="900">
                <a:solidFill>
                  <a:schemeClr val="dk1"/>
                </a:solidFill>
              </a:rPr>
              <a:t>interpreter</a:t>
            </a:r>
            <a:r>
              <a:rPr lang="en" sz="900">
                <a:solidFill>
                  <a:schemeClr val="dk1"/>
                </a:solidFill>
              </a:rPr>
              <a:t> takes an </a:t>
            </a:r>
            <a:r>
              <a:rPr b="1" lang="en" sz="900">
                <a:solidFill>
                  <a:schemeClr val="dk1"/>
                </a:solidFill>
              </a:rPr>
              <a:t>AST (Abstract Syntax Tree)</a:t>
            </a:r>
            <a:r>
              <a:rPr lang="en" sz="900">
                <a:solidFill>
                  <a:schemeClr val="dk1"/>
                </a:solidFill>
              </a:rPr>
              <a:t>—produced by the parser—and </a:t>
            </a:r>
            <a:r>
              <a:rPr b="1" lang="en" sz="900">
                <a:solidFill>
                  <a:schemeClr val="dk1"/>
                </a:solidFill>
              </a:rPr>
              <a:t>executes</a:t>
            </a:r>
            <a:r>
              <a:rPr lang="en" sz="900">
                <a:solidFill>
                  <a:schemeClr val="dk1"/>
                </a:solidFill>
              </a:rPr>
              <a:t> it directly, node by node.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900">
                <a:solidFill>
                  <a:schemeClr val="dk1"/>
                </a:solidFill>
              </a:rPr>
              <a:t>While a compiler generates machine code, an interpreter walks through the AST and evaluates it on the spot.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 interpret_nodes(std::vector&lt;AstNode*&gt; nodes);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Takes the full list of AST nodes (typically statements like assignments or expressions).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Iterates through each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AstNode*</a:t>
            </a:r>
            <a:r>
              <a:rPr lang="en" sz="900">
                <a:solidFill>
                  <a:schemeClr val="dk1"/>
                </a:solidFill>
              </a:rPr>
              <a:t> and calls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interpret(node)</a:t>
            </a:r>
            <a:r>
              <a:rPr lang="en" sz="900">
                <a:solidFill>
                  <a:schemeClr val="dk1"/>
                </a:solidFill>
              </a:rPr>
              <a:t> on it.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is the </a:t>
            </a:r>
            <a:r>
              <a:rPr b="1" lang="en" sz="900">
                <a:solidFill>
                  <a:schemeClr val="dk1"/>
                </a:solidFill>
              </a:rPr>
              <a:t>entry point</a:t>
            </a:r>
            <a:r>
              <a:rPr lang="en" sz="900">
                <a:solidFill>
                  <a:schemeClr val="dk1"/>
                </a:solidFill>
              </a:rPr>
              <a:t> for interpreting a program.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 interpret(AstNode* node);</a:t>
            </a:r>
            <a:endParaRPr b="1"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The </a:t>
            </a:r>
            <a:r>
              <a:rPr b="1" lang="en" sz="900">
                <a:solidFill>
                  <a:schemeClr val="dk1"/>
                </a:solidFill>
              </a:rPr>
              <a:t>core recursive function</a:t>
            </a:r>
            <a:r>
              <a:rPr lang="en" sz="900">
                <a:solidFill>
                  <a:schemeClr val="dk1"/>
                </a:solidFill>
              </a:rPr>
              <a:t> that evaluates an AST node.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Handles each type of node: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Binary operation (e.g.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Unary operation (e.g.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-x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Assignment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...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Literals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123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"hello"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Variables (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900">
                <a:solidFill>
                  <a:schemeClr val="dk1"/>
                </a:solidFill>
              </a:rPr>
              <a:t>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Returns 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Value</a:t>
            </a:r>
            <a:r>
              <a:rPr lang="en" sz="900">
                <a:solidFill>
                  <a:schemeClr val="dk1"/>
                </a:solidFill>
              </a:rPr>
              <a:t> (a result of evaluating the node).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263300" y="1159400"/>
            <a:ext cx="33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class Interpreter {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void interpret_nodes(std::vector&lt;AstNode*&gt; nodes);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Value interpret(AstNode* node);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	std::map&lt;std::string, Value&gt; lookup;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SzPts val="131"/>
              <a:buNone/>
            </a:pPr>
            <a:r>
              <a:rPr lang="en" sz="788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788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