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3"/>
  </p:notesMasterIdLst>
  <p:handoutMasterIdLst>
    <p:handoutMasterId r:id="rId14"/>
  </p:handoutMasterIdLst>
  <p:sldIdLst>
    <p:sldId id="967" r:id="rId2"/>
    <p:sldId id="973" r:id="rId3"/>
    <p:sldId id="972" r:id="rId4"/>
    <p:sldId id="971" r:id="rId5"/>
    <p:sldId id="970" r:id="rId6"/>
    <p:sldId id="977" r:id="rId7"/>
    <p:sldId id="968" r:id="rId8"/>
    <p:sldId id="976" r:id="rId9"/>
    <p:sldId id="978" r:id="rId10"/>
    <p:sldId id="969" r:id="rId11"/>
    <p:sldId id="975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99"/>
    <a:srgbClr val="1A02CA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81788" autoAdjust="0"/>
  </p:normalViewPr>
  <p:slideViewPr>
    <p:cSldViewPr snapToGrid="0">
      <p:cViewPr varScale="1">
        <p:scale>
          <a:sx n="160" d="100"/>
          <a:sy n="160" d="100"/>
        </p:scale>
        <p:origin x="2010" y="138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install/linux-inst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5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Docker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2023.09.25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9852-E8CC-FA4D-6E27-D2EB036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Nginx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5D6FF-8FF4-519F-221D-C96BF482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6812"/>
            <a:ext cx="8229600" cy="5274440"/>
          </a:xfrm>
        </p:spPr>
        <p:txBody>
          <a:bodyPr>
            <a:normAutofit/>
          </a:bodyPr>
          <a:lstStyle/>
          <a:p>
            <a:r>
              <a:rPr lang="en-US" altLang="ko-KR"/>
              <a:t>Nginx </a:t>
            </a:r>
            <a:r>
              <a:rPr lang="ko-KR" altLang="en-US"/>
              <a:t>란 </a:t>
            </a:r>
            <a:endParaRPr lang="en-US" altLang="ko-KR"/>
          </a:p>
          <a:p>
            <a:pPr lvl="1"/>
            <a:r>
              <a:rPr lang="ko-KR" altLang="en-US"/>
              <a:t>트래픽이 많은 웹사이트의 서버를 도와주는 비동기 이벤트 기반구조의 경량화 웹 서버 프로그램</a:t>
            </a:r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트패픽</a:t>
            </a:r>
            <a:r>
              <a:rPr lang="en-US" altLang="ko-KR"/>
              <a:t> : </a:t>
            </a:r>
            <a:r>
              <a:rPr lang="ko-KR" altLang="en-US"/>
              <a:t>서버와 네트워크 장치에서 일정 시간 내에 흐르는 데이터 양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Nginx</a:t>
            </a:r>
            <a:r>
              <a:rPr lang="ko-KR" altLang="en-US"/>
              <a:t>는 하나의 </a:t>
            </a:r>
            <a:r>
              <a:rPr lang="en-US" altLang="ko-KR"/>
              <a:t>Master Process</a:t>
            </a:r>
            <a:r>
              <a:rPr lang="ko-KR" altLang="en-US"/>
              <a:t>와 다수의 </a:t>
            </a:r>
            <a:r>
              <a:rPr lang="en-US" altLang="ko-KR"/>
              <a:t>Worker Process</a:t>
            </a:r>
            <a:r>
              <a:rPr lang="ko-KR" altLang="en-US"/>
              <a:t>로 구성되어 실행</a:t>
            </a:r>
            <a:endParaRPr lang="en-US" altLang="ko-KR"/>
          </a:p>
          <a:p>
            <a:pPr lvl="2"/>
            <a:r>
              <a:rPr lang="en-US" altLang="ko-KR"/>
              <a:t>Nginx</a:t>
            </a:r>
            <a:r>
              <a:rPr lang="ko-KR" altLang="en-US"/>
              <a:t>는 </a:t>
            </a:r>
            <a:r>
              <a:rPr lang="en-US" altLang="ko-KR"/>
              <a:t>event driven</a:t>
            </a:r>
            <a:r>
              <a:rPr lang="ko-KR" altLang="en-US"/>
              <a:t>으로 클라이언트 요청을 병렬 처리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싱글 프로세스이며</a:t>
            </a:r>
            <a:r>
              <a:rPr lang="en-US" altLang="ko-KR"/>
              <a:t>, </a:t>
            </a:r>
            <a:r>
              <a:rPr lang="ko-KR" altLang="en-US"/>
              <a:t>클라이언트의 요청 이벤트를 </a:t>
            </a:r>
            <a:r>
              <a:rPr lang="en-US" altLang="ko-KR"/>
              <a:t>reactor</a:t>
            </a:r>
            <a:r>
              <a:rPr lang="ko-KR" altLang="en-US"/>
              <a:t>가 받음</a:t>
            </a:r>
            <a:r>
              <a:rPr lang="en-US" altLang="ko-KR"/>
              <a:t> </a:t>
            </a:r>
          </a:p>
          <a:p>
            <a:pPr lvl="2"/>
            <a:r>
              <a:rPr lang="ko-KR" altLang="en-US"/>
              <a:t>받은 이벤트는 </a:t>
            </a:r>
            <a:r>
              <a:rPr lang="en-US" altLang="ko-KR"/>
              <a:t>handler</a:t>
            </a:r>
            <a:r>
              <a:rPr lang="ko-KR" altLang="en-US"/>
              <a:t>를 통해 </a:t>
            </a:r>
            <a:r>
              <a:rPr lang="en-US" altLang="ko-KR"/>
              <a:t>worker</a:t>
            </a:r>
            <a:r>
              <a:rPr lang="ko-KR" altLang="en-US"/>
              <a:t>로 전달되어 처리</a:t>
            </a:r>
            <a:endParaRPr lang="en-US" altLang="ko-KR"/>
          </a:p>
          <a:p>
            <a:pPr lvl="3"/>
            <a:r>
              <a:rPr lang="ko-KR" altLang="en-US"/>
              <a:t>즉 </a:t>
            </a:r>
            <a:r>
              <a:rPr lang="en-US" altLang="ko-KR"/>
              <a:t>Web Access</a:t>
            </a:r>
            <a:r>
              <a:rPr lang="ko-KR" altLang="en-US"/>
              <a:t>는 </a:t>
            </a:r>
            <a:r>
              <a:rPr lang="en-US" altLang="ko-KR"/>
              <a:t>Worker Process</a:t>
            </a:r>
            <a:r>
              <a:rPr lang="ko-KR" altLang="en-US"/>
              <a:t>로 각각 전달 되어 실행 </a:t>
            </a:r>
            <a:r>
              <a:rPr lang="en-US" altLang="ko-KR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C4BE3-3D46-9729-C170-933E185B1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37" y="4002147"/>
            <a:ext cx="2760959" cy="23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02532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39852-E8CC-FA4D-6E27-D2EB0360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Nginx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5D6FF-8FF4-519F-221D-C96BF482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Nginx Image</a:t>
            </a:r>
          </a:p>
          <a:p>
            <a:pPr lvl="1"/>
            <a:r>
              <a:rPr lang="en-US" altLang="ko-KR" dirty="0"/>
              <a:t># docker pull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Container Nginx</a:t>
            </a:r>
          </a:p>
          <a:p>
            <a:pPr lvl="1"/>
            <a:r>
              <a:rPr lang="ko-KR" altLang="en-US" dirty="0"/>
              <a:t>클라이언트 </a:t>
            </a:r>
            <a:r>
              <a:rPr lang="en-US" altLang="ko-KR" dirty="0"/>
              <a:t>80</a:t>
            </a:r>
            <a:r>
              <a:rPr lang="ko-KR" altLang="en-US" dirty="0"/>
              <a:t>포트 요청을 </a:t>
            </a:r>
            <a:r>
              <a:rPr lang="en-US" altLang="ko-KR" dirty="0"/>
              <a:t>8081,333 </a:t>
            </a:r>
            <a:r>
              <a:rPr lang="ko-KR" altLang="en-US" dirty="0"/>
              <a:t>등 여러 </a:t>
            </a:r>
            <a:r>
              <a:rPr lang="en-US" altLang="ko-KR" dirty="0"/>
              <a:t>Application server</a:t>
            </a:r>
            <a:r>
              <a:rPr lang="ko-KR" altLang="en-US" dirty="0"/>
              <a:t>로 보내는 형식</a:t>
            </a:r>
            <a:endParaRPr lang="en-US" altLang="ko-KR" dirty="0"/>
          </a:p>
          <a:p>
            <a:pPr lvl="2"/>
            <a:r>
              <a:rPr lang="en-US" altLang="ko-KR" dirty="0"/>
              <a:t>Image Nginx</a:t>
            </a:r>
          </a:p>
          <a:p>
            <a:pPr lvl="3"/>
            <a:r>
              <a:rPr lang="en-US" altLang="ko-KR" dirty="0"/>
              <a:t># docker run –p 8081:80 –-name docker-</a:t>
            </a:r>
            <a:r>
              <a:rPr lang="en-US" altLang="ko-KR" dirty="0" err="1"/>
              <a:t>nginx</a:t>
            </a:r>
            <a:r>
              <a:rPr lang="en-US" altLang="ko-KR" dirty="0"/>
              <a:t> </a:t>
            </a:r>
            <a:r>
              <a:rPr lang="en-US" altLang="ko-KR" dirty="0" err="1"/>
              <a:t>nginx</a:t>
            </a:r>
            <a:endParaRPr lang="en-US" altLang="ko-KR" dirty="0"/>
          </a:p>
          <a:p>
            <a:pPr lvl="4"/>
            <a:r>
              <a:rPr lang="en-US" altLang="ko-KR" dirty="0"/>
              <a:t>docker run –p &lt;</a:t>
            </a:r>
            <a:r>
              <a:rPr lang="en-US" altLang="ko-KR" dirty="0" err="1"/>
              <a:t>port:port</a:t>
            </a:r>
            <a:r>
              <a:rPr lang="en-US" altLang="ko-KR" dirty="0"/>
              <a:t>&gt; –-name [container name] [image]</a:t>
            </a:r>
          </a:p>
          <a:p>
            <a:pPr lvl="5"/>
            <a:r>
              <a:rPr lang="en-US" altLang="ko-KR" sz="1200" dirty="0"/>
              <a:t>run : image</a:t>
            </a:r>
            <a:r>
              <a:rPr lang="ko-KR" altLang="en-US" sz="1200" dirty="0"/>
              <a:t>를 이용하여 </a:t>
            </a:r>
            <a:r>
              <a:rPr lang="en-US" altLang="ko-KR" sz="1200" dirty="0" err="1"/>
              <a:t>containe</a:t>
            </a:r>
            <a:r>
              <a:rPr lang="ko-KR" altLang="en-US" sz="1200" dirty="0"/>
              <a:t>를 생성하는 명령어</a:t>
            </a:r>
            <a:endParaRPr lang="en-US" altLang="ko-KR" sz="1200" dirty="0"/>
          </a:p>
          <a:p>
            <a:pPr lvl="5"/>
            <a:r>
              <a:rPr lang="en-US" altLang="ko-KR" sz="1200" dirty="0"/>
              <a:t>-p &lt; host port : container port &gt;</a:t>
            </a:r>
          </a:p>
          <a:p>
            <a:pPr lvl="5"/>
            <a:r>
              <a:rPr lang="en-US" altLang="ko-KR" sz="1200" dirty="0"/>
              <a:t>name : container name</a:t>
            </a:r>
          </a:p>
          <a:p>
            <a:pPr lvl="3"/>
            <a:r>
              <a:rPr lang="en-US" altLang="ko-KR" dirty="0"/>
              <a:t>192.168.55.92:8081 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Image Ubuntu:22.04</a:t>
            </a:r>
          </a:p>
          <a:p>
            <a:pPr lvl="3"/>
            <a:r>
              <a:rPr lang="de-DE" altLang="ko-KR" dirty="0"/>
              <a:t># docker run -it --name my_ubuntu ubuntu:22.04 /bin/bash</a:t>
            </a:r>
          </a:p>
          <a:p>
            <a:pPr lvl="3"/>
            <a:r>
              <a:rPr lang="de-DE" altLang="ko-KR" dirty="0"/>
              <a:t># apt install nginx </a:t>
            </a:r>
          </a:p>
          <a:p>
            <a:pPr lvl="3"/>
            <a:r>
              <a:rPr lang="de-DE" altLang="ko-KR" dirty="0"/>
              <a:t># vim /etc/nginx/sites-available/default</a:t>
            </a:r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endParaRPr lang="en-US" altLang="ko-KR" dirty="0"/>
          </a:p>
          <a:p>
            <a:pPr lvl="4"/>
            <a:r>
              <a:rPr lang="en-US" altLang="ko-KR" dirty="0"/>
              <a:t>default </a:t>
            </a:r>
            <a:r>
              <a:rPr lang="ko-KR" altLang="en-US" dirty="0"/>
              <a:t>값인 </a:t>
            </a:r>
            <a:r>
              <a:rPr lang="en-US" altLang="ko-KR" dirty="0"/>
              <a:t>80</a:t>
            </a:r>
            <a:r>
              <a:rPr lang="ko-KR" altLang="en-US" dirty="0"/>
              <a:t>을 </a:t>
            </a:r>
            <a:r>
              <a:rPr lang="en-US" altLang="ko-KR" dirty="0"/>
              <a:t>333</a:t>
            </a:r>
            <a:r>
              <a:rPr lang="ko-KR" altLang="en-US"/>
              <a:t>으로 변경</a:t>
            </a:r>
            <a:endParaRPr lang="en-US" altLang="ko-KR"/>
          </a:p>
          <a:p>
            <a:pPr lvl="4"/>
            <a:r>
              <a:rPr lang="en-US" altLang="ko-KR"/>
              <a:t>port </a:t>
            </a:r>
            <a:r>
              <a:rPr lang="ko-KR" altLang="en-US"/>
              <a:t>값은 </a:t>
            </a:r>
            <a:r>
              <a:rPr lang="en-US" altLang="ko-KR"/>
              <a:t>1024 </a:t>
            </a:r>
            <a:r>
              <a:rPr lang="ko-KR" altLang="en-US"/>
              <a:t>이상 작성해야 됨</a:t>
            </a:r>
            <a:endParaRPr lang="en-US" altLang="ko-KR"/>
          </a:p>
          <a:p>
            <a:pPr marL="1828800" lvl="4" indent="0">
              <a:buNone/>
            </a:pPr>
            <a:endParaRPr lang="en-US" altLang="ko-KR" dirty="0"/>
          </a:p>
          <a:p>
            <a:pPr lvl="3"/>
            <a:r>
              <a:rPr lang="en-US" altLang="ko-KR" dirty="0"/>
              <a:t># service </a:t>
            </a:r>
            <a:r>
              <a:rPr lang="en-US" altLang="ko-KR" dirty="0" err="1"/>
              <a:t>nginx</a:t>
            </a:r>
            <a:r>
              <a:rPr lang="en-US" altLang="ko-KR" dirty="0"/>
              <a:t> restart </a:t>
            </a:r>
          </a:p>
          <a:p>
            <a:pPr lvl="3"/>
            <a:r>
              <a:rPr lang="en-US" altLang="ko-KR" dirty="0"/>
              <a:t>192.168.55.92:333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5FA55-5B6D-EC50-B858-D4E06066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95" y="4579307"/>
            <a:ext cx="2217605" cy="4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0569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921AC-ABDA-81E0-04D1-E7777A40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 &amp;</a:t>
            </a:r>
            <a:r>
              <a:rPr lang="ko-KR" altLang="en-US"/>
              <a:t> </a:t>
            </a:r>
            <a:r>
              <a:rPr lang="en-US" altLang="ko-KR"/>
              <a:t>VM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F2761-FC1F-2148-0672-5E88E5F55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0196"/>
            <a:ext cx="8229600" cy="5274440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Noto Sans KR"/>
              </a:rPr>
              <a:t>Docker </a:t>
            </a:r>
          </a:p>
          <a:p>
            <a:pPr lvl="1"/>
            <a:r>
              <a:rPr lang="ko-KR" altLang="en-US" dirty="0">
                <a:solidFill>
                  <a:srgbClr val="222222"/>
                </a:solidFill>
                <a:latin typeface="Noto Sans KR"/>
              </a:rPr>
              <a:t>여러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컨테이너들이 같은 하나의 머신 위에서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OS(</a:t>
            </a:r>
            <a:r>
              <a:rPr lang="en-US" altLang="ko-KR" dirty="0">
                <a:solidFill>
                  <a:srgbClr val="353638"/>
                </a:solidFill>
                <a:latin typeface="Noto Sans KR"/>
              </a:rPr>
              <a:t>operating system)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커널을 공유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하나의 머신 위에서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OS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커널을 공유하기 때문에 보통 수십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~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수백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MB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의 작은 크기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이는 마치 가벼운 가상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머신을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457200" lvl="1" indent="0">
              <a:buNone/>
            </a:pPr>
            <a:r>
              <a:rPr lang="en-US" altLang="ko-KR" dirty="0">
                <a:solidFill>
                  <a:srgbClr val="222222"/>
                </a:solidFill>
                <a:latin typeface="Noto Sans KR"/>
              </a:rPr>
              <a:t>   	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사용하는 것과 같은 느낌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lvl="1"/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가상화된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공간을 생성하기 위해 리눅스 자체 기능인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chroot,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네임스페이스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(namespace),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Noto Sans KR"/>
              </a:rPr>
              <a:t>cgroup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을 사용함으로써 </a:t>
            </a: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457200" lvl="1" indent="0"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환경을 만들기 때문에 성능 손실이 거의 없음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0" indent="0" algn="l">
              <a:buNone/>
            </a:pP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VM</a:t>
            </a:r>
          </a:p>
          <a:p>
            <a:pPr lvl="1"/>
            <a:r>
              <a:rPr lang="ko-KR" altLang="en-US" b="0" i="0" dirty="0" err="1">
                <a:effectLst/>
                <a:latin typeface="Noto Sans KR"/>
              </a:rPr>
              <a:t>하이퍼바이저</a:t>
            </a:r>
            <a:r>
              <a:rPr lang="en-US" altLang="ko-KR" b="0" i="0" dirty="0">
                <a:effectLst/>
                <a:latin typeface="Noto Sans KR"/>
              </a:rPr>
              <a:t>(Hypervisor)</a:t>
            </a:r>
            <a:r>
              <a:rPr lang="ko-KR" altLang="en-US" b="0" i="0" dirty="0">
                <a:effectLst/>
                <a:latin typeface="Noto Sans KR"/>
              </a:rPr>
              <a:t>를 이용해 </a:t>
            </a:r>
            <a:r>
              <a:rPr lang="ko-KR" altLang="en-US" b="0" i="0" dirty="0" err="1">
                <a:effectLst/>
                <a:latin typeface="Noto Sans KR"/>
              </a:rPr>
              <a:t>여러개의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en-US" altLang="ko-KR" dirty="0">
                <a:latin typeface="Noto Sans KR"/>
              </a:rPr>
              <a:t>OS</a:t>
            </a:r>
            <a:r>
              <a:rPr lang="en-US" altLang="ko-KR" dirty="0">
                <a:solidFill>
                  <a:srgbClr val="353638"/>
                </a:solidFill>
                <a:latin typeface="Noto Sans KR"/>
              </a:rPr>
              <a:t>(operating system) </a:t>
            </a:r>
            <a:r>
              <a:rPr lang="ko-KR" altLang="en-US" b="0" i="0" dirty="0">
                <a:effectLst/>
                <a:latin typeface="Noto Sans KR"/>
              </a:rPr>
              <a:t>를 하나의 호스트에서 생성해서 사용</a:t>
            </a:r>
            <a:endParaRPr lang="en-US" altLang="ko-KR" b="0" i="0" dirty="0">
              <a:effectLst/>
              <a:latin typeface="Noto Sans KR"/>
            </a:endParaRPr>
          </a:p>
          <a:p>
            <a:pPr lvl="2"/>
            <a:r>
              <a:rPr lang="ko-KR" altLang="en-US" b="0" i="0" dirty="0" err="1">
                <a:solidFill>
                  <a:schemeClr val="tx1"/>
                </a:solidFill>
                <a:effectLst/>
                <a:latin typeface="Noto Sans KR"/>
              </a:rPr>
              <a:t>하이퍼바이저를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Noto Sans KR"/>
              </a:rPr>
              <a:t> 반드시 거치기 때문에 일반 호스트에 비해 성능의 손실이 발생</a:t>
            </a:r>
            <a:endParaRPr lang="en-US" altLang="ko-KR" b="0" i="0" dirty="0">
              <a:solidFill>
                <a:schemeClr val="tx1"/>
              </a:solidFill>
              <a:effectLst/>
              <a:latin typeface="Noto Sans KR"/>
            </a:endParaRPr>
          </a:p>
          <a:p>
            <a:pPr lvl="3"/>
            <a:r>
              <a:rPr lang="ko-KR" altLang="en-US" dirty="0" err="1">
                <a:solidFill>
                  <a:srgbClr val="353638"/>
                </a:solidFill>
                <a:latin typeface="Noto Sans KR"/>
              </a:rPr>
              <a:t>하이퍼바이저</a:t>
            </a:r>
            <a:r>
              <a:rPr lang="en-US" altLang="ko-KR" b="0" i="0" dirty="0">
                <a:effectLst/>
                <a:latin typeface="Noto Sans KR"/>
              </a:rPr>
              <a:t> (Hypervisor)</a:t>
            </a:r>
            <a:r>
              <a:rPr lang="ko-KR" altLang="en-US" dirty="0">
                <a:solidFill>
                  <a:srgbClr val="353638"/>
                </a:solidFill>
                <a:latin typeface="Noto Sans KR"/>
              </a:rPr>
              <a:t> </a:t>
            </a:r>
            <a:r>
              <a:rPr lang="en-US" altLang="ko-KR" dirty="0">
                <a:solidFill>
                  <a:srgbClr val="353638"/>
                </a:solidFill>
                <a:latin typeface="Noto Sans KR"/>
              </a:rPr>
              <a:t>:</a:t>
            </a:r>
            <a:r>
              <a:rPr lang="ko-KR" altLang="en-US" dirty="0">
                <a:solidFill>
                  <a:srgbClr val="353638"/>
                </a:solidFill>
                <a:latin typeface="Noto Sans KR"/>
              </a:rPr>
              <a:t> 호스트 컴퓨터에서 다수의 </a:t>
            </a:r>
            <a:r>
              <a:rPr lang="en-US" altLang="ko-KR" dirty="0">
                <a:solidFill>
                  <a:srgbClr val="353638"/>
                </a:solidFill>
                <a:latin typeface="Noto Sans KR"/>
              </a:rPr>
              <a:t>OS(operating system)</a:t>
            </a:r>
            <a:r>
              <a:rPr lang="ko-KR" altLang="en-US" dirty="0">
                <a:solidFill>
                  <a:srgbClr val="353638"/>
                </a:solidFill>
                <a:latin typeface="Noto Sans KR"/>
              </a:rPr>
              <a:t>를 동시에 실행하기 위한 논리적 플랫폼</a:t>
            </a:r>
            <a:endParaRPr lang="en-US" altLang="ko-KR" b="0" i="0" dirty="0">
              <a:solidFill>
                <a:srgbClr val="353638"/>
              </a:solidFill>
              <a:effectLst/>
              <a:latin typeface="Noto Sans KR"/>
            </a:endParaRPr>
          </a:p>
          <a:p>
            <a:pPr marL="914400" lvl="2" indent="0">
              <a:buNone/>
            </a:pPr>
            <a:endParaRPr lang="en-US" altLang="ko-KR" b="0" i="0" dirty="0">
              <a:solidFill>
                <a:srgbClr val="353638"/>
              </a:solidFill>
              <a:effectLst/>
              <a:latin typeface="Noto Sans KR"/>
            </a:endParaRPr>
          </a:p>
          <a:p>
            <a:pPr lvl="1"/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하나의 머신 위에서 동작하지만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사실상 다른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머신인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것처럼 각자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OS</a:t>
            </a:r>
            <a:r>
              <a:rPr lang="en-US" altLang="ko-KR" dirty="0">
                <a:solidFill>
                  <a:srgbClr val="353638"/>
                </a:solidFill>
                <a:latin typeface="Noto Sans KR"/>
              </a:rPr>
              <a:t> (operating system)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애플리케이션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라이브러리들을 가지고 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marL="457200" lvl="1" indent="0">
              <a:buNone/>
            </a:pP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	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있기 때문에 통상적으로 하나당 수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GB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를  가짐</a:t>
            </a:r>
            <a:endParaRPr lang="en-US" altLang="ko-KR" b="0" i="0" dirty="0">
              <a:solidFill>
                <a:srgbClr val="222222"/>
              </a:solidFill>
              <a:effectLst/>
              <a:latin typeface="Noto Sans KR"/>
            </a:endParaRPr>
          </a:p>
          <a:p>
            <a:pPr lvl="2"/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가상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머신은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 게스트 운영체제를 사용하기 위한 라이브러리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커널 등을 전부 포함하기 때문에 가상 </a:t>
            </a:r>
            <a:r>
              <a:rPr lang="ko-KR" altLang="en-US" b="0" i="0" dirty="0" err="1">
                <a:solidFill>
                  <a:srgbClr val="222222"/>
                </a:solidFill>
                <a:effectLst/>
                <a:latin typeface="Noto Sans KR"/>
              </a:rPr>
              <a:t>머신을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 배포</a:t>
            </a: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marL="914400" lvl="2" indent="0">
              <a:buNone/>
            </a:pP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하기 위한 이미지로 만들었을 때 이미지의 크기 </a:t>
            </a:r>
            <a:r>
              <a:rPr lang="ko-KR" altLang="en-US" b="0" i="0">
                <a:solidFill>
                  <a:srgbClr val="222222"/>
                </a:solidFill>
                <a:effectLst/>
                <a:latin typeface="Noto Sans KR"/>
              </a:rPr>
              <a:t>또한 커집</a:t>
            </a:r>
            <a:endParaRPr lang="en-US" altLang="ko-KR" b="0" i="0">
              <a:solidFill>
                <a:srgbClr val="222222"/>
              </a:solidFill>
              <a:effectLst/>
              <a:latin typeface="Noto Sans KR"/>
            </a:endParaRPr>
          </a:p>
          <a:p>
            <a:pPr marL="914400" lvl="2" indent="0">
              <a:buNone/>
            </a:pPr>
            <a:endParaRPr lang="en-US" altLang="ko-KR" dirty="0">
              <a:solidFill>
                <a:srgbClr val="222222"/>
              </a:solidFill>
              <a:latin typeface="Noto Sans KR"/>
            </a:endParaRPr>
          </a:p>
          <a:p>
            <a:pPr lvl="1"/>
            <a:r>
              <a:rPr lang="ko-KR" altLang="en-US" b="0" i="0">
                <a:solidFill>
                  <a:srgbClr val="222222"/>
                </a:solidFill>
                <a:effectLst/>
                <a:latin typeface="Noto Sans KR"/>
              </a:rPr>
              <a:t>대부분 부팅하는데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KR"/>
              </a:rPr>
              <a:t>오랜 시간이 걸린다는 단점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KR"/>
              </a:rPr>
              <a:t> </a:t>
            </a:r>
          </a:p>
          <a:p>
            <a:pPr lvl="2"/>
            <a:r>
              <a:rPr lang="en-US" altLang="ko-KR"/>
              <a:t>vm</a:t>
            </a:r>
            <a:r>
              <a:rPr lang="ko-KR" altLang="en-US"/>
              <a:t>은 실행할 때마다 모든 </a:t>
            </a:r>
            <a:r>
              <a:rPr lang="en-US" altLang="ko-KR"/>
              <a:t>image</a:t>
            </a:r>
            <a:r>
              <a:rPr lang="ko-KR" altLang="en-US"/>
              <a:t>를 새로 부팅해야되기 때문에 부팅이 오래걸림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                               .</a:t>
            </a:r>
            <a:endParaRPr lang="ko-KR" altLang="en-US" dirty="0"/>
          </a:p>
        </p:txBody>
      </p:sp>
      <p:pic>
        <p:nvPicPr>
          <p:cNvPr id="1026" name="Picture 2" descr="컨테이너와 VM의 차이점">
            <a:extLst>
              <a:ext uri="{FF2B5EF4-FFF2-40B4-BE49-F238E27FC236}">
                <a16:creationId xmlns:a16="http://schemas.microsoft.com/office/drawing/2014/main" id="{49106D7D-5106-0B8D-DF6D-9803B200A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903" y="4348531"/>
            <a:ext cx="4494948" cy="193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14057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C6E60-4F90-B22B-4191-501596B9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7D4A5-1082-2248-0B15-97DAD39D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</a:p>
          <a:p>
            <a:pPr lvl="1"/>
            <a:r>
              <a:rPr lang="ko-KR" altLang="en-US" dirty="0"/>
              <a:t>개발자가 컨테이너를 빌드</a:t>
            </a:r>
            <a:r>
              <a:rPr lang="en-US" altLang="ko-KR" dirty="0"/>
              <a:t>, </a:t>
            </a:r>
            <a:r>
              <a:rPr lang="ko-KR" altLang="en-US" dirty="0"/>
              <a:t>배포</a:t>
            </a:r>
            <a:r>
              <a:rPr lang="en-US" altLang="ko-KR" dirty="0"/>
              <a:t>, </a:t>
            </a:r>
            <a:r>
              <a:rPr lang="ko-KR" altLang="en-US" dirty="0"/>
              <a:t>실행 업데이트 관리할 수 있는 오픈 소스 플랫폼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https://docs.docker.com/desktop/install/linux-install/</a:t>
            </a:r>
            <a:r>
              <a:rPr lang="en-US" altLang="ko-KR" dirty="0"/>
              <a:t> 	#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$ docker –v</a:t>
            </a:r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dirty="0" err="1"/>
              <a:t>입력시</a:t>
            </a:r>
            <a:r>
              <a:rPr lang="ko-KR" altLang="en-US" dirty="0"/>
              <a:t> 버전이 나오면 성공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4919473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D73B1-0365-40CC-7E9D-AE682350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5B39F9-AFA7-3B06-40F8-016213CEC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 Image</a:t>
            </a:r>
          </a:p>
          <a:p>
            <a:pPr lvl="1"/>
            <a:r>
              <a:rPr lang="ko-KR" altLang="en-US"/>
              <a:t>서비스 운영에 필요한 서버 프로그램</a:t>
            </a:r>
            <a:r>
              <a:rPr lang="en-US" altLang="ko-KR"/>
              <a:t>, </a:t>
            </a:r>
            <a:r>
              <a:rPr lang="ko-KR" altLang="en-US"/>
              <a:t>소스코드 및 라이브러리</a:t>
            </a:r>
            <a:r>
              <a:rPr lang="en-US" altLang="ko-KR"/>
              <a:t>, </a:t>
            </a:r>
            <a:r>
              <a:rPr lang="ko-KR" altLang="en-US"/>
              <a:t>컴파일 된 실행파일을 묶은 형태</a:t>
            </a:r>
            <a:endParaRPr lang="en-US" altLang="ko-KR"/>
          </a:p>
          <a:p>
            <a:pPr lvl="2"/>
            <a:r>
              <a:rPr lang="ko-KR" altLang="en-US"/>
              <a:t>변형 불가 </a:t>
            </a:r>
            <a:endParaRPr lang="en-US" altLang="ko-KR"/>
          </a:p>
          <a:p>
            <a:pPr lvl="2"/>
            <a:r>
              <a:rPr lang="en-US" altLang="ko-KR"/>
              <a:t>Container </a:t>
            </a:r>
            <a:r>
              <a:rPr lang="ko-KR" altLang="en-US"/>
              <a:t>없이 존재함</a:t>
            </a:r>
            <a:endParaRPr lang="en-US" altLang="ko-KR"/>
          </a:p>
          <a:p>
            <a:pPr lvl="2"/>
            <a:r>
              <a:rPr lang="ko-KR" altLang="en-US"/>
              <a:t>단 한번의 </a:t>
            </a:r>
            <a:r>
              <a:rPr lang="en-US" altLang="ko-KR"/>
              <a:t>Image </a:t>
            </a:r>
            <a:r>
              <a:rPr lang="ko-KR" altLang="en-US"/>
              <a:t>생성</a:t>
            </a:r>
            <a:endParaRPr lang="en-US" altLang="ko-KR"/>
          </a:p>
          <a:p>
            <a:pPr lvl="2"/>
            <a:r>
              <a:rPr lang="ko-KR" altLang="en-US"/>
              <a:t>컨테이너 삭제되더라도 </a:t>
            </a:r>
            <a:r>
              <a:rPr lang="en-US" altLang="ko-KR"/>
              <a:t>Image </a:t>
            </a:r>
            <a:r>
              <a:rPr lang="ko-KR" altLang="en-US"/>
              <a:t>는 변하지 않음</a:t>
            </a:r>
            <a:endParaRPr lang="en-US" altLang="ko-KR"/>
          </a:p>
          <a:p>
            <a:pPr lvl="2"/>
            <a:r>
              <a:rPr lang="en-US" altLang="ko-KR"/>
              <a:t>Docker</a:t>
            </a:r>
            <a:r>
              <a:rPr lang="ko-KR" altLang="en-US"/>
              <a:t>는 </a:t>
            </a:r>
            <a:r>
              <a:rPr lang="en-US" altLang="ko-KR"/>
              <a:t>github</a:t>
            </a:r>
            <a:r>
              <a:rPr lang="ko-KR" altLang="en-US"/>
              <a:t>와 유사한 서비스인 </a:t>
            </a:r>
            <a:r>
              <a:rPr lang="en-US" altLang="ko-KR"/>
              <a:t>DockerHub</a:t>
            </a:r>
            <a:r>
              <a:rPr lang="ko-KR" altLang="en-US"/>
              <a:t>를 통해 버전 관리 및 배포 가능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Container</a:t>
            </a:r>
          </a:p>
          <a:p>
            <a:pPr lvl="1"/>
            <a:r>
              <a:rPr lang="en-US" altLang="ko-KR"/>
              <a:t> Image</a:t>
            </a:r>
            <a:r>
              <a:rPr lang="ko-KR" altLang="en-US"/>
              <a:t>를 기반으로 생성되고 파일 시스템과 어플리케이션이 구체화되어 실행된 상태</a:t>
            </a:r>
            <a:endParaRPr lang="en-US" altLang="ko-KR"/>
          </a:p>
          <a:p>
            <a:pPr lvl="2"/>
            <a:r>
              <a:rPr lang="en-US" altLang="ko-KR"/>
              <a:t>Write</a:t>
            </a:r>
            <a:r>
              <a:rPr lang="ko-KR" altLang="en-US"/>
              <a:t> 가능</a:t>
            </a:r>
            <a:endParaRPr lang="en-US" altLang="ko-KR"/>
          </a:p>
          <a:p>
            <a:pPr lvl="2"/>
            <a:r>
              <a:rPr lang="en-US" altLang="ko-KR"/>
              <a:t>Image</a:t>
            </a:r>
            <a:r>
              <a:rPr lang="ko-KR" altLang="en-US"/>
              <a:t>를 실행해야 존재함</a:t>
            </a:r>
            <a:endParaRPr lang="en-US" altLang="ko-KR"/>
          </a:p>
          <a:p>
            <a:pPr lvl="2"/>
            <a:r>
              <a:rPr lang="ko-KR" altLang="en-US"/>
              <a:t>하나의 </a:t>
            </a:r>
            <a:r>
              <a:rPr lang="en-US" altLang="ko-KR"/>
              <a:t> Image</a:t>
            </a:r>
            <a:r>
              <a:rPr lang="ko-KR" altLang="en-US"/>
              <a:t>는 여러 </a:t>
            </a:r>
            <a:r>
              <a:rPr lang="en-US" altLang="ko-KR"/>
              <a:t>Container</a:t>
            </a:r>
            <a:r>
              <a:rPr lang="ko-KR" altLang="en-US"/>
              <a:t>를 생성 </a:t>
            </a:r>
            <a:endParaRPr lang="en-US" altLang="ko-KR"/>
          </a:p>
          <a:p>
            <a:pPr lvl="3"/>
            <a:r>
              <a:rPr lang="ko-KR" altLang="en-US"/>
              <a:t>독립적으로 실행</a:t>
            </a:r>
            <a:endParaRPr lang="en-US" altLang="ko-KR"/>
          </a:p>
          <a:p>
            <a:pPr lvl="2"/>
            <a:r>
              <a:rPr lang="en-US" altLang="ko-KR"/>
              <a:t>Container</a:t>
            </a:r>
            <a:r>
              <a:rPr lang="ko-KR" altLang="en-US"/>
              <a:t>는 종료되었다고 메모리에서 삭제되지 않고 남아있음</a:t>
            </a:r>
            <a:endParaRPr lang="en-US" altLang="ko-KR"/>
          </a:p>
          <a:p>
            <a:pPr marL="914400" lvl="2" indent="0">
              <a:buNone/>
            </a:pP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en-US" altLang="ko-KR"/>
              <a:t>,</a:t>
            </a:r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E538EE-6A85-EEDA-1EEE-77A5942C1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48" y="4653167"/>
            <a:ext cx="3627998" cy="179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35425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38DCA-21C9-7D79-F5D7-6C006346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Docker  Image </a:t>
            </a:r>
            <a:r>
              <a:rPr lang="ko-KR" altLang="en-US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354E5-61D5-B894-9D82-70185E7B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Container Image</a:t>
            </a:r>
            <a:r>
              <a:rPr lang="ko-KR" altLang="en-US" dirty="0"/>
              <a:t> </a:t>
            </a:r>
            <a:r>
              <a:rPr lang="ko-KR" altLang="en-US" dirty="0" err="1"/>
              <a:t>내려받기</a:t>
            </a:r>
            <a:endParaRPr lang="en-US" altLang="ko-KR" dirty="0"/>
          </a:p>
          <a:p>
            <a:pPr lvl="1"/>
            <a:r>
              <a:rPr lang="en-US" altLang="ko-KR" dirty="0"/>
              <a:t>#docker pull ubuntu:22.04</a:t>
            </a:r>
          </a:p>
          <a:p>
            <a:pPr lvl="2"/>
            <a:r>
              <a:rPr lang="en-US" altLang="ko-KR" dirty="0"/>
              <a:t>pull</a:t>
            </a:r>
            <a:r>
              <a:rPr lang="ko-KR" altLang="en-US" dirty="0"/>
              <a:t> 명령어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DockerHub</a:t>
            </a:r>
            <a:r>
              <a:rPr lang="ko-KR" altLang="en-US" dirty="0"/>
              <a:t>에 있는 이미지를 갖고 오는 명령어로 </a:t>
            </a:r>
            <a:r>
              <a:rPr lang="en-US" altLang="ko-KR" dirty="0"/>
              <a:t>ubuntu </a:t>
            </a:r>
            <a:r>
              <a:rPr lang="ko-KR" altLang="en-US" dirty="0"/>
              <a:t>이미지를 가져옴</a:t>
            </a:r>
            <a:endParaRPr lang="en-US" altLang="ko-KR" dirty="0"/>
          </a:p>
          <a:p>
            <a:pPr marL="914400" lvl="2" indent="0">
              <a:buNone/>
            </a:pPr>
            <a:endParaRPr lang="en-US" altLang="ko-KR"/>
          </a:p>
          <a:p>
            <a:r>
              <a:rPr lang="en-US" altLang="ko-KR"/>
              <a:t>Container Image</a:t>
            </a:r>
            <a:r>
              <a:rPr lang="ko-KR" altLang="en-US"/>
              <a:t> 올리기</a:t>
            </a:r>
            <a:r>
              <a:rPr lang="en-US" altLang="ko-KR"/>
              <a:t>	</a:t>
            </a:r>
          </a:p>
          <a:p>
            <a:pPr lvl="1"/>
            <a:r>
              <a:rPr lang="en-US" altLang="ko-KR"/>
              <a:t>#docker push [docker hub </a:t>
            </a:r>
            <a:r>
              <a:rPr lang="ko-KR" altLang="en-US"/>
              <a:t>이름</a:t>
            </a:r>
            <a:r>
              <a:rPr lang="en-US" altLang="ko-KR"/>
              <a:t>]/[docker image </a:t>
            </a:r>
            <a:r>
              <a:rPr lang="ko-KR" altLang="en-US"/>
              <a:t>이름</a:t>
            </a:r>
            <a:r>
              <a:rPr lang="en-US" altLang="ko-KR"/>
              <a:t>]:[</a:t>
            </a:r>
            <a:r>
              <a:rPr lang="ko-KR" altLang="en-US"/>
              <a:t>버전</a:t>
            </a:r>
            <a:r>
              <a:rPr lang="en-US" altLang="ko-KR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Docker  Image </a:t>
            </a:r>
            <a:r>
              <a:rPr lang="ko-KR" altLang="en-US" dirty="0"/>
              <a:t>목록</a:t>
            </a:r>
            <a:endParaRPr lang="en-US" altLang="ko-KR" dirty="0"/>
          </a:p>
          <a:p>
            <a:pPr lvl="1"/>
            <a:r>
              <a:rPr lang="en-US" altLang="ko-KR" dirty="0"/>
              <a:t># docker images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Docker  Image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r>
              <a:rPr lang="en-US" altLang="ko-KR" dirty="0"/>
              <a:t># docker </a:t>
            </a:r>
            <a:r>
              <a:rPr lang="en-US" altLang="ko-KR" dirty="0" err="1"/>
              <a:t>rmi</a:t>
            </a:r>
            <a:r>
              <a:rPr lang="en-US" altLang="ko-KR" dirty="0"/>
              <a:t> ubuntu:22.04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27755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A389E-AB94-1640-F4CC-2E52E29A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 Image</a:t>
            </a:r>
            <a:r>
              <a:rPr lang="ko-KR" altLang="en-US"/>
              <a:t>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A3BAAF-7C1C-5575-A9DB-7B9607615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commit</a:t>
            </a:r>
          </a:p>
          <a:p>
            <a:pPr lvl="1"/>
            <a:r>
              <a:rPr lang="en-US" altLang="ko-KR"/>
              <a:t>#docker commit [contain] [image_name]</a:t>
            </a:r>
          </a:p>
          <a:p>
            <a:pPr lvl="1"/>
            <a:r>
              <a:rPr lang="ko-KR" altLang="en-US"/>
              <a:t>현재까지 작업해 놓은 </a:t>
            </a:r>
            <a:r>
              <a:rPr lang="en-US" altLang="ko-KR"/>
              <a:t>containe</a:t>
            </a:r>
            <a:r>
              <a:rPr lang="ko-KR" altLang="en-US"/>
              <a:t>를 </a:t>
            </a:r>
            <a:r>
              <a:rPr lang="en-US" altLang="ko-KR"/>
              <a:t>image</a:t>
            </a:r>
            <a:r>
              <a:rPr lang="ko-KR" altLang="en-US"/>
              <a:t>로 저장하는 명령어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save </a:t>
            </a:r>
          </a:p>
          <a:p>
            <a:pPr lvl="1"/>
            <a:r>
              <a:rPr lang="en-US" altLang="ko-KR"/>
              <a:t>#docker –o [</a:t>
            </a:r>
            <a:r>
              <a:rPr lang="ko-KR" altLang="en-US"/>
              <a:t>파일명</a:t>
            </a:r>
            <a:r>
              <a:rPr lang="en-US" altLang="ko-KR"/>
              <a:t>] [image_name]</a:t>
            </a:r>
          </a:p>
          <a:p>
            <a:pPr lvl="2"/>
            <a:r>
              <a:rPr lang="en-US" altLang="ko-KR"/>
              <a:t>-o : output</a:t>
            </a:r>
          </a:p>
          <a:p>
            <a:pPr lvl="1"/>
            <a:r>
              <a:rPr lang="en-US" altLang="ko-KR"/>
              <a:t>docker image</a:t>
            </a:r>
            <a:r>
              <a:rPr lang="ko-KR" altLang="en-US"/>
              <a:t>를 </a:t>
            </a:r>
            <a:r>
              <a:rPr lang="en-US" altLang="ko-KR"/>
              <a:t>tar</a:t>
            </a:r>
            <a:r>
              <a:rPr lang="ko-KR" altLang="en-US"/>
              <a:t>파일로 저장하기 위한 명령어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load</a:t>
            </a:r>
          </a:p>
          <a:p>
            <a:pPr lvl="1"/>
            <a:r>
              <a:rPr lang="en-US" altLang="ko-KR"/>
              <a:t>#docker –i [</a:t>
            </a:r>
            <a:r>
              <a:rPr lang="ko-KR" altLang="en-US"/>
              <a:t>파일명</a:t>
            </a:r>
            <a:r>
              <a:rPr lang="en-US" altLang="ko-KR"/>
              <a:t>.tar]</a:t>
            </a:r>
          </a:p>
          <a:p>
            <a:pPr lvl="2"/>
            <a:r>
              <a:rPr lang="en-US" altLang="ko-KR"/>
              <a:t>-I :  input	</a:t>
            </a:r>
          </a:p>
          <a:p>
            <a:pPr lvl="1"/>
            <a:r>
              <a:rPr lang="en-US" altLang="ko-KR"/>
              <a:t>tar</a:t>
            </a:r>
            <a:r>
              <a:rPr lang="ko-KR" altLang="en-US"/>
              <a:t>파일로 만들어진 </a:t>
            </a:r>
            <a:r>
              <a:rPr lang="en-US" altLang="ko-KR"/>
              <a:t>image</a:t>
            </a:r>
            <a:r>
              <a:rPr lang="ko-KR" altLang="en-US"/>
              <a:t>를 다시 </a:t>
            </a:r>
            <a:r>
              <a:rPr lang="en-US" altLang="ko-KR"/>
              <a:t>docker image</a:t>
            </a:r>
            <a:r>
              <a:rPr lang="ko-KR" altLang="en-US"/>
              <a:t>로 되돌리기위한 명령어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4595877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7022-38AC-F730-2DCD-248C2816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 Container </a:t>
            </a:r>
            <a:r>
              <a:rPr lang="ko-KR" altLang="en-US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C024A-6323-0F24-4D9D-9CC72C0A3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1411"/>
            <a:ext cx="8229600" cy="5274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실행 </a:t>
            </a:r>
            <a:endParaRPr lang="en-US" altLang="ko-KR" dirty="0"/>
          </a:p>
          <a:p>
            <a:pPr lvl="1"/>
            <a:r>
              <a:rPr lang="de-DE" altLang="ko-KR" dirty="0"/>
              <a:t># docker run -it --name my_ubuntu ubuntu:22.04 /bin</a:t>
            </a:r>
            <a:r>
              <a:rPr lang="de-DE" altLang="ko-KR"/>
              <a:t>/bash</a:t>
            </a:r>
          </a:p>
          <a:p>
            <a:pPr lvl="2"/>
            <a:r>
              <a:rPr lang="en-US" altLang="ko-KR"/>
              <a:t>docker run [</a:t>
            </a:r>
            <a:r>
              <a:rPr lang="ko-KR" altLang="en-US"/>
              <a:t>옵션</a:t>
            </a:r>
            <a:r>
              <a:rPr lang="en-US" altLang="ko-KR"/>
              <a:t>] –name [container_name] [image:version] /bin/bash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종료</a:t>
            </a:r>
            <a:r>
              <a:rPr lang="en-US" altLang="ko-KR" dirty="0"/>
              <a:t>&amp; </a:t>
            </a:r>
            <a:r>
              <a:rPr lang="ko-KR" altLang="en-US" dirty="0"/>
              <a:t>나오기</a:t>
            </a:r>
            <a:endParaRPr lang="en-US" altLang="ko-KR" dirty="0"/>
          </a:p>
          <a:p>
            <a:pPr lvl="1"/>
            <a:r>
              <a:rPr lang="en-US" altLang="ko-KR" dirty="0"/>
              <a:t># exit</a:t>
            </a:r>
            <a:r>
              <a:rPr lang="ko-KR" altLang="en-US" dirty="0"/>
              <a:t> </a:t>
            </a:r>
            <a:r>
              <a:rPr lang="en-US" altLang="ko-KR" dirty="0"/>
              <a:t>				#</a:t>
            </a:r>
            <a:r>
              <a:rPr lang="ko-KR" altLang="en-US" dirty="0"/>
              <a:t>종료</a:t>
            </a:r>
            <a:endParaRPr lang="en-US" altLang="ko-KR" dirty="0"/>
          </a:p>
          <a:p>
            <a:pPr lvl="1"/>
            <a:r>
              <a:rPr lang="en-US" altLang="ko-KR" dirty="0"/>
              <a:t>^P , ^Q 				#</a:t>
            </a:r>
            <a:r>
              <a:rPr lang="ko-KR" altLang="en-US" dirty="0"/>
              <a:t>나오기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재시작</a:t>
            </a:r>
            <a:r>
              <a:rPr lang="en-US" altLang="ko-KR" dirty="0"/>
              <a:t>/ </a:t>
            </a:r>
            <a:r>
              <a:rPr lang="ko-KR" altLang="en-US" dirty="0"/>
              <a:t>정지</a:t>
            </a:r>
            <a:endParaRPr lang="en-US" altLang="ko-KR" dirty="0"/>
          </a:p>
          <a:p>
            <a:pPr lvl="1"/>
            <a:r>
              <a:rPr lang="en-US" altLang="ko-KR" dirty="0"/>
              <a:t># docker start </a:t>
            </a:r>
            <a:r>
              <a:rPr lang="en-US" altLang="ko-KR" dirty="0" err="1"/>
              <a:t>my_ubuntu</a:t>
            </a:r>
            <a:r>
              <a:rPr lang="en-US" altLang="ko-KR" dirty="0"/>
              <a:t> 		#</a:t>
            </a:r>
            <a:r>
              <a:rPr lang="ko-KR" altLang="en-US" dirty="0"/>
              <a:t>재시작</a:t>
            </a:r>
          </a:p>
          <a:p>
            <a:pPr lvl="1"/>
            <a:r>
              <a:rPr lang="en-US" altLang="ko-KR" dirty="0"/>
              <a:t># docker stop </a:t>
            </a:r>
            <a:r>
              <a:rPr lang="en-US" altLang="ko-KR" dirty="0" err="1"/>
              <a:t>my_ubuntu</a:t>
            </a:r>
            <a:r>
              <a:rPr lang="en-US" altLang="ko-KR" dirty="0"/>
              <a:t>		#</a:t>
            </a:r>
            <a:r>
              <a:rPr lang="ko-KR" altLang="en-US" dirty="0"/>
              <a:t>정지</a:t>
            </a:r>
            <a:endParaRPr lang="en-US" altLang="ko-KR" dirty="0"/>
          </a:p>
          <a:p>
            <a:pPr lvl="2"/>
            <a:r>
              <a:rPr lang="en-US" altLang="ko-KR"/>
              <a:t>docker [</a:t>
            </a:r>
            <a:r>
              <a:rPr lang="ko-KR" altLang="en-US"/>
              <a:t>명령어</a:t>
            </a:r>
            <a:r>
              <a:rPr lang="en-US" altLang="ko-KR"/>
              <a:t>] [container_name]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연결 </a:t>
            </a:r>
            <a:endParaRPr lang="en-US" altLang="ko-KR" dirty="0"/>
          </a:p>
          <a:p>
            <a:pPr lvl="1"/>
            <a:r>
              <a:rPr lang="en-US" altLang="ko-KR" dirty="0"/>
              <a:t># docker exec –it </a:t>
            </a:r>
            <a:r>
              <a:rPr lang="en-US" altLang="ko-KR" dirty="0" err="1"/>
              <a:t>my_ubuntu</a:t>
            </a:r>
            <a:r>
              <a:rPr lang="en-US" altLang="ko-KR" dirty="0"/>
              <a:t> /bin/bash	#</a:t>
            </a:r>
            <a:r>
              <a:rPr lang="ko-KR" altLang="en-US" dirty="0"/>
              <a:t>연결</a:t>
            </a:r>
            <a:endParaRPr lang="en-US" altLang="ko-KR" dirty="0"/>
          </a:p>
          <a:p>
            <a:pPr lvl="1"/>
            <a:r>
              <a:rPr lang="en-US" altLang="ko-KR" dirty="0"/>
              <a:t># docker attach </a:t>
            </a:r>
            <a:r>
              <a:rPr lang="en-US" altLang="ko-KR" dirty="0" err="1"/>
              <a:t>my</a:t>
            </a:r>
            <a:r>
              <a:rPr lang="en-US" altLang="ko-KR" err="1"/>
              <a:t>_</a:t>
            </a:r>
            <a:r>
              <a:rPr lang="en-US" altLang="ko-KR"/>
              <a:t>ubuntu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삭제 </a:t>
            </a:r>
            <a:endParaRPr lang="en-US" altLang="ko-KR" dirty="0"/>
          </a:p>
          <a:p>
            <a:pPr lvl="1"/>
            <a:r>
              <a:rPr lang="en-US" altLang="ko-KR" dirty="0"/>
              <a:t># docker rm </a:t>
            </a:r>
            <a:r>
              <a:rPr lang="en-US" altLang="ko-KR" dirty="0" err="1"/>
              <a:t>my_ubuntu</a:t>
            </a:r>
            <a:r>
              <a:rPr lang="en-US" altLang="ko-KR" dirty="0"/>
              <a:t>		#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Container</a:t>
            </a:r>
            <a:r>
              <a:rPr lang="ko-KR" altLang="en-US" dirty="0"/>
              <a:t> 목록 확인</a:t>
            </a:r>
            <a:endParaRPr lang="en-US" altLang="ko-KR" dirty="0"/>
          </a:p>
          <a:p>
            <a:pPr lvl="1"/>
            <a:r>
              <a:rPr lang="en-US" altLang="ko-KR" dirty="0"/>
              <a:t>#docker </a:t>
            </a:r>
            <a:r>
              <a:rPr lang="en-US" altLang="ko-KR" dirty="0" err="1"/>
              <a:t>ps</a:t>
            </a:r>
            <a:r>
              <a:rPr lang="en-US" altLang="ko-KR" dirty="0"/>
              <a:t> -a</a:t>
            </a:r>
            <a:endParaRPr lang="ko-KR" altLang="en-US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19106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553E8-C78C-46EF-3C8C-496E7A50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Container</a:t>
            </a:r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09F0C61-77E6-35D1-E583-F98DABEE910E}"/>
              </a:ext>
            </a:extLst>
          </p:cNvPr>
          <p:cNvSpPr/>
          <p:nvPr/>
        </p:nvSpPr>
        <p:spPr>
          <a:xfrm>
            <a:off x="901402" y="2251637"/>
            <a:ext cx="736864" cy="3480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Image</a:t>
            </a:r>
            <a:endParaRPr lang="ko-KR" altLang="en-US" sz="120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5169F46-692E-A657-219B-9E50672BC258}"/>
              </a:ext>
            </a:extLst>
          </p:cNvPr>
          <p:cNvCxnSpPr>
            <a:cxnSpLocks/>
          </p:cNvCxnSpPr>
          <p:nvPr/>
        </p:nvCxnSpPr>
        <p:spPr>
          <a:xfrm>
            <a:off x="1722611" y="2458084"/>
            <a:ext cx="106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B23912CE-2764-261C-7DBD-254A39D8A2B0}"/>
              </a:ext>
            </a:extLst>
          </p:cNvPr>
          <p:cNvGrpSpPr/>
          <p:nvPr/>
        </p:nvGrpSpPr>
        <p:grpSpPr>
          <a:xfrm>
            <a:off x="2362691" y="1445213"/>
            <a:ext cx="5910962" cy="4866968"/>
            <a:chOff x="2256502" y="1427515"/>
            <a:chExt cx="5910962" cy="4866968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5C07A1F-9708-EA5D-2504-79210B076877}"/>
                </a:ext>
              </a:extLst>
            </p:cNvPr>
            <p:cNvGrpSpPr/>
            <p:nvPr/>
          </p:nvGrpSpPr>
          <p:grpSpPr>
            <a:xfrm>
              <a:off x="2879599" y="2080051"/>
              <a:ext cx="5071474" cy="3717391"/>
              <a:chOff x="1274975" y="1926668"/>
              <a:chExt cx="5071474" cy="371739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00FDCDC-4D41-B0AD-932B-215C02E6E7B6}"/>
                  </a:ext>
                </a:extLst>
              </p:cNvPr>
              <p:cNvSpPr/>
              <p:nvPr/>
            </p:nvSpPr>
            <p:spPr>
              <a:xfrm>
                <a:off x="1297858" y="2023479"/>
                <a:ext cx="973394" cy="58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생성</a:t>
                </a: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D19454B9-DA51-FBC6-D76D-43D85A967739}"/>
                  </a:ext>
                </a:extLst>
              </p:cNvPr>
              <p:cNvSpPr/>
              <p:nvPr/>
            </p:nvSpPr>
            <p:spPr>
              <a:xfrm>
                <a:off x="1297858" y="3435724"/>
                <a:ext cx="973394" cy="58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삭제</a:t>
                </a:r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74CB7F4-A9A0-2114-FE90-5D39AA4A942A}"/>
                  </a:ext>
                </a:extLst>
              </p:cNvPr>
              <p:cNvSpPr/>
              <p:nvPr/>
            </p:nvSpPr>
            <p:spPr>
              <a:xfrm>
                <a:off x="3740189" y="2012683"/>
                <a:ext cx="1051069" cy="58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구동</a:t>
                </a:r>
              </a:p>
            </p:txBody>
          </p: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0F018CCB-69FE-A11A-24A4-3A35BC20E774}"/>
                  </a:ext>
                </a:extLst>
              </p:cNvPr>
              <p:cNvCxnSpPr/>
              <p:nvPr/>
            </p:nvCxnSpPr>
            <p:spPr>
              <a:xfrm>
                <a:off x="2401496" y="2321396"/>
                <a:ext cx="12329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72BDD64C-39DF-A3D7-F86B-5F3E18F44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8656" y="2726327"/>
                <a:ext cx="0" cy="667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EF767014-A3EE-C931-7F1F-3B1BB9E471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97034" y="4188918"/>
                <a:ext cx="0" cy="7531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528492-2823-3C0E-75F8-D4535C8EF3D1}"/>
                  </a:ext>
                </a:extLst>
              </p:cNvPr>
              <p:cNvSpPr txBox="1"/>
              <p:nvPr/>
            </p:nvSpPr>
            <p:spPr>
              <a:xfrm>
                <a:off x="2762371" y="1926668"/>
                <a:ext cx="501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run</a:t>
                </a:r>
                <a:endParaRPr lang="ko-KR" altLang="en-US" sz="14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481DB94-CF4B-4AF8-2628-9D8743DA328F}"/>
                  </a:ext>
                </a:extLst>
              </p:cNvPr>
              <p:cNvSpPr txBox="1"/>
              <p:nvPr/>
            </p:nvSpPr>
            <p:spPr>
              <a:xfrm>
                <a:off x="3602759" y="4310427"/>
                <a:ext cx="5933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stop</a:t>
                </a:r>
                <a:endParaRPr lang="ko-KR" altLang="en-US" sz="14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7CEA33-3734-948F-6F49-36AB97748F84}"/>
                  </a:ext>
                </a:extLst>
              </p:cNvPr>
              <p:cNvSpPr txBox="1"/>
              <p:nvPr/>
            </p:nvSpPr>
            <p:spPr>
              <a:xfrm>
                <a:off x="4471264" y="4380352"/>
                <a:ext cx="6430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start</a:t>
                </a:r>
                <a:endParaRPr lang="ko-KR" altLang="en-US" sz="14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284EEB-85BC-9BE2-2472-C1A60C439462}"/>
                  </a:ext>
                </a:extLst>
              </p:cNvPr>
              <p:cNvSpPr txBox="1"/>
              <p:nvPr/>
            </p:nvSpPr>
            <p:spPr>
              <a:xfrm>
                <a:off x="1274975" y="2888690"/>
                <a:ext cx="501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rm</a:t>
                </a:r>
                <a:endParaRPr lang="ko-KR" altLang="en-US" sz="1400"/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058FE80-0EDC-69A1-4FDF-91CCC77BA1A8}"/>
                  </a:ext>
                </a:extLst>
              </p:cNvPr>
              <p:cNvSpPr/>
              <p:nvPr/>
            </p:nvSpPr>
            <p:spPr>
              <a:xfrm>
                <a:off x="3741711" y="5060023"/>
                <a:ext cx="1051069" cy="58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멈춤</a:t>
                </a: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879492F5-5D85-584D-2E1A-9A2B9CE2E3B5}"/>
                  </a:ext>
                </a:extLst>
              </p:cNvPr>
              <p:cNvSpPr/>
              <p:nvPr/>
            </p:nvSpPr>
            <p:spPr>
              <a:xfrm>
                <a:off x="3741711" y="3477803"/>
                <a:ext cx="1051069" cy="58403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/>
                  <a:t>연결</a:t>
                </a:r>
              </a:p>
            </p:txBody>
          </p: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E6C4A8E-0AB5-C48A-714A-3463D667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46845" y="4205728"/>
                <a:ext cx="0" cy="751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2C2FE6E5-0D81-A268-5701-2194BD196E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7246" y="2691241"/>
                <a:ext cx="0" cy="702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2336C2-A525-681E-7A3F-46D025691C26}"/>
                  </a:ext>
                </a:extLst>
              </p:cNvPr>
              <p:cNvSpPr txBox="1"/>
              <p:nvPr/>
            </p:nvSpPr>
            <p:spPr>
              <a:xfrm>
                <a:off x="4299959" y="2795327"/>
                <a:ext cx="7172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exec</a:t>
                </a:r>
              </a:p>
              <a:p>
                <a:r>
                  <a:rPr lang="en-US" altLang="ko-KR" sz="1400"/>
                  <a:t>attach</a:t>
                </a:r>
                <a:endParaRPr lang="ko-KR" altLang="en-US" sz="140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5F23C6-0D32-A24A-5826-F73459404548}"/>
                  </a:ext>
                </a:extLst>
              </p:cNvPr>
              <p:cNvSpPr txBox="1"/>
              <p:nvPr/>
            </p:nvSpPr>
            <p:spPr>
              <a:xfrm>
                <a:off x="5845004" y="3707616"/>
                <a:ext cx="501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exit</a:t>
                </a:r>
                <a:endParaRPr lang="ko-KR" altLang="en-US" sz="1400"/>
              </a:p>
            </p:txBody>
          </p: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26BE39C8-FB1A-307E-C6DF-637AED70D4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8592" y="4103598"/>
                <a:ext cx="1461258" cy="1105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077F6C0-5029-9A8D-540B-72476478D386}"/>
                  </a:ext>
                </a:extLst>
              </p:cNvPr>
              <p:cNvSpPr txBox="1"/>
              <p:nvPr/>
            </p:nvSpPr>
            <p:spPr>
              <a:xfrm>
                <a:off x="2623128" y="4767480"/>
                <a:ext cx="501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/>
                  <a:t>rm</a:t>
                </a:r>
                <a:endParaRPr lang="ko-KR" altLang="en-US" sz="1400"/>
              </a:p>
            </p:txBody>
          </p:sp>
          <p:cxnSp>
            <p:nvCxnSpPr>
              <p:cNvPr id="69" name="연결선: 꺾임 68">
                <a:extLst>
                  <a:ext uri="{FF2B5EF4-FFF2-40B4-BE49-F238E27FC236}">
                    <a16:creationId xmlns:a16="http://schemas.microsoft.com/office/drawing/2014/main" id="{59881190-62DE-18DD-4BEE-F60BD239D9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1153" y="2241348"/>
                <a:ext cx="13271" cy="3132222"/>
              </a:xfrm>
              <a:prstGeom prst="bentConnector3">
                <a:avLst>
                  <a:gd name="adj1" fmla="val -670128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3762B040-8CF4-0AFF-02CD-A011A62DF79B}"/>
                </a:ext>
              </a:extLst>
            </p:cNvPr>
            <p:cNvSpPr/>
            <p:nvPr/>
          </p:nvSpPr>
          <p:spPr>
            <a:xfrm>
              <a:off x="2256502" y="1427515"/>
              <a:ext cx="5910962" cy="4866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F59A361-5F54-984A-458A-EA2CE6C5B92E}"/>
                </a:ext>
              </a:extLst>
            </p:cNvPr>
            <p:cNvSpPr/>
            <p:nvPr/>
          </p:nvSpPr>
          <p:spPr>
            <a:xfrm>
              <a:off x="2259136" y="1432595"/>
              <a:ext cx="5908328" cy="3858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Container</a:t>
              </a:r>
              <a:endParaRPr lang="ko-KR" alt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ECE77C6-340A-5312-DC7B-0FB169DBC8B8}"/>
              </a:ext>
            </a:extLst>
          </p:cNvPr>
          <p:cNvSpPr txBox="1"/>
          <p:nvPr/>
        </p:nvSpPr>
        <p:spPr>
          <a:xfrm>
            <a:off x="244246" y="2150307"/>
            <a:ext cx="501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pull</a:t>
            </a:r>
            <a:endParaRPr lang="ko-KR" altLang="en-US" sz="140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9DCFB17-9AC5-9D2D-48CC-C83CA9B9ED8C}"/>
              </a:ext>
            </a:extLst>
          </p:cNvPr>
          <p:cNvCxnSpPr>
            <a:cxnSpLocks/>
          </p:cNvCxnSpPr>
          <p:nvPr/>
        </p:nvCxnSpPr>
        <p:spPr>
          <a:xfrm>
            <a:off x="209059" y="2475782"/>
            <a:ext cx="569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16386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2BD3C-4162-484B-42AD-8949556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Dockerfile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C578BB-109B-33B2-1C10-0785982A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Dockerfile</a:t>
            </a:r>
          </a:p>
          <a:p>
            <a:pPr lvl="1"/>
            <a:r>
              <a:rPr lang="en-US" altLang="ko-KR"/>
              <a:t>FROM</a:t>
            </a:r>
          </a:p>
          <a:p>
            <a:pPr lvl="2"/>
            <a:r>
              <a:rPr lang="en-US" altLang="ko-KR"/>
              <a:t> </a:t>
            </a:r>
            <a:r>
              <a:rPr lang="ko-KR" altLang="en-US"/>
              <a:t>베이스 </a:t>
            </a:r>
            <a:r>
              <a:rPr lang="en-US" altLang="ko-KR"/>
              <a:t>image</a:t>
            </a:r>
            <a:r>
              <a:rPr lang="ko-KR" altLang="en-US"/>
              <a:t>를 지정하는 지시어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RUN</a:t>
            </a:r>
          </a:p>
          <a:p>
            <a:pPr lvl="2"/>
            <a:r>
              <a:rPr lang="en-US" altLang="ko-KR"/>
              <a:t>command</a:t>
            </a:r>
            <a:r>
              <a:rPr lang="ko-KR" altLang="en-US"/>
              <a:t>를 실행</a:t>
            </a:r>
            <a:r>
              <a:rPr lang="en-US" altLang="ko-KR"/>
              <a:t>(run)</a:t>
            </a:r>
            <a:r>
              <a:rPr lang="ko-KR" altLang="en-US"/>
              <a:t>하여 새이미지에 포함시키는 역할</a:t>
            </a:r>
            <a:endParaRPr lang="en-US" altLang="ko-KR"/>
          </a:p>
          <a:p>
            <a:pPr lvl="2"/>
            <a:r>
              <a:rPr lang="ko-KR" altLang="en-US"/>
              <a:t>명령어가 실행된 후의 변경사항이 새 </a:t>
            </a:r>
            <a:r>
              <a:rPr lang="en-US" altLang="ko-KR"/>
              <a:t>Image</a:t>
            </a:r>
            <a:r>
              <a:rPr lang="ko-KR" altLang="en-US"/>
              <a:t>반영</a:t>
            </a:r>
            <a:endParaRPr lang="en-US" altLang="ko-KR"/>
          </a:p>
          <a:p>
            <a:pPr lvl="3"/>
            <a:r>
              <a:rPr lang="en-US" altLang="ko-KR"/>
              <a:t>shell form : </a:t>
            </a:r>
            <a:r>
              <a:rPr lang="ko-KR" altLang="en-US"/>
              <a:t>직접 터미널에 입력하는 명령어의 형태와 비슷</a:t>
            </a:r>
            <a:endParaRPr lang="en-US" altLang="ko-KR"/>
          </a:p>
          <a:p>
            <a:pPr lvl="4"/>
            <a:endParaRPr lang="en-US" altLang="ko-KR"/>
          </a:p>
          <a:p>
            <a:pPr lvl="3"/>
            <a:r>
              <a:rPr lang="en-US" altLang="ko-KR"/>
              <a:t>exec form : </a:t>
            </a:r>
            <a:r>
              <a:rPr lang="ko-KR" altLang="en-US"/>
              <a:t>명령어 내의 단어를 따옴표와 </a:t>
            </a:r>
            <a:r>
              <a:rPr lang="en-US" altLang="ko-KR"/>
              <a:t>[] </a:t>
            </a:r>
            <a:r>
              <a:rPr lang="ko-KR" altLang="en-US"/>
              <a:t>를 사용</a:t>
            </a:r>
            <a:endParaRPr lang="en-US" altLang="ko-KR"/>
          </a:p>
          <a:p>
            <a:pPr marL="1371600" lvl="3" indent="0">
              <a:buNone/>
            </a:pPr>
            <a:endParaRPr lang="en-US" altLang="ko-KR"/>
          </a:p>
          <a:p>
            <a:pPr lvl="1"/>
            <a:r>
              <a:rPr lang="en-US" altLang="ko-KR"/>
              <a:t>CMD</a:t>
            </a:r>
          </a:p>
          <a:p>
            <a:pPr lvl="2"/>
            <a:r>
              <a:rPr lang="ko-KR" altLang="en-US"/>
              <a:t>컨테이너가 시작될 때 실행할 커맨드 지정하는 지시어</a:t>
            </a:r>
            <a:endParaRPr lang="en-US" altLang="ko-KR"/>
          </a:p>
          <a:p>
            <a:pPr lvl="3"/>
            <a:r>
              <a:rPr lang="en-US" altLang="ko-KR"/>
              <a:t>RUN </a:t>
            </a:r>
            <a:r>
              <a:rPr lang="ko-KR" altLang="en-US"/>
              <a:t>은 이미지를 빌드할 때 실행</a:t>
            </a:r>
          </a:p>
          <a:p>
            <a:pPr lvl="3"/>
            <a:r>
              <a:rPr lang="en-US" altLang="ko-KR"/>
              <a:t>CMD </a:t>
            </a:r>
            <a:r>
              <a:rPr lang="ko-KR" altLang="en-US"/>
              <a:t>는 이미 만들어진</a:t>
            </a:r>
            <a:r>
              <a:rPr lang="en-US" altLang="ko-KR"/>
              <a:t>(</a:t>
            </a:r>
            <a:r>
              <a:rPr lang="ko-KR" altLang="en-US"/>
              <a:t>빌드 완료된</a:t>
            </a:r>
            <a:r>
              <a:rPr lang="en-US" altLang="ko-KR"/>
              <a:t>) </a:t>
            </a:r>
            <a:r>
              <a:rPr lang="ko-KR" altLang="en-US"/>
              <a:t>이미지로부터 도커 컨테이너를 시작할 때 실행</a:t>
            </a:r>
            <a:endParaRPr lang="en-US" altLang="ko-KR"/>
          </a:p>
          <a:p>
            <a:pPr lvl="3"/>
            <a:r>
              <a:rPr lang="en-US" altLang="ko-KR"/>
              <a:t>CMD </a:t>
            </a:r>
            <a:r>
              <a:rPr lang="ko-KR" altLang="en-US"/>
              <a:t>는 한 도커파일 내에 </a:t>
            </a:r>
            <a:r>
              <a:rPr lang="en-US" altLang="ko-KR"/>
              <a:t>CMD </a:t>
            </a:r>
            <a:r>
              <a:rPr lang="ko-KR" altLang="en-US"/>
              <a:t>가 여러번 나올 경우 맨 마지막 줄의 </a:t>
            </a:r>
            <a:r>
              <a:rPr lang="en-US" altLang="ko-KR"/>
              <a:t>CMD </a:t>
            </a:r>
            <a:r>
              <a:rPr lang="ko-KR" altLang="en-US"/>
              <a:t>명령만 유효</a:t>
            </a:r>
            <a:endParaRPr lang="en-US" altLang="ko-KR"/>
          </a:p>
          <a:p>
            <a:pPr lvl="1"/>
            <a:r>
              <a:rPr lang="en-US" altLang="ko-KR"/>
              <a:t>EXPOSE</a:t>
            </a:r>
          </a:p>
          <a:p>
            <a:pPr lvl="2"/>
            <a:r>
              <a:rPr lang="en-US" altLang="ko-KR"/>
              <a:t>port</a:t>
            </a:r>
            <a:r>
              <a:rPr lang="ko-KR" altLang="en-US"/>
              <a:t>를 할당할 때 사용하는 지시어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WORKDIR</a:t>
            </a:r>
          </a:p>
          <a:p>
            <a:pPr lvl="2"/>
            <a:r>
              <a:rPr lang="ko-KR" altLang="en-US"/>
              <a:t>컨테이너 내부에서 명령을 실행할 경로 설정 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COPY</a:t>
            </a:r>
          </a:p>
          <a:p>
            <a:pPr lvl="2"/>
            <a:r>
              <a:rPr lang="ko-KR" altLang="en-US"/>
              <a:t>각 설정파일 위치에 해당파일들을 덮음</a:t>
            </a:r>
            <a:endParaRPr lang="en-US" altLang="ko-KR"/>
          </a:p>
          <a:p>
            <a:pPr lvl="2"/>
            <a:endParaRPr lang="en-US" altLang="ko-KR"/>
          </a:p>
          <a:p>
            <a:r>
              <a:rPr lang="en-US" altLang="ko-KR"/>
              <a:t>build </a:t>
            </a:r>
          </a:p>
          <a:p>
            <a:pPr lvl="1"/>
            <a:r>
              <a:rPr lang="en-US" altLang="ko-KR"/>
              <a:t>#docker build –t [</a:t>
            </a:r>
            <a:r>
              <a:rPr lang="ko-KR" altLang="en-US"/>
              <a:t>설정할 이미지명 </a:t>
            </a:r>
            <a:r>
              <a:rPr lang="en-US" altLang="ko-KR"/>
              <a:t>: TAG ] –f [dockerfile </a:t>
            </a:r>
            <a:r>
              <a:rPr lang="ko-KR" altLang="en-US"/>
              <a:t>위치한 경로</a:t>
            </a:r>
            <a:r>
              <a:rPr lang="en-US" altLang="ko-KR"/>
              <a:t>] .</a:t>
            </a:r>
          </a:p>
          <a:p>
            <a:pPr lvl="2"/>
            <a:r>
              <a:rPr lang="en-US" altLang="ko-KR"/>
              <a:t>-t : docker image tag </a:t>
            </a:r>
          </a:p>
          <a:p>
            <a:pPr lvl="2"/>
            <a:r>
              <a:rPr lang="en-US" altLang="ko-KR"/>
              <a:t>-f : dockerfile path</a:t>
            </a:r>
          </a:p>
          <a:p>
            <a:pPr marL="914400" lvl="2" indent="0">
              <a:buNone/>
            </a:pP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1077535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20230207포인터</Template>
  <TotalTime>11089</TotalTime>
  <Words>960</Words>
  <Application>Microsoft Office PowerPoint</Application>
  <PresentationFormat>화면 슬라이드 쇼(4:3)</PresentationFormat>
  <Paragraphs>210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HY헤드라인M</vt:lpstr>
      <vt:lpstr>Noto Sans KR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Docker &amp; VM</vt:lpstr>
      <vt:lpstr>Docker</vt:lpstr>
      <vt:lpstr>Docker</vt:lpstr>
      <vt:lpstr>Docker  Image 명령어</vt:lpstr>
      <vt:lpstr>Docker Image 명령어</vt:lpstr>
      <vt:lpstr>Docker Container 명령어</vt:lpstr>
      <vt:lpstr>Container</vt:lpstr>
      <vt:lpstr>Dockerfile </vt:lpstr>
      <vt:lpstr>Nginx</vt:lpstr>
      <vt:lpstr>Nginx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김수현</dc:creator>
  <cp:lastModifiedBy>Suh Kim</cp:lastModifiedBy>
  <cp:revision>76</cp:revision>
  <cp:lastPrinted>2019-12-16T01:40:03Z</cp:lastPrinted>
  <dcterms:created xsi:type="dcterms:W3CDTF">2023-02-07T01:39:00Z</dcterms:created>
  <dcterms:modified xsi:type="dcterms:W3CDTF">2024-10-16T01:50:52Z</dcterms:modified>
</cp:coreProperties>
</file>