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11"/>
  </p:notesMasterIdLst>
  <p:handoutMasterIdLst>
    <p:handoutMasterId r:id="rId12"/>
  </p:handoutMasterIdLst>
  <p:sldIdLst>
    <p:sldId id="967" r:id="rId2"/>
    <p:sldId id="968" r:id="rId3"/>
    <p:sldId id="976" r:id="rId4"/>
    <p:sldId id="975" r:id="rId5"/>
    <p:sldId id="969" r:id="rId6"/>
    <p:sldId id="971" r:id="rId7"/>
    <p:sldId id="972" r:id="rId8"/>
    <p:sldId id="973" r:id="rId9"/>
    <p:sldId id="974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A34873A-F9FC-4E64-A824-3C741DA4ADA2}">
          <p14:sldIdLst>
            <p14:sldId id="967"/>
          </p14:sldIdLst>
        </p14:section>
        <p14:section name="제목 없는 구역" id="{01645CDD-C76F-4C65-B34D-0F28BA989004}">
          <p14:sldIdLst>
            <p14:sldId id="968"/>
            <p14:sldId id="976"/>
            <p14:sldId id="975"/>
            <p14:sldId id="969"/>
            <p14:sldId id="971"/>
            <p14:sldId id="972"/>
            <p14:sldId id="973"/>
            <p14:sldId id="9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0" autoAdjust="0"/>
    <p:restoredTop sz="95944" autoAdjust="0"/>
  </p:normalViewPr>
  <p:slideViewPr>
    <p:cSldViewPr snapToGrid="0">
      <p:cViewPr>
        <p:scale>
          <a:sx n="125" d="100"/>
          <a:sy n="125" d="100"/>
        </p:scale>
        <p:origin x="38" y="-418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46367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스페셜 메소드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2024.02.22</a:t>
            </a: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㈜다이렉티드코리아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F933-32C8-D9F7-7621-890273A8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최상위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D928-FF09-E178-5C32-2AED9D3D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최상위 클래스 </a:t>
            </a:r>
            <a:r>
              <a:rPr lang="en-US" altLang="ko-KR" dirty="0"/>
              <a:t>(object )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의 최상위 클래스는 </a:t>
            </a:r>
            <a:r>
              <a:rPr lang="en-US" altLang="ko-KR" dirty="0"/>
              <a:t>object</a:t>
            </a:r>
          </a:p>
          <a:p>
            <a:pPr lvl="2"/>
            <a:r>
              <a:rPr lang="ko-KR" altLang="en-US" dirty="0"/>
              <a:t> 모든 클래스는 기본적으로 </a:t>
            </a:r>
            <a:r>
              <a:rPr lang="en-US" altLang="ko-KR" dirty="0"/>
              <a:t>object </a:t>
            </a:r>
            <a:r>
              <a:rPr lang="ko-KR" altLang="en-US" dirty="0"/>
              <a:t>클래스를 상속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따로 상속하지 않아도 </a:t>
            </a:r>
            <a:r>
              <a:rPr lang="en-US" altLang="ko-KR" dirty="0"/>
              <a:t>object</a:t>
            </a:r>
            <a:r>
              <a:rPr lang="ko-KR" altLang="en-US" dirty="0"/>
              <a:t> 클래스는 기본으로 상속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스페셜 메소드</a:t>
            </a:r>
            <a:r>
              <a:rPr lang="en-US" altLang="ko-KR" dirty="0"/>
              <a:t>(special method)</a:t>
            </a:r>
          </a:p>
          <a:p>
            <a:pPr lvl="2"/>
            <a:r>
              <a:rPr lang="ko-KR" altLang="en-US" dirty="0"/>
              <a:t>특정 상황에서 자동 호출되고</a:t>
            </a:r>
            <a:r>
              <a:rPr lang="en-US" altLang="ko-KR" dirty="0"/>
              <a:t>,</a:t>
            </a:r>
            <a:r>
              <a:rPr lang="ko-KR" altLang="en-US" dirty="0"/>
              <a:t>  이름이 </a:t>
            </a:r>
            <a:r>
              <a:rPr lang="ko-KR" altLang="en-US" dirty="0" err="1"/>
              <a:t>지정되있는</a:t>
            </a:r>
            <a:r>
              <a:rPr lang="ko-KR" altLang="en-US" dirty="0"/>
              <a:t> 메소드</a:t>
            </a:r>
            <a:endParaRPr lang="en-US" altLang="ko-KR" dirty="0"/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시작해서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ko-KR" altLang="en-US" dirty="0"/>
              <a:t>로 끝나는 특수 함수</a:t>
            </a:r>
            <a:endParaRPr lang="en-US" altLang="ko-KR" dirty="0"/>
          </a:p>
          <a:p>
            <a:pPr lvl="2"/>
            <a:r>
              <a:rPr lang="ko-KR" altLang="en-US" dirty="0"/>
              <a:t>약 </a:t>
            </a:r>
            <a:r>
              <a:rPr lang="en-US" altLang="ko-KR" dirty="0"/>
              <a:t>100</a:t>
            </a:r>
            <a:r>
              <a:rPr lang="ko-KR" altLang="en-US" dirty="0"/>
              <a:t>여개가 넘는 스페셜 메소드 존재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91710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941C-D6A4-29DD-68F2-9D4026B0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스페셜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A5640-ABE7-D1BB-9159-50C29D4E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__new__()</a:t>
            </a:r>
          </a:p>
          <a:p>
            <a:pPr lvl="1"/>
            <a:r>
              <a:rPr lang="en-US" altLang="ko-KR" sz="1400" dirty="0"/>
              <a:t>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 () </a:t>
            </a:r>
            <a:r>
              <a:rPr lang="ko-KR" altLang="en-US" sz="1400" dirty="0"/>
              <a:t>를 호출하기 전에 객체의 속성 값을 설정</a:t>
            </a:r>
            <a:endParaRPr lang="en-US" altLang="ko-KR" sz="1400" dirty="0"/>
          </a:p>
          <a:p>
            <a:pPr lvl="2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</a:t>
            </a:r>
            <a:r>
              <a:rPr lang="ko-KR" altLang="en-US" dirty="0"/>
              <a:t>메소드는 인스턴스 초기화를 수행</a:t>
            </a:r>
            <a:endParaRPr lang="en-US" altLang="ko-KR" dirty="0"/>
          </a:p>
          <a:p>
            <a:pPr lvl="1"/>
            <a:r>
              <a:rPr lang="ko-KR" altLang="en-US" sz="1400" dirty="0"/>
              <a:t>초기화하지 않은 객체를 만들 때 쓰임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유의할 점은 인스턴스를 반환하지 않으면 인스턴스 생성이 안됨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__new__() </a:t>
            </a:r>
            <a:r>
              <a:rPr lang="ko-KR" altLang="en-US" sz="1400" dirty="0"/>
              <a:t>는 클래스 자기 자신을 인자를 받음</a:t>
            </a:r>
            <a:r>
              <a:rPr lang="en-US" altLang="ko-KR" sz="1400" dirty="0"/>
              <a:t>. </a:t>
            </a:r>
          </a:p>
          <a:p>
            <a:pPr lvl="2"/>
            <a:r>
              <a:rPr lang="ko-KR" altLang="en-US" dirty="0"/>
              <a:t>주로 </a:t>
            </a:r>
            <a:r>
              <a:rPr lang="en-US" altLang="ko-KR" dirty="0"/>
              <a:t>‘ </a:t>
            </a:r>
            <a:r>
              <a:rPr lang="en-US" altLang="ko-KR" dirty="0" err="1"/>
              <a:t>cls’</a:t>
            </a:r>
            <a:r>
              <a:rPr lang="ko-KR" altLang="en-US" dirty="0"/>
              <a:t>라고 선언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불변 객체를 </a:t>
            </a:r>
            <a:r>
              <a:rPr lang="ko-KR" altLang="en-US" sz="1400" dirty="0" err="1"/>
              <a:t>생성할때</a:t>
            </a:r>
            <a:r>
              <a:rPr lang="ko-KR" altLang="en-US" sz="1400" dirty="0"/>
              <a:t> 사용하기도 함</a:t>
            </a:r>
            <a:endParaRPr lang="en-US" altLang="ko-KR" sz="1400" dirty="0"/>
          </a:p>
          <a:p>
            <a:pPr lvl="2"/>
            <a:r>
              <a:rPr lang="ko-KR" altLang="en-US" dirty="0"/>
              <a:t>불변 객체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객체가 생성된 후에는 그 내용이나 상태를 변경할 수 없음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B5FD2D-33FF-3F12-D4D7-7AF0BDD0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09" y="4175283"/>
            <a:ext cx="3101347" cy="1724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92F3F8-8E98-D8EC-5CAC-D0BF70FA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48" y="5899739"/>
            <a:ext cx="714375" cy="333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FEC539-E45C-EA70-1B62-E37EB9A1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86" y="4186438"/>
            <a:ext cx="3810983" cy="1879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FD7D1D-3CA5-DCC5-2564-D1B2E8B42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86" y="6066426"/>
            <a:ext cx="16478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6763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5147-ADDD-0B86-3CE7-5777661F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스페셜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2231-3DA7-C38B-158F-CAB87007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__del__</a:t>
            </a:r>
          </a:p>
          <a:p>
            <a:pPr lvl="1"/>
            <a:r>
              <a:rPr lang="ko-KR" altLang="en-US"/>
              <a:t>소멸자로 불리며 생성자와 반대로 객체가 소멸될 때 호출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644AC-98CE-C3DA-57E3-441C06BD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37" y="1653357"/>
            <a:ext cx="4712371" cy="3119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47943E-4BBF-A53B-2528-8B0946E7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87" y="4719484"/>
            <a:ext cx="3262343" cy="602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721CA2-A33A-AC8D-7127-F16AF5DAD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50" y="1653357"/>
            <a:ext cx="3798787" cy="21399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25C22B-87C3-E525-B1D8-C9E000D33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50" y="3793285"/>
            <a:ext cx="1208970" cy="3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3385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F618B-55E7-3CEC-CA2B-591FC064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스페셜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B4157-7FFE-5731-1A20-B91F531E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/>
              <a:t>__str__()</a:t>
            </a:r>
          </a:p>
          <a:p>
            <a:pPr lvl="1"/>
            <a:r>
              <a:rPr lang="ko-KR" altLang="en-US"/>
              <a:t>사람이 읽을 수 있는 형태의 문자열 표현식</a:t>
            </a:r>
            <a:endParaRPr lang="en-US" altLang="ko-KR"/>
          </a:p>
          <a:p>
            <a:pPr lvl="1"/>
            <a:r>
              <a:rPr lang="ko-KR" altLang="en-US"/>
              <a:t>사용자가 객체를 문자열로 변환하거나 </a:t>
            </a:r>
            <a:r>
              <a:rPr lang="en-US" altLang="ko-KR"/>
              <a:t>‘print() </a:t>
            </a:r>
            <a:r>
              <a:rPr lang="ko-KR" altLang="en-US"/>
              <a:t>함수</a:t>
            </a:r>
            <a:r>
              <a:rPr lang="en-US" altLang="ko-KR"/>
              <a:t>’</a:t>
            </a:r>
            <a:r>
              <a:rPr lang="ko-KR" altLang="en-US"/>
              <a:t>로 출력할 때 호출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__repr__()</a:t>
            </a:r>
          </a:p>
          <a:p>
            <a:pPr lvl="1"/>
            <a:r>
              <a:rPr lang="en-US" altLang="ko-KR"/>
              <a:t>"</a:t>
            </a:r>
            <a:r>
              <a:rPr lang="ko-KR" altLang="en-US"/>
              <a:t>개발자용</a:t>
            </a:r>
            <a:r>
              <a:rPr lang="en-US" altLang="ko-KR"/>
              <a:t>"</a:t>
            </a:r>
            <a:r>
              <a:rPr lang="ko-KR" altLang="en-US"/>
              <a:t>의 디버깅 용도로 작성된 문자열 표현식</a:t>
            </a:r>
            <a:endParaRPr lang="en-US" altLang="ko-KR"/>
          </a:p>
          <a:p>
            <a:pPr lvl="1"/>
            <a:r>
              <a:rPr lang="en-US" altLang="ko-KR"/>
              <a:t>eval() </a:t>
            </a:r>
            <a:r>
              <a:rPr lang="ko-KR" altLang="en-US"/>
              <a:t>함수를 사용할 수 있음</a:t>
            </a:r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/>
              <a:t>클래스의 특정 데이터를 다른 객체들 간에 전달하고 싶은 경우 </a:t>
            </a:r>
            <a:r>
              <a:rPr lang="en-US" altLang="ko-KR"/>
              <a:t>‘__str__’</a:t>
            </a:r>
            <a:r>
              <a:rPr lang="ko-KR" altLang="en-US"/>
              <a:t>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클래스를 개발자에게 정보를 전달하고 싶은 경우 </a:t>
            </a:r>
            <a:r>
              <a:rPr lang="en-US" altLang="ko-KR"/>
              <a:t>‘__repr__ ’</a:t>
            </a:r>
            <a:r>
              <a:rPr lang="ko-KR" altLang="en-US"/>
              <a:t>사용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    </a:t>
            </a:r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F7739-1761-0B37-9F11-12FF0D6A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34" y="3040217"/>
            <a:ext cx="3931569" cy="3636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3F0A6A-CDD3-D3AD-DD63-BDA9DE41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44" y="3062700"/>
            <a:ext cx="3931570" cy="5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2355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B3896-7B1C-66C5-2E3B-E6D55161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스페셜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B8411-2E50-97D1-6B45-45D8B1FD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__format__()</a:t>
            </a:r>
          </a:p>
          <a:p>
            <a:pPr lvl="1"/>
            <a:r>
              <a:rPr lang="ko-KR" altLang="en-US"/>
              <a:t>사용자가 지정한 형식에 따라 객체를 문자열로 변환하는데 사용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B5D7FC-1283-FD4E-1229-72713B37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20" y="1712042"/>
            <a:ext cx="4500440" cy="40306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F4CC14-B4BE-7823-BA6A-36D6BB9C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20" y="5675671"/>
            <a:ext cx="4649856" cy="76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9028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F8A82-761E-6951-FF95-F04700C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스페셜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3D614-7B00-FA32-800C-44BC34A0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__hash__</a:t>
            </a:r>
          </a:p>
          <a:p>
            <a:pPr lvl="1"/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해시값이란</a:t>
            </a:r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lvl="2"/>
            <a:r>
              <a:rPr lang="en-US" altLang="ko-KR" b="0" i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0" i="0">
                <a:solidFill>
                  <a:srgbClr val="0D0D0D"/>
                </a:solidFill>
                <a:effectLst/>
                <a:latin typeface="Söhne"/>
              </a:rPr>
              <a:t>임의의 크기를 가진 데이터를 고정된 크기의 값</a:t>
            </a:r>
            <a:endParaRPr lang="en-US" altLang="ko-KR"/>
          </a:p>
          <a:p>
            <a:pPr lvl="1"/>
            <a:r>
              <a:rPr lang="ko-KR" altLang="en-US"/>
              <a:t>인스턴스를 </a:t>
            </a:r>
            <a:r>
              <a:rPr lang="en-US" altLang="ko-KR"/>
              <a:t>hash() </a:t>
            </a:r>
            <a:r>
              <a:rPr lang="ko-KR" altLang="en-US"/>
              <a:t>으로 호출할 때 호출되며</a:t>
            </a:r>
            <a:r>
              <a:rPr lang="en-US" altLang="ko-KR"/>
              <a:t>, </a:t>
            </a:r>
            <a:r>
              <a:rPr lang="ko-KR" altLang="en-US"/>
              <a:t>정수</a:t>
            </a:r>
            <a:r>
              <a:rPr lang="en-US" altLang="ko-KR"/>
              <a:t>(</a:t>
            </a:r>
            <a:r>
              <a:rPr lang="ko-KR" altLang="en-US"/>
              <a:t>해시값</a:t>
            </a:r>
            <a:r>
              <a:rPr lang="en-US" altLang="ko-KR"/>
              <a:t>)</a:t>
            </a:r>
            <a:r>
              <a:rPr lang="ko-KR" altLang="en-US"/>
              <a:t>를 반환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해시값과 </a:t>
            </a:r>
            <a:r>
              <a:rPr lang="en-US" altLang="ko-KR"/>
              <a:t>__eq__</a:t>
            </a:r>
            <a:r>
              <a:rPr lang="ko-KR" altLang="en-US"/>
              <a:t>를 사용하여 비교 연산을 수행</a:t>
            </a:r>
            <a:endParaRPr lang="en-US" altLang="ko-KR"/>
          </a:p>
          <a:p>
            <a:pPr lvl="2"/>
            <a:r>
              <a:rPr lang="en-US" altLang="ko-KR"/>
              <a:t>__eq__</a:t>
            </a:r>
          </a:p>
          <a:p>
            <a:pPr lvl="3"/>
            <a:r>
              <a:rPr lang="ko-KR" altLang="en-US"/>
              <a:t>동등비교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8D82E2-52F6-8264-8439-9B0C64A3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91" y="2965285"/>
            <a:ext cx="4764424" cy="37666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2C974C-D9A7-756D-9F8B-364CD35CA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15" y="2965285"/>
            <a:ext cx="2547706" cy="12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6356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0881B-70FE-FD5F-A947-574675E5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스페셜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D3109-4255-47EE-5494-DB6C8F9B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3504"/>
            <a:ext cx="8229600" cy="5274440"/>
          </a:xfrm>
        </p:spPr>
        <p:txBody>
          <a:bodyPr/>
          <a:lstStyle/>
          <a:p>
            <a:r>
              <a:rPr lang="en-US" altLang="ko-KR"/>
              <a:t>__bytes__</a:t>
            </a:r>
          </a:p>
          <a:p>
            <a:pPr lvl="1"/>
            <a:r>
              <a:rPr lang="ko-KR" altLang="en-US"/>
              <a:t>클래스의 내장 인코딩 기능으로 문자열을 바이트로 바꿀 수 있음</a:t>
            </a:r>
            <a:endParaRPr lang="en-US" altLang="ko-KR"/>
          </a:p>
          <a:p>
            <a:pPr lvl="2"/>
            <a:r>
              <a:rPr lang="en-US" altLang="ko-KR"/>
              <a:t>encoding</a:t>
            </a:r>
          </a:p>
          <a:p>
            <a:pPr lvl="2"/>
            <a:r>
              <a:rPr lang="en-US" altLang="ko-KR"/>
              <a:t>decoding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81E4D-635F-7C32-B6A2-6C2C311D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31" y="2317776"/>
            <a:ext cx="3759277" cy="31207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9ACB5D-A447-C0EF-7ACA-C4CA8FE5E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31" y="5439139"/>
            <a:ext cx="6105525" cy="419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5CF769-619E-C4A5-1D79-E985E9D10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17" y="1843087"/>
            <a:ext cx="2900023" cy="24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9008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066EF-9381-B4BF-02CC-01C91CC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스페셜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65847-B0F2-5E44-E54F-2C0F91B8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비교 연산자 메소드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8B34E2-2BF5-AC48-E128-95CB46891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70057"/>
              </p:ext>
            </p:extLst>
          </p:nvPr>
        </p:nvGraphicFramePr>
        <p:xfrm>
          <a:off x="632460" y="1432560"/>
          <a:ext cx="4195128" cy="17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3471706528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976315450"/>
                    </a:ext>
                  </a:extLst>
                </a:gridCol>
                <a:gridCol w="2170430">
                  <a:extLst>
                    <a:ext uri="{9D8B030D-6E8A-4147-A177-3AD203B41FA5}">
                      <a16:colId xmlns:a16="http://schemas.microsoft.com/office/drawing/2014/main" val="3772154364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ko-KR" altLang="en-US" sz="105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/>
                        <a:t>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38087"/>
                  </a:ext>
                </a:extLst>
              </a:tr>
              <a:tr h="254134">
                <a:tc>
                  <a:txBody>
                    <a:bodyPr/>
                    <a:lstStyle/>
                    <a:p>
                      <a:r>
                        <a:rPr lang="en-US" altLang="ko-KR" sz="1050"/>
                        <a:t>__lt__(self, other)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y 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 (less than → lt)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924116"/>
                  </a:ext>
                </a:extLst>
              </a:tr>
              <a:tr h="254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__le__(self, other)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≤ y 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(less than or equal to → le)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0604"/>
                  </a:ext>
                </a:extLst>
              </a:tr>
              <a:tr h="254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__gt__(self, other) 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x &gt; y 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(greater than → gt)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786672"/>
                  </a:ext>
                </a:extLst>
              </a:tr>
              <a:tr h="254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__ge__(self, other) 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x ≥ y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(greater than or equal to → ge)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57446"/>
                  </a:ext>
                </a:extLst>
              </a:tr>
              <a:tr h="254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__eq__(self, other)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== y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(equal to → eq)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006734"/>
                  </a:ext>
                </a:extLst>
              </a:tr>
              <a:tr h="254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__ne__(self, other)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x != y 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(not equal to → ne)</a:t>
                      </a:r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05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CA234A3-8BDA-6A8C-7C62-5BA49918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06" y="1318260"/>
            <a:ext cx="3473094" cy="4221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7B5AC0-A378-5D90-2494-D0BB045C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06" y="5539740"/>
            <a:ext cx="561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9023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12091</TotalTime>
  <Words>407</Words>
  <Application>Microsoft Office PowerPoint</Application>
  <PresentationFormat>화면 슬라이드 쇼(4:3)</PresentationFormat>
  <Paragraphs>103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D2Coding</vt:lpstr>
      <vt:lpstr>HY견고딕</vt:lpstr>
      <vt:lpstr>HY헤드라인M</vt:lpstr>
      <vt:lpstr>Söhne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최상위 클래스</vt:lpstr>
      <vt:lpstr>스페셜 메소드</vt:lpstr>
      <vt:lpstr>스페셜 메소드</vt:lpstr>
      <vt:lpstr>스페셜 메소드</vt:lpstr>
      <vt:lpstr>스페셜 메소드</vt:lpstr>
      <vt:lpstr>스페셜 메소드</vt:lpstr>
      <vt:lpstr>스페셜 메소드</vt:lpstr>
      <vt:lpstr>스페셜 메소드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Suh Kim</cp:lastModifiedBy>
  <cp:revision>85</cp:revision>
  <cp:lastPrinted>2019-12-16T01:40:03Z</cp:lastPrinted>
  <dcterms:created xsi:type="dcterms:W3CDTF">2023-02-07T01:39:00Z</dcterms:created>
  <dcterms:modified xsi:type="dcterms:W3CDTF">2024-02-22T05:21:34Z</dcterms:modified>
</cp:coreProperties>
</file>