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17"/>
  </p:notesMasterIdLst>
  <p:handoutMasterIdLst>
    <p:handoutMasterId r:id="rId18"/>
  </p:handoutMasterIdLst>
  <p:sldIdLst>
    <p:sldId id="967" r:id="rId2"/>
    <p:sldId id="968" r:id="rId3"/>
    <p:sldId id="970" r:id="rId4"/>
    <p:sldId id="971" r:id="rId5"/>
    <p:sldId id="972" r:id="rId6"/>
    <p:sldId id="973" r:id="rId7"/>
    <p:sldId id="975" r:id="rId8"/>
    <p:sldId id="974" r:id="rId9"/>
    <p:sldId id="969" r:id="rId10"/>
    <p:sldId id="976" r:id="rId11"/>
    <p:sldId id="977" r:id="rId12"/>
    <p:sldId id="978" r:id="rId13"/>
    <p:sldId id="979" r:id="rId14"/>
    <p:sldId id="980" r:id="rId15"/>
    <p:sldId id="981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A34873A-F9FC-4E64-A824-3C741DA4ADA2}">
          <p14:sldIdLst>
            <p14:sldId id="967"/>
          </p14:sldIdLst>
        </p14:section>
        <p14:section name="제목 없는 구역" id="{01645CDD-C76F-4C65-B34D-0F28BA989004}">
          <p14:sldIdLst>
            <p14:sldId id="968"/>
            <p14:sldId id="970"/>
            <p14:sldId id="971"/>
            <p14:sldId id="972"/>
            <p14:sldId id="973"/>
            <p14:sldId id="975"/>
            <p14:sldId id="974"/>
            <p14:sldId id="969"/>
            <p14:sldId id="976"/>
            <p14:sldId id="977"/>
            <p14:sldId id="978"/>
            <p14:sldId id="979"/>
            <p14:sldId id="980"/>
            <p14:sldId id="9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>
          <p15:clr>
            <a:srgbClr val="A4A3A4"/>
          </p15:clr>
        </p15:guide>
        <p15:guide id="3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1A02CA"/>
    <a:srgbClr val="FF3300"/>
    <a:srgbClr val="0000FF"/>
    <a:srgbClr val="A7F0FF"/>
    <a:srgbClr val="A80054"/>
    <a:srgbClr val="C8FEA4"/>
    <a:srgbClr val="D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0" autoAdjust="0"/>
    <p:restoredTop sz="95944" autoAdjust="0"/>
  </p:normalViewPr>
  <p:slideViewPr>
    <p:cSldViewPr snapToGrid="0">
      <p:cViewPr varScale="1">
        <p:scale>
          <a:sx n="162" d="100"/>
          <a:sy n="162" d="100"/>
        </p:scale>
        <p:origin x="1662" y="144"/>
      </p:cViewPr>
      <p:guideLst>
        <p:guide orient="horz" pos="2165"/>
        <p:guide orient="horz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7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580189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r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9983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68769" y="9660162"/>
            <a:ext cx="398745" cy="2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r" defTabSz="926861">
              <a:defRPr sz="1100">
                <a:latin typeface="굴림" panose="020B0600000101010101" pitchFamily="50" charset="-127"/>
              </a:defRPr>
            </a:lvl1pPr>
          </a:lstStyle>
          <a:p>
            <a:fld id="{F9569DC1-70FE-4907-990D-4DF631D64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718884"/>
            <a:ext cx="4987925" cy="44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7988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832"/>
            <a:ext cx="2947987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5903C8E3-169F-4CC6-9E17-2B832C7B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5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758" indent="-285676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2705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599787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6869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3951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032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8115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5196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16A0A24-0B31-40DB-A991-28B32433FDBC}" type="slidenum">
              <a:rPr lang="ko-KR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ko-KR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A06D96-4D02-4D86-8F4A-013E468660FC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51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498247C-6EAF-42E9-8B8F-B5DE6BD865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CF58F5-893F-46FD-9455-59FFC2107B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CC035FD-7242-4CF0-9175-47B5B8226E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D101FAB-9442-466C-BE25-206C13CAD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34307AF-FA03-4D36-A219-65139F0C2D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73CF7F-A6AB-4BC1-80EE-CCCF91A5F1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9443E-2EA0-4FEE-B285-F4C573B03BC7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3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1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0154D94-0913-4EDA-BEE4-410B2371A1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2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B26A46-B376-469B-BF4D-2DA504186192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319412C-60DC-4CFF-9495-CA754FA009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543824" cy="545274"/>
          </a:xfrm>
        </p:spPr>
        <p:txBody>
          <a:bodyPr>
            <a:normAutofit/>
          </a:bodyPr>
          <a:lstStyle>
            <a:lvl1pPr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274440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"/>
              <a:defRPr sz="18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defRPr>
            </a:lvl1pPr>
            <a:lvl2pPr>
              <a:buClr>
                <a:srgbClr val="C00000"/>
              </a:buClr>
              <a:buFont typeface="Wingdings" pitchFamily="2" charset="2"/>
              <a:buChar char="l"/>
              <a:defRPr sz="1600"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2pPr>
            <a:lvl3pPr>
              <a:buClr>
                <a:srgbClr val="0000FF"/>
              </a:buClr>
              <a:buFont typeface="Wingdings" pitchFamily="2" charset="2"/>
              <a:buChar char="l"/>
              <a:defRPr sz="14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3pPr>
            <a:lvl4pPr>
              <a:defRPr sz="1400">
                <a:latin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80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4DA5226-4B01-4FD8-A0A6-B4CE9D407F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4815FAD8-EE8F-48AC-A424-590B20BC84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EDA5270-20C7-41FB-92E1-8FB11353BD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E5A7ED-06D9-4D2E-B518-E4A8AC1BF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FDBA5EB-518A-4468-B178-48DF687431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7CC51C-B8F6-4483-8410-F5B4290EEB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387819D-1592-449D-9EF7-6BC1140388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8" descr="sub_03 copy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24CF70-5F44-4199-8C5D-D3B4D265A9D4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  <p:sldLayoutId id="2147487146" r:id="rId12"/>
    <p:sldLayoutId id="2147487147" r:id="rId13"/>
    <p:sldLayoutId id="2147487148" r:id="rId14"/>
    <p:sldLayoutId id="2147487149" r:id="rId15"/>
    <p:sldLayoutId id="2147487150" r:id="rId16"/>
    <p:sldLayoutId id="2147487151" r:id="rId17"/>
    <p:sldLayoutId id="2147487152" r:id="rId18"/>
  </p:sldLayoutIdLst>
  <p:transition>
    <p:zoom/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450"/>
            <a:ext cx="9144000" cy="6858000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46367" y="1341136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Collections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9713" y="3087390"/>
            <a:ext cx="428457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2024.03.0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en-US" altLang="ko-KR" sz="2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180476" y="5913926"/>
            <a:ext cx="283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다이렉티드코리아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김수현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1230" y="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FF00"/>
                </a:solidFill>
              </a:rPr>
              <a:t>[</a:t>
            </a:r>
            <a:r>
              <a:rPr lang="ko-KR" altLang="en-US" sz="1200" dirty="0">
                <a:solidFill>
                  <a:srgbClr val="FFFF00"/>
                </a:solidFill>
              </a:rPr>
              <a:t>내부자료</a:t>
            </a:r>
            <a:r>
              <a:rPr lang="en-US" altLang="ko-KR" sz="1200" dirty="0">
                <a:solidFill>
                  <a:srgbClr val="FFFF00"/>
                </a:solidFill>
              </a:rPr>
              <a:t>]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F933-32C8-D9F7-7621-890273A8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슬라이싱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9D928-FF09-E178-5C32-2AED9D3D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슬라이싱</a:t>
            </a:r>
            <a:r>
              <a:rPr lang="en-US" altLang="ko-KR"/>
              <a:t> </a:t>
            </a:r>
            <a:r>
              <a:rPr lang="ko-KR" altLang="en-US"/>
              <a:t>표기법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형식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: [start:end:stop]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에 슬라이싱을 하게되면 내부적 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__getitem__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메서드 자동 실행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객체에도 슬라이싱하기 위해서는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__getitem__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__getitem__</a:t>
            </a: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: __getitem__ (self,key):</a:t>
            </a: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객체에서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를 사용하여 조회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__setitem__</a:t>
            </a: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: __setitem__(self,key,value):</a:t>
            </a: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객체를 사용해서 인덱스를 수정할 수 있음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__delitem__</a:t>
            </a: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: __delitem(self,key):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del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를 사용하여 삭제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CDFAF3-59EC-4390-DE0F-F6ED36D6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10" y="1307998"/>
            <a:ext cx="2600509" cy="1227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006969-DD0B-1858-86BB-B416EA38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052" y="1307998"/>
            <a:ext cx="2087896" cy="8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471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DE261-226C-8DB8-6398-B598CBB6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8A298-8265-0517-97BD-64D6BD7C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__getitem__</a:t>
            </a:r>
          </a:p>
          <a:p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__setitem__</a:t>
            </a:r>
          </a:p>
          <a:p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__delitem__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C16DDC-86E1-9B77-760B-F236E112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92" y="2583332"/>
            <a:ext cx="2593379" cy="23079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AAE4AB-4DA3-5AC8-513D-713DB8DB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165" y="4140391"/>
            <a:ext cx="2970388" cy="3802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719688D-155B-2347-D945-EC5D3FD4D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090" y="4905211"/>
            <a:ext cx="2593379" cy="18813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4B2760-F1C4-9BC9-374C-359857257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43" y="6040711"/>
            <a:ext cx="2371725" cy="304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AEB6740-E847-CCA0-CFE5-9D4119C73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089" y="907392"/>
            <a:ext cx="2593379" cy="161427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1A63AD6-5FE6-D8A4-ECB7-52DFFF4666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4943" y="1989160"/>
            <a:ext cx="19050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7495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6B803-9734-99D6-0467-CAB7430D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A53D76-7664-CF64-2362-7A5D3BA47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889" y="1068644"/>
            <a:ext cx="3122465" cy="52736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B35346-18DF-26AE-9139-F1EE83F6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57" y="3582896"/>
            <a:ext cx="2264142" cy="27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9707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009BE-7076-6587-1824-CBEDA906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__iter__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9AA58-B2D8-4F8F-E24D-03369F9D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__iter__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iterable  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반복 가능한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내부에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__iter__()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메서드를 구현한 객체를 의미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데이터 타입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(list,dict,tuple,set)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은 기본적으로 내부적으로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__iter__()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메서드를 구현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루프에서 직접 사용가능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루프의 내부적으로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__iter__()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호출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-&gt;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iterator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생성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__next__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메소드가 존재하지 않음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iterator 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반복자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2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iterable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__iter__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메서드를 통해 생성되는 객체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요소가 여러개 들어있고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순서대로 한 번에 하나씩 꺼낼 수 있는 객체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내부에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__iter__()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__next__()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메서드를 구현한 객체를 의미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__iter__()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메서드는 </a:t>
            </a:r>
            <a:r>
              <a:rPr lang="ko-KR" altLang="en-US" b="1">
                <a:latin typeface="D2Coding" panose="020B0609020101020101" pitchFamily="49" charset="-127"/>
                <a:ea typeface="D2Coding" panose="020B0609020101020101" pitchFamily="49" charset="-127"/>
              </a:rPr>
              <a:t>객체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자신을 반환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__next__()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메서드는 </a:t>
            </a:r>
            <a:r>
              <a:rPr lang="ko-KR" altLang="en-US" b="1">
                <a:latin typeface="D2Coding" panose="020B0609020101020101" pitchFamily="49" charset="-127"/>
                <a:ea typeface="D2Coding" panose="020B0609020101020101" pitchFamily="49" charset="-127"/>
              </a:rPr>
              <a:t>다음 값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을 반환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값이 없을 경우 예외를 발생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C9B766-D9BF-D4D2-3EC9-A0463217EC8F}"/>
              </a:ext>
            </a:extLst>
          </p:cNvPr>
          <p:cNvGrpSpPr/>
          <p:nvPr/>
        </p:nvGrpSpPr>
        <p:grpSpPr>
          <a:xfrm>
            <a:off x="6564689" y="2889539"/>
            <a:ext cx="2399380" cy="1514168"/>
            <a:chOff x="3893400" y="2574085"/>
            <a:chExt cx="4393361" cy="250334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0BCAFF5-21C8-2F55-F106-C76BB91E7595}"/>
                </a:ext>
              </a:extLst>
            </p:cNvPr>
            <p:cNvGrpSpPr/>
            <p:nvPr/>
          </p:nvGrpSpPr>
          <p:grpSpPr>
            <a:xfrm>
              <a:off x="3893400" y="2574085"/>
              <a:ext cx="4393361" cy="2503340"/>
              <a:chOff x="111914" y="1406013"/>
              <a:chExt cx="4393361" cy="250334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E462094-F236-0199-63B3-B31227CF7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914" y="1406013"/>
                <a:ext cx="4393361" cy="250334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B72E9F-B90B-85E2-D259-BEDFCE01A62B}"/>
                  </a:ext>
                </a:extLst>
              </p:cNvPr>
              <p:cNvSpPr txBox="1"/>
              <p:nvPr/>
            </p:nvSpPr>
            <p:spPr>
              <a:xfrm>
                <a:off x="1615139" y="3058347"/>
                <a:ext cx="870147" cy="326926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/>
                  <a:t>iterable</a:t>
                </a:r>
                <a:endParaRPr lang="ko-KR" altLang="en-US" sz="7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7D9606-7F93-5A50-A686-FACC9179515A}"/>
                </a:ext>
              </a:extLst>
            </p:cNvPr>
            <p:cNvSpPr txBox="1"/>
            <p:nvPr/>
          </p:nvSpPr>
          <p:spPr>
            <a:xfrm>
              <a:off x="6512125" y="3081025"/>
              <a:ext cx="870147" cy="32692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iterator</a:t>
              </a:r>
              <a:endParaRPr lang="ko-KR" altLang="en-US" sz="700"/>
            </a:p>
          </p:txBody>
        </p:sp>
      </p:grpSp>
    </p:spTree>
    <p:extLst>
      <p:ext uri="{BB962C8B-B14F-4D97-AF65-F5344CB8AC3E}">
        <p14:creationId xmlns:p14="http://schemas.microsoft.com/office/powerpoint/2010/main" val="417813599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3BDA7-438A-1DB9-E2F3-F3323C15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B824F87A-C1AB-DF67-2FE3-ABFE985E4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87" y="1333137"/>
            <a:ext cx="6079285" cy="3426505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266D89-92C0-C837-D858-1AE35091E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932" y="1806892"/>
            <a:ext cx="17049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4637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B9BC3-F2F4-5575-159B-430A7717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iterator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EEC8F8-533F-C6A6-1AD1-229914AA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0" y="1133498"/>
            <a:ext cx="4808262" cy="49908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44073F-CB41-FD79-79AF-F15805CF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036" y="4971827"/>
            <a:ext cx="2286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1166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F933-32C8-D9F7-7621-890273A8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9D928-FF09-E178-5C32-2AED9D3D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202"/>
            <a:ext cx="8229600" cy="5274440"/>
          </a:xfrm>
        </p:spPr>
        <p:txBody>
          <a:bodyPr/>
          <a:lstStyle/>
          <a:p>
            <a:r>
              <a:rPr lang="en-US" altLang="ko-KR" i="1" dirty="0"/>
              <a:t>collections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 자료형 </a:t>
            </a:r>
            <a:r>
              <a:rPr lang="en-US" altLang="ko-KR" dirty="0"/>
              <a:t>( list,</a:t>
            </a:r>
            <a:r>
              <a:rPr lang="ko-KR" altLang="en-US" dirty="0"/>
              <a:t> </a:t>
            </a:r>
            <a:r>
              <a:rPr lang="en-US" altLang="ko-KR" dirty="0"/>
              <a:t>tuple, </a:t>
            </a:r>
            <a:r>
              <a:rPr lang="en-US" altLang="ko-KR" dirty="0" err="1"/>
              <a:t>dict</a:t>
            </a:r>
            <a:r>
              <a:rPr lang="en-US" altLang="ko-KR" dirty="0"/>
              <a:t>, set) </a:t>
            </a:r>
            <a:r>
              <a:rPr lang="ko-KR" altLang="en-US" dirty="0"/>
              <a:t>에 확장된 기능을 주기위한 내장 모듈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import collections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namedtuple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deque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chainmap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orderedict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defaultdict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91710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CA4BD-4C03-08F9-EABC-CE88F7A0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namedtuple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663D0-A184-057C-E11D-4181B2BB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namedtuple</a:t>
            </a:r>
          </a:p>
          <a:p>
            <a:pPr lvl="1"/>
            <a:r>
              <a:rPr lang="en-US" altLang="ko-KR"/>
              <a:t>from collections import namedtuple</a:t>
            </a:r>
          </a:p>
          <a:p>
            <a:pPr lvl="1"/>
            <a:r>
              <a:rPr lang="ko-KR" altLang="en-US"/>
              <a:t>튜플</a:t>
            </a:r>
            <a:endParaRPr lang="en-US" altLang="ko-KR"/>
          </a:p>
          <a:p>
            <a:pPr lvl="2"/>
            <a:r>
              <a:rPr lang="ko-KR" altLang="en-US"/>
              <a:t> 요소에 접근할 때 인덱스</a:t>
            </a:r>
            <a:r>
              <a:rPr lang="en-US" altLang="ko-KR"/>
              <a:t>(index)</a:t>
            </a:r>
            <a:r>
              <a:rPr lang="ko-KR" altLang="en-US"/>
              <a:t>를 사용</a:t>
            </a:r>
            <a:endParaRPr lang="en-US" altLang="ko-KR"/>
          </a:p>
          <a:p>
            <a:pPr lvl="3"/>
            <a:r>
              <a:rPr lang="en-US" altLang="ko-KR"/>
              <a:t>(1, 2)</a:t>
            </a:r>
            <a:r>
              <a:rPr lang="ko-KR" altLang="en-US"/>
              <a:t>라는 튜플</a:t>
            </a:r>
            <a:r>
              <a:rPr lang="en-US" altLang="ko-KR"/>
              <a:t>, </a:t>
            </a:r>
            <a:r>
              <a:rPr lang="ko-KR" altLang="en-US"/>
              <a:t>첫 번째 요소에 접근하려면 튜플</a:t>
            </a:r>
            <a:r>
              <a:rPr lang="en-US" altLang="ko-KR"/>
              <a:t>[0]</a:t>
            </a:r>
            <a:r>
              <a:rPr lang="ko-KR" altLang="en-US"/>
              <a:t>과 같이 인덱스를 사용</a:t>
            </a:r>
            <a:endParaRPr lang="en-US" altLang="ko-KR"/>
          </a:p>
          <a:p>
            <a:pPr lvl="1"/>
            <a:r>
              <a:rPr lang="en-US" altLang="ko-KR"/>
              <a:t>namedtuple</a:t>
            </a:r>
            <a:r>
              <a:rPr lang="ko-KR" altLang="en-US"/>
              <a:t>은 튜플의 값에 이름으로 접할 수 있음 </a:t>
            </a:r>
            <a:r>
              <a:rPr lang="en-US" altLang="ko-KR"/>
              <a:t>(tuple + dict )</a:t>
            </a:r>
          </a:p>
          <a:p>
            <a:pPr lvl="2"/>
            <a:r>
              <a:rPr lang="ko-KR" altLang="en-US"/>
              <a:t>튜플에는 </a:t>
            </a:r>
            <a:r>
              <a:rPr lang="en-US" altLang="ko-KR"/>
              <a:t>key</a:t>
            </a:r>
            <a:r>
              <a:rPr lang="ko-KR" altLang="en-US"/>
              <a:t>값이 없어 </a:t>
            </a:r>
            <a:r>
              <a:rPr lang="en-US" altLang="ko-KR"/>
              <a:t>namedtuple</a:t>
            </a:r>
            <a:r>
              <a:rPr lang="ko-KR" altLang="en-US"/>
              <a:t>을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8C14EE-646D-E835-383C-C2933C817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59" y="3020184"/>
            <a:ext cx="4026125" cy="28550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FF3841-3612-31AA-1E7C-AD77CD40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761" y="3020184"/>
            <a:ext cx="3810984" cy="33174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044C2C-B69E-826D-7C15-AA377AB4E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480" y="5477524"/>
            <a:ext cx="2009775" cy="647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0DCBB7-200D-FA73-88E2-54B950CD0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13" y="5924297"/>
            <a:ext cx="806241" cy="51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85669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FDAD7-3AA6-8290-54E2-C77B7A50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deque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5237A-06CE-D9A6-EB60-884BA79D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deque(</a:t>
            </a:r>
            <a:r>
              <a:rPr lang="ko-KR" altLang="en-US"/>
              <a:t>데크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from collections import deque</a:t>
            </a:r>
          </a:p>
          <a:p>
            <a:pPr lvl="1"/>
            <a:r>
              <a:rPr lang="en-US" altLang="ko-KR"/>
              <a:t>“double-ended queue”</a:t>
            </a:r>
            <a:r>
              <a:rPr lang="ko-KR" altLang="en-US"/>
              <a:t>의 약자</a:t>
            </a:r>
            <a:endParaRPr lang="en-US" altLang="ko-KR"/>
          </a:p>
          <a:p>
            <a:pPr lvl="1"/>
            <a:r>
              <a:rPr lang="ko-KR" altLang="en-US"/>
              <a:t>양방향에서 원소를 추가하고 제거할 수 있는 자료구조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4FA94D3-DDD1-D87E-064E-E66CE4532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77888"/>
              </p:ext>
            </p:extLst>
          </p:nvPr>
        </p:nvGraphicFramePr>
        <p:xfrm>
          <a:off x="930075" y="2288949"/>
          <a:ext cx="478536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3630558087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99147663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0929874"/>
                    </a:ext>
                  </a:extLst>
                </a:gridCol>
              </a:tblGrid>
              <a:tr h="12306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0428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데이터 삽입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append(x)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오른쪽 끝에 새로 원소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8583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appendleft(x)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왼쪽 끝에 새로 원소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826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insert(I,x)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ko-KR" altLang="en-US" sz="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원소를 추가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0822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데이터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pop(x)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 끝의 원소를 제거 후 반환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803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popleft(x)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왼쪽 끝의 원소를 제거 후 반환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070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remove(x)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입력한 원소를 삭제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307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clear()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모든 원소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3572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데이터 확장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extend(x)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주어진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배열을 순환하며 오른쪽에 추가</a:t>
                      </a:r>
                      <a:endParaRPr lang="ko-KR" altLang="en-US" sz="90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853077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extendleft(x)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주어진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배열을 순환하며 왼쪽에 추가</a:t>
                      </a:r>
                      <a:endParaRPr lang="ko-KR" altLang="en-US" sz="90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025786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회전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rotate(x)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만큼 원소의 위치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양수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시계방향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음수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반시계 방향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</a:t>
                      </a:r>
                      <a:endParaRPr lang="ko-KR" altLang="en-US" sz="90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472150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reverse()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원소의 위치를 좌우 반전</a:t>
                      </a:r>
                      <a:endParaRPr lang="ko-KR" altLang="en-US" sz="90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9541572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98DF3D2-5EF3-67DC-C00B-69517A2D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266" y="1911389"/>
            <a:ext cx="2810734" cy="37283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57F78F-C999-BB5B-F158-B2B1EF5DE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266" y="5639782"/>
            <a:ext cx="1603267" cy="11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1453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228D1-9107-A74F-1CAB-EABA1DDB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ChainMap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733BB-D4E9-7642-FDBB-0ADD6538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dirty="0" err="1"/>
              <a:t>ChainMap</a:t>
            </a:r>
            <a:endParaRPr lang="en-US" altLang="ko-KR" sz="1200" dirty="0"/>
          </a:p>
          <a:p>
            <a:pPr lvl="1"/>
            <a:r>
              <a:rPr lang="en-US" altLang="ko-KR" sz="1200" dirty="0"/>
              <a:t>from collections import </a:t>
            </a:r>
            <a:r>
              <a:rPr lang="en-US" altLang="ko-KR" sz="1200" dirty="0" err="1"/>
              <a:t>ChainMap</a:t>
            </a:r>
            <a:endParaRPr lang="en-US" altLang="ko-KR" sz="1200" dirty="0"/>
          </a:p>
          <a:p>
            <a:endParaRPr lang="en-US" altLang="ko-KR" sz="1200" dirty="0"/>
          </a:p>
          <a:p>
            <a:pPr lvl="1"/>
            <a:r>
              <a:rPr lang="ko-KR" altLang="en-US" sz="1200" dirty="0"/>
              <a:t>여러 개의 </a:t>
            </a:r>
            <a:r>
              <a:rPr lang="en-US" altLang="ko-KR" sz="1200" dirty="0" err="1"/>
              <a:t>dict</a:t>
            </a:r>
            <a:r>
              <a:rPr lang="ko-KR" altLang="en-US" sz="1200" dirty="0"/>
              <a:t>를 하나의 매핑으로 </a:t>
            </a:r>
            <a:r>
              <a:rPr lang="ko-KR" altLang="en-US" sz="1200" dirty="0" err="1"/>
              <a:t>묶어줌</a:t>
            </a:r>
            <a:endParaRPr lang="en-US" altLang="ko-KR" sz="1200" dirty="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list </a:t>
            </a:r>
            <a:r>
              <a:rPr lang="ko-KR" altLang="en-US" sz="1200" dirty="0"/>
              <a:t>안에 </a:t>
            </a:r>
            <a:r>
              <a:rPr lang="en-US" altLang="ko-KR" sz="1200" dirty="0" err="1"/>
              <a:t>dict</a:t>
            </a:r>
            <a:r>
              <a:rPr lang="ko-KR" altLang="en-US" sz="1200" dirty="0"/>
              <a:t>를 넣고 </a:t>
            </a:r>
            <a:r>
              <a:rPr lang="en-US" altLang="ko-KR" sz="1200" dirty="0"/>
              <a:t>for </a:t>
            </a:r>
            <a:r>
              <a:rPr lang="ko-KR" altLang="en-US" sz="1200" dirty="0"/>
              <a:t>문을 돌려서 무언가를 찾거나 추가할 </a:t>
            </a:r>
            <a:r>
              <a:rPr lang="ko-KR" altLang="en-US" sz="1200"/>
              <a:t>수 있음</a:t>
            </a:r>
            <a:endParaRPr lang="en-US" altLang="ko-KR" sz="120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/>
              <a:t>중복 키 값이 발생할 경우 마지막에 선언된 값을 사용</a:t>
            </a:r>
            <a:endParaRPr lang="en-US" altLang="ko-KR" sz="1200"/>
          </a:p>
          <a:p>
            <a:pPr lvl="2"/>
            <a:r>
              <a:rPr lang="ko-KR" altLang="en-US" sz="1200"/>
              <a:t>서로 다른 </a:t>
            </a:r>
            <a:r>
              <a:rPr lang="en-US" altLang="ko-KR" sz="1200"/>
              <a:t>dict</a:t>
            </a:r>
            <a:r>
              <a:rPr lang="ko-KR" altLang="en-US" sz="1200"/>
              <a:t>에 중복된 값이 있을 경우 개별로 취급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2DF1BF-B7C5-6B1C-BC4C-9BC2B443B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5" y="3089163"/>
            <a:ext cx="3660797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3407D7-F1B3-0866-7887-A857701B6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83" y="3193458"/>
            <a:ext cx="3712446" cy="17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5561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03AE-8A28-727A-D81B-AB7848D0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orderedict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5BE27-7BEA-88B7-C9A8-B6F40C95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orderedict</a:t>
            </a:r>
          </a:p>
          <a:p>
            <a:pPr lvl="1"/>
            <a:r>
              <a:rPr lang="ko-KR" altLang="en-US"/>
              <a:t>기존 딕셔너리와 비슷하나</a:t>
            </a:r>
            <a:r>
              <a:rPr lang="en-US" altLang="ko-KR"/>
              <a:t>,</a:t>
            </a:r>
            <a:r>
              <a:rPr lang="ko-KR" altLang="en-US"/>
              <a:t> 입력된 원소의 순서를 기억하는 딕셔너리</a:t>
            </a:r>
            <a:r>
              <a:rPr lang="en-US" altLang="ko-KR"/>
              <a:t> </a:t>
            </a:r>
            <a:r>
              <a:rPr lang="ko-KR" altLang="en-US"/>
              <a:t>클래스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 </a:t>
            </a:r>
            <a:r>
              <a:rPr lang="en-US" altLang="ko-KR"/>
              <a:t>dict</a:t>
            </a:r>
            <a:r>
              <a:rPr lang="ko-KR" altLang="en-US"/>
              <a:t>와 달리</a:t>
            </a:r>
            <a:r>
              <a:rPr lang="en-US" altLang="ko-KR"/>
              <a:t>, </a:t>
            </a:r>
            <a:r>
              <a:rPr lang="ko-KR" altLang="en-US"/>
              <a:t>데이터를 입력한 순서대로 </a:t>
            </a:r>
            <a:r>
              <a:rPr lang="en-US" altLang="ko-KR"/>
              <a:t>dict</a:t>
            </a:r>
            <a:r>
              <a:rPr lang="ko-KR" altLang="en-US"/>
              <a:t>를 반환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dict </a:t>
            </a:r>
            <a:r>
              <a:rPr lang="ko-KR" altLang="en-US"/>
              <a:t>은 내용비교</a:t>
            </a:r>
            <a:endParaRPr lang="en-US" altLang="ko-KR"/>
          </a:p>
          <a:p>
            <a:pPr lvl="2"/>
            <a:r>
              <a:rPr lang="en-US" altLang="ko-KR"/>
              <a:t>orderedict</a:t>
            </a:r>
            <a:r>
              <a:rPr lang="ko-KR" altLang="en-US"/>
              <a:t>은 순서와 내용비교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461A702-028C-E0A0-AEFB-2E064D717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08582"/>
              </p:ext>
            </p:extLst>
          </p:nvPr>
        </p:nvGraphicFramePr>
        <p:xfrm>
          <a:off x="1205433" y="3302819"/>
          <a:ext cx="5660524" cy="22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0">
                  <a:extLst>
                    <a:ext uri="{9D8B030D-6E8A-4147-A177-3AD203B41FA5}">
                      <a16:colId xmlns:a16="http://schemas.microsoft.com/office/drawing/2014/main" val="2153321975"/>
                    </a:ext>
                  </a:extLst>
                </a:gridCol>
                <a:gridCol w="1679893">
                  <a:extLst>
                    <a:ext uri="{9D8B030D-6E8A-4147-A177-3AD203B41FA5}">
                      <a16:colId xmlns:a16="http://schemas.microsoft.com/office/drawing/2014/main" val="2898680246"/>
                    </a:ext>
                  </a:extLst>
                </a:gridCol>
                <a:gridCol w="2838901">
                  <a:extLst>
                    <a:ext uri="{9D8B030D-6E8A-4147-A177-3AD203B41FA5}">
                      <a16:colId xmlns:a16="http://schemas.microsoft.com/office/drawing/2014/main" val="1190520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7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새로운 맴버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.update({key,value})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{key:value}</a:t>
                      </a:r>
                    </a:p>
                    <a:p>
                      <a:pPr algn="l" latinLnBrk="1"/>
                      <a:r>
                        <a:rPr lang="en-US" altLang="ko-KR" sz="900"/>
                        <a:t>update </a:t>
                      </a:r>
                      <a:r>
                        <a:rPr lang="ko-KR" altLang="en-US" sz="900"/>
                        <a:t>메소드의 인자 값으로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12781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객체 반환 후 삭제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.popitem(last= T/F)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last = True </a:t>
                      </a:r>
                    </a:p>
                    <a:p>
                      <a:pPr algn="l" latinLnBrk="1"/>
                      <a:r>
                        <a:rPr lang="en-US" altLang="ko-KR" sz="900"/>
                        <a:t>Last In / First Out </a:t>
                      </a:r>
                      <a:r>
                        <a:rPr lang="ko-KR" altLang="en-US" sz="900"/>
                        <a:t>형태로 반환하고 객체를 삭제</a:t>
                      </a:r>
                      <a:endParaRPr lang="en-US" altLang="ko-KR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31457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last = False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First In / First Out </a:t>
                      </a:r>
                      <a:r>
                        <a:rPr lang="ko-KR" altLang="en-US" sz="900"/>
                        <a:t>형태로 반환하고 객체를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391813"/>
                  </a:ext>
                </a:extLst>
              </a:tr>
              <a:tr h="3886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객체 순서 이동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.move_to_end(key,last = T/F)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last = True </a:t>
                      </a:r>
                    </a:p>
                    <a:p>
                      <a:pPr algn="l" latinLnBrk="1"/>
                      <a:r>
                        <a:rPr lang="ko-KR" altLang="en-US" sz="900"/>
                        <a:t>해당 키에 해당하는 객체를 맨 뒤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오른쪽</a:t>
                      </a:r>
                      <a:r>
                        <a:rPr lang="en-US" altLang="ko-KR" sz="900"/>
                        <a:t>)</a:t>
                      </a:r>
                      <a:r>
                        <a:rPr lang="ko-KR" altLang="en-US" sz="900"/>
                        <a:t>로 이동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644116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last = False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해당 키에 해당하는 객체를 맨 앞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왼쪽</a:t>
                      </a:r>
                      <a:r>
                        <a:rPr lang="en-US" altLang="ko-KR" sz="900"/>
                        <a:t>)</a:t>
                      </a:r>
                      <a:r>
                        <a:rPr lang="ko-KR" altLang="en-US" sz="900"/>
                        <a:t>으로 이동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1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9243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B68A9-E9F6-EB7C-4DFE-9A4190B9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AE4F92-9E71-799A-9586-1CF3FE1C8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499" y="0"/>
            <a:ext cx="4508483" cy="485045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22EFE5-823E-28A0-00EC-FF33E6849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56" y="4880112"/>
            <a:ext cx="3875660" cy="19064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C646F5-0541-0CCF-FAE4-40E70863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34" y="1901530"/>
            <a:ext cx="3505575" cy="2973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A97C3E8-BD2E-FB52-4B06-F275FA1D0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34" y="4963296"/>
            <a:ext cx="33432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1747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C9820-15EA-D460-8DB1-E2464B02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defaultdict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CA3E7-1E16-5DBD-B893-D19FBB18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100"/>
              <a:t>defaultdict</a:t>
            </a:r>
          </a:p>
          <a:p>
            <a:pPr lvl="1"/>
            <a:r>
              <a:rPr lang="ko-KR" altLang="en-US" sz="1100"/>
              <a:t>딕셔너리를 만드는 </a:t>
            </a:r>
            <a:r>
              <a:rPr lang="en-US" altLang="ko-KR" sz="1100"/>
              <a:t>dict</a:t>
            </a:r>
            <a:r>
              <a:rPr lang="ko-KR" altLang="en-US" sz="1100"/>
              <a:t>클래스의 서브 클래스</a:t>
            </a:r>
            <a:endParaRPr lang="en-US" altLang="ko-KR" sz="1100"/>
          </a:p>
          <a:p>
            <a:pPr lvl="2"/>
            <a:r>
              <a:rPr lang="en-US" altLang="ko-KR" sz="1100"/>
              <a:t>dict </a:t>
            </a:r>
            <a:r>
              <a:rPr lang="ko-KR" altLang="en-US" sz="1100"/>
              <a:t>은 </a:t>
            </a:r>
            <a:r>
              <a:rPr lang="en-US" altLang="ko-KR" sz="1100"/>
              <a:t>key </a:t>
            </a:r>
            <a:r>
              <a:rPr lang="ko-KR" altLang="en-US" sz="1100"/>
              <a:t>값이 존재하지 않으면 </a:t>
            </a:r>
            <a:r>
              <a:rPr lang="en-US" altLang="ko-KR" sz="1100"/>
              <a:t>keyerror </a:t>
            </a:r>
            <a:r>
              <a:rPr lang="ko-KR" altLang="en-US" sz="1100"/>
              <a:t>발생</a:t>
            </a:r>
            <a:endParaRPr lang="en-US" altLang="ko-KR" sz="1100"/>
          </a:p>
          <a:p>
            <a:pPr lvl="2"/>
            <a:endParaRPr lang="en-US" altLang="ko-KR" sz="1100"/>
          </a:p>
          <a:p>
            <a:pPr lvl="1"/>
            <a:r>
              <a:rPr lang="ko-KR" altLang="en-US" sz="1100"/>
              <a:t>존재하지 않은 키를 접근할 때 기본값을 반환</a:t>
            </a:r>
            <a:endParaRPr lang="en-US" altLang="ko-KR" sz="1100"/>
          </a:p>
          <a:p>
            <a:pPr lvl="2"/>
            <a:r>
              <a:rPr lang="ko-KR" altLang="en-US" sz="1100"/>
              <a:t>형식 </a:t>
            </a:r>
            <a:r>
              <a:rPr lang="en-US" altLang="ko-KR" sz="1100"/>
              <a:t>: defaultdict(val)</a:t>
            </a:r>
          </a:p>
          <a:p>
            <a:pPr lvl="3"/>
            <a:r>
              <a:rPr lang="en-US" altLang="ko-KR" sz="1100"/>
              <a:t>val ( int</a:t>
            </a:r>
            <a:r>
              <a:rPr lang="ko-KR" altLang="en-US" sz="1100"/>
              <a:t>일 경우</a:t>
            </a:r>
            <a:r>
              <a:rPr lang="en-US" altLang="ko-KR" sz="1100"/>
              <a:t>) </a:t>
            </a:r>
            <a:r>
              <a:rPr lang="ko-KR" altLang="en-US" sz="1100"/>
              <a:t>기본값 </a:t>
            </a:r>
            <a:r>
              <a:rPr lang="en-US" altLang="ko-KR" sz="1100"/>
              <a:t>: 0</a:t>
            </a:r>
          </a:p>
          <a:p>
            <a:pPr marL="1371600" lvl="3" indent="0">
              <a:buNone/>
            </a:pPr>
            <a:r>
              <a:rPr lang="en-US" altLang="ko-KR" sz="1100"/>
              <a:t>	 (list </a:t>
            </a:r>
            <a:r>
              <a:rPr lang="ko-KR" altLang="en-US" sz="1100"/>
              <a:t>일 경우</a:t>
            </a:r>
            <a:r>
              <a:rPr lang="en-US" altLang="ko-KR" sz="1100"/>
              <a:t>) </a:t>
            </a:r>
            <a:r>
              <a:rPr lang="ko-KR" altLang="en-US" sz="1100"/>
              <a:t>기본값 </a:t>
            </a:r>
            <a:r>
              <a:rPr lang="en-US" altLang="ko-KR" sz="1100"/>
              <a:t>: []</a:t>
            </a:r>
          </a:p>
          <a:p>
            <a:pPr lvl="3"/>
            <a:r>
              <a:rPr lang="en-US" altLang="ko-KR" sz="1100"/>
              <a:t>val </a:t>
            </a:r>
            <a:r>
              <a:rPr lang="ko-KR" altLang="en-US" sz="1100"/>
              <a:t>은 호출 가능한 </a:t>
            </a:r>
            <a:r>
              <a:rPr lang="ko-KR" altLang="en-US" sz="1100" b="1"/>
              <a:t>객체</a:t>
            </a:r>
            <a:r>
              <a:rPr lang="ko-KR" altLang="en-US" sz="1100"/>
              <a:t>만 필요함</a:t>
            </a:r>
            <a:endParaRPr lang="en-US" altLang="ko-KR" sz="1100"/>
          </a:p>
          <a:p>
            <a:pPr lvl="4"/>
            <a:r>
              <a:rPr lang="ko-KR" altLang="en-US" sz="1100"/>
              <a:t>숫자, 변수 </a:t>
            </a:r>
            <a:r>
              <a:rPr lang="en-US" altLang="ko-KR" sz="1100"/>
              <a:t>, (</a:t>
            </a:r>
            <a:r>
              <a:rPr lang="ko-KR" altLang="en-US" sz="1100"/>
              <a:t>빈</a:t>
            </a:r>
            <a:r>
              <a:rPr lang="en-US" altLang="ko-KR" sz="1100"/>
              <a:t>)  </a:t>
            </a:r>
            <a:r>
              <a:rPr lang="ko-KR" altLang="en-US" sz="1100"/>
              <a:t>선언 </a:t>
            </a:r>
            <a:r>
              <a:rPr lang="en-US" altLang="ko-KR" sz="1100"/>
              <a:t>x</a:t>
            </a:r>
          </a:p>
          <a:p>
            <a:pPr lvl="3"/>
            <a:r>
              <a:rPr lang="ko-KR" altLang="en-US" sz="1100"/>
              <a:t>함수로 지정할 수 있음</a:t>
            </a:r>
            <a:endParaRPr lang="en-US" altLang="ko-KR" sz="1100"/>
          </a:p>
          <a:p>
            <a:pPr lvl="3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70B2A9-B4F4-2EF5-51CA-E205E24F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0"/>
            <a:ext cx="3808341" cy="2747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877B58-2112-46E0-B64D-109695EF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024" y="3429000"/>
            <a:ext cx="4038050" cy="27472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A66286-280E-8385-78EB-41BAF9E56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01" y="6283843"/>
            <a:ext cx="3808341" cy="2835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4D061C-B409-F63D-A4BF-59EC19B4A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966" y="6328448"/>
            <a:ext cx="3976167" cy="3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258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62D3A-DEE8-8EC1-427F-B6A88066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counter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FF798-EC57-9565-ACD7-5FC24025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counter</a:t>
            </a:r>
          </a:p>
          <a:p>
            <a:pPr lvl="1"/>
            <a:r>
              <a:rPr lang="ko-KR" altLang="en-US"/>
              <a:t>딕셔너리에 특화된 클래스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list</a:t>
            </a:r>
            <a:r>
              <a:rPr lang="ko-KR" altLang="en-US"/>
              <a:t>나 문자열 등 객체의 집합을 받아서 값이 같은 것끼리 묶는 형식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개수가 몇 개인지를 </a:t>
            </a:r>
            <a:r>
              <a:rPr lang="en-US" altLang="ko-KR"/>
              <a:t>key</a:t>
            </a:r>
            <a:r>
              <a:rPr lang="ko-KR" altLang="en-US"/>
              <a:t>로 받아 딕셔너리 형태로 리턴하는 클래스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A10012-4F6A-A7B4-2CFE-0482DE13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4" y="3061827"/>
            <a:ext cx="4407251" cy="27372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2520AE-9B6B-D0F4-EEFF-4FA80F05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904" y="3106340"/>
            <a:ext cx="3288799" cy="6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6376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ETRI 경영목표안(역대기관장 간담회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20230207포인터</Template>
  <TotalTime>12267</TotalTime>
  <Words>723</Words>
  <Application>Microsoft Office PowerPoint</Application>
  <PresentationFormat>화면 슬라이드 쇼(4:3)</PresentationFormat>
  <Paragraphs>204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D2Coding</vt:lpstr>
      <vt:lpstr>HY견고딕</vt:lpstr>
      <vt:lpstr>HY헤드라인M</vt:lpstr>
      <vt:lpstr>굴림</vt:lpstr>
      <vt:lpstr>맑은 고딕</vt:lpstr>
      <vt:lpstr>Arial</vt:lpstr>
      <vt:lpstr>Tahoma</vt:lpstr>
      <vt:lpstr>Times New Roman</vt:lpstr>
      <vt:lpstr>Wingdings</vt:lpstr>
      <vt:lpstr>ETRI 경영목표안(역대기관장 간담회)</vt:lpstr>
      <vt:lpstr>PowerPoint 프레젠테이션</vt:lpstr>
      <vt:lpstr>collections</vt:lpstr>
      <vt:lpstr>namedtuple</vt:lpstr>
      <vt:lpstr>deque</vt:lpstr>
      <vt:lpstr>ChainMap</vt:lpstr>
      <vt:lpstr>orderedict</vt:lpstr>
      <vt:lpstr>PowerPoint 프레젠테이션</vt:lpstr>
      <vt:lpstr>defaultdict</vt:lpstr>
      <vt:lpstr>counter</vt:lpstr>
      <vt:lpstr>슬라이싱</vt:lpstr>
      <vt:lpstr>예시</vt:lpstr>
      <vt:lpstr>예제</vt:lpstr>
      <vt:lpstr>__iter__</vt:lpstr>
      <vt:lpstr>for문</vt:lpstr>
      <vt:lpstr>iterator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김수현</dc:creator>
  <cp:lastModifiedBy>Suh Kim</cp:lastModifiedBy>
  <cp:revision>99</cp:revision>
  <cp:lastPrinted>2019-12-16T01:40:03Z</cp:lastPrinted>
  <dcterms:created xsi:type="dcterms:W3CDTF">2023-02-07T01:39:00Z</dcterms:created>
  <dcterms:modified xsi:type="dcterms:W3CDTF">2024-03-06T05:57:29Z</dcterms:modified>
</cp:coreProperties>
</file>