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19"/>
  </p:notesMasterIdLst>
  <p:handoutMasterIdLst>
    <p:handoutMasterId r:id="rId20"/>
  </p:handoutMasterIdLst>
  <p:sldIdLst>
    <p:sldId id="967" r:id="rId2"/>
    <p:sldId id="968" r:id="rId3"/>
    <p:sldId id="976" r:id="rId4"/>
    <p:sldId id="978" r:id="rId5"/>
    <p:sldId id="969" r:id="rId6"/>
    <p:sldId id="977" r:id="rId7"/>
    <p:sldId id="971" r:id="rId8"/>
    <p:sldId id="979" r:id="rId9"/>
    <p:sldId id="972" r:id="rId10"/>
    <p:sldId id="980" r:id="rId11"/>
    <p:sldId id="981" r:id="rId12"/>
    <p:sldId id="970" r:id="rId13"/>
    <p:sldId id="982" r:id="rId14"/>
    <p:sldId id="973" r:id="rId15"/>
    <p:sldId id="974" r:id="rId16"/>
    <p:sldId id="983" r:id="rId17"/>
    <p:sldId id="975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A34873A-F9FC-4E64-A824-3C741DA4ADA2}">
          <p14:sldIdLst>
            <p14:sldId id="967"/>
          </p14:sldIdLst>
        </p14:section>
        <p14:section name="제목 없는 구역" id="{01645CDD-C76F-4C65-B34D-0F28BA989004}">
          <p14:sldIdLst>
            <p14:sldId id="968"/>
            <p14:sldId id="976"/>
            <p14:sldId id="978"/>
            <p14:sldId id="969"/>
            <p14:sldId id="977"/>
            <p14:sldId id="971"/>
            <p14:sldId id="979"/>
            <p14:sldId id="972"/>
            <p14:sldId id="980"/>
            <p14:sldId id="981"/>
            <p14:sldId id="970"/>
            <p14:sldId id="982"/>
            <p14:sldId id="973"/>
            <p14:sldId id="974"/>
            <p14:sldId id="983"/>
            <p14:sldId id="9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0" autoAdjust="0"/>
    <p:restoredTop sz="95944" autoAdjust="0"/>
  </p:normalViewPr>
  <p:slideViewPr>
    <p:cSldViewPr snapToGrid="0">
      <p:cViewPr varScale="1">
        <p:scale>
          <a:sx n="85" d="100"/>
          <a:sy n="85" d="100"/>
        </p:scale>
        <p:origin x="1190" y="62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45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46367" y="1341136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직렬화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69692"/>
            <a:ext cx="428457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2024.03.13</a:t>
            </a: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다이렉티드코리아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FF00"/>
                </a:solidFill>
              </a:rPr>
              <a:t>[</a:t>
            </a:r>
            <a:r>
              <a:rPr lang="ko-KR" altLang="en-US" sz="1200" dirty="0">
                <a:solidFill>
                  <a:srgbClr val="FFFF00"/>
                </a:solidFill>
              </a:rPr>
              <a:t>내부자료</a:t>
            </a:r>
            <a:r>
              <a:rPr lang="en-US" altLang="ko-KR" sz="1200" dirty="0">
                <a:solidFill>
                  <a:srgbClr val="FFFF00"/>
                </a:solidFill>
              </a:rPr>
              <a:t>]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6C20-F5E1-F0EB-1D30-D2163628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XML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A2ECC-411D-0791-EEC2-C76DB6B8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python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데이터 읽기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/>
              <a:t>import xml.etree.ElementTree as ET </a:t>
            </a:r>
          </a:p>
          <a:p>
            <a:pPr lvl="3"/>
            <a:r>
              <a:rPr lang="en-US" altLang="ko-KR"/>
              <a:t>xml </a:t>
            </a:r>
            <a:r>
              <a:rPr lang="ko-KR" altLang="en-US"/>
              <a:t>모듈</a:t>
            </a:r>
            <a:endParaRPr lang="en-US" altLang="ko-KR"/>
          </a:p>
          <a:p>
            <a:pPr lvl="4"/>
            <a:r>
              <a:rPr lang="en-US" altLang="ko-KR"/>
              <a:t>ElementTree : xml </a:t>
            </a:r>
            <a:r>
              <a:rPr lang="ko-KR" altLang="en-US"/>
              <a:t>문서를 트리로 나타낸 클래스</a:t>
            </a:r>
            <a:endParaRPr lang="en-US" altLang="ko-KR"/>
          </a:p>
          <a:p>
            <a:pPr lvl="4"/>
            <a:endParaRPr lang="en-US" altLang="ko-KR"/>
          </a:p>
          <a:p>
            <a:pPr lvl="2"/>
            <a:r>
              <a:rPr lang="en-US" altLang="ko-KR"/>
              <a:t>tree = ET.parse(“xml </a:t>
            </a:r>
            <a:r>
              <a:rPr lang="ko-KR" altLang="en-US"/>
              <a:t>파일 경로</a:t>
            </a:r>
            <a:r>
              <a:rPr lang="en-US" altLang="ko-KR"/>
              <a:t>”)</a:t>
            </a:r>
          </a:p>
          <a:p>
            <a:pPr lvl="3"/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xml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파일을 파싱하는 데 사용되는 메서드</a:t>
            </a:r>
            <a:r>
              <a:rPr lang="ko-KR" altLang="en-US"/>
              <a:t> 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/>
              <a:t>root = tree.getroot</a:t>
            </a:r>
          </a:p>
          <a:p>
            <a:pPr lvl="3"/>
            <a:r>
              <a:rPr lang="en-US" altLang="ko-KR"/>
              <a:t>XML </a:t>
            </a:r>
            <a:r>
              <a:rPr lang="ko-KR" altLang="en-US"/>
              <a:t>문서의 루트 요소는 문서의 최상위 요소로</a:t>
            </a:r>
            <a:r>
              <a:rPr lang="en-US" altLang="ko-KR"/>
              <a:t>, </a:t>
            </a:r>
            <a:r>
              <a:rPr lang="ko-KR" altLang="en-US"/>
              <a:t>모든 다른 요소들의 부모가 됨</a:t>
            </a:r>
            <a:endParaRPr lang="en-US" altLang="ko-KR"/>
          </a:p>
          <a:p>
            <a:pPr lvl="3"/>
            <a:r>
              <a:rPr lang="en-US" altLang="ko-KR"/>
              <a:t>getroot() </a:t>
            </a:r>
            <a:r>
              <a:rPr lang="ko-KR" altLang="en-US"/>
              <a:t>메서드를 호출하면 </a:t>
            </a:r>
            <a:r>
              <a:rPr lang="en-US" altLang="ko-KR"/>
              <a:t>XML </a:t>
            </a:r>
            <a:r>
              <a:rPr lang="ko-KR" altLang="en-US"/>
              <a:t>트리의 루트 요소가 반환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/>
              <a:t>ET.tostring(root).decode('utf-8')</a:t>
            </a:r>
          </a:p>
          <a:p>
            <a:pPr lvl="3"/>
            <a:r>
              <a:rPr lang="ko-KR" altLang="en-US"/>
              <a:t>주어진 </a:t>
            </a:r>
            <a:r>
              <a:rPr lang="en-US" altLang="ko-KR"/>
              <a:t>XML </a:t>
            </a:r>
            <a:r>
              <a:rPr lang="ko-KR" altLang="en-US"/>
              <a:t>요소를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바이트 문자열로 </a:t>
            </a:r>
            <a:r>
              <a:rPr lang="ko-KR" altLang="en-US"/>
              <a:t>변환하여 반환</a:t>
            </a:r>
            <a:endParaRPr lang="en-US" altLang="ko-KR"/>
          </a:p>
          <a:p>
            <a:pPr lvl="3"/>
            <a:r>
              <a:rPr lang="en-US" altLang="ko-KR"/>
              <a:t>xml </a:t>
            </a:r>
            <a:r>
              <a:rPr lang="ko-KR" altLang="en-US"/>
              <a:t>요소를 </a:t>
            </a:r>
            <a:r>
              <a:rPr lang="en-US" altLang="ko-KR"/>
              <a:t>utf-8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디코딩하여 문자열로 변환하고 출력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lvl="2"/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lvl="2"/>
            <a:r>
              <a:rPr lang="en-US" altLang="ko-KR"/>
              <a:t>ET.Element('person’)</a:t>
            </a:r>
          </a:p>
          <a:p>
            <a:pPr lvl="3"/>
            <a:r>
              <a:rPr lang="en-US" altLang="ko-KR"/>
              <a:t>root </a:t>
            </a:r>
            <a:r>
              <a:rPr lang="ko-KR" altLang="en-US"/>
              <a:t>요소 생성 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/>
              <a:t>ET.SubElement(root,'person3’)</a:t>
            </a:r>
          </a:p>
          <a:p>
            <a:pPr lvl="3"/>
            <a:r>
              <a:rPr lang="en-US" altLang="ko-KR"/>
              <a:t>root </a:t>
            </a:r>
            <a:r>
              <a:rPr lang="ko-KR" altLang="en-US"/>
              <a:t>의 하위 요소를 생성 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/>
              <a:t>tree.write('xml1_new.xml’)</a:t>
            </a:r>
          </a:p>
          <a:p>
            <a:pPr lvl="3"/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ElementTree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객체를 사용하여 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XML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파일을 저장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623628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8358-196F-4EEA-404E-62B328F9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XML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예시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92BF17-F180-10ED-0AA5-5D4D8F3CD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28" y="1052903"/>
            <a:ext cx="3920098" cy="52736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4E797-6F42-D2FF-0E55-F9CF09388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787" y="1052903"/>
            <a:ext cx="5129139" cy="237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2723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17CC7-6AEA-295E-848A-C030E97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Pickle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B83AB-E11A-D7BE-8D79-0CD9F5C2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Pickle </a:t>
            </a:r>
          </a:p>
          <a:p>
            <a:pPr lvl="1"/>
            <a:r>
              <a:rPr lang="ko-KR" altLang="en-US"/>
              <a:t>파이썬 객체를 바이트 스트림으로 변환하거나</a:t>
            </a:r>
            <a:r>
              <a:rPr lang="en-US" altLang="ko-KR"/>
              <a:t>, 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반대로 바이트 스트림을 다시 파이썬 객체로 변환파이썬에 특화된 데이터 표현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확장자 </a:t>
            </a:r>
            <a:r>
              <a:rPr lang="en-US" altLang="ko-KR"/>
              <a:t>: .pkl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python </a:t>
            </a:r>
            <a:r>
              <a:rPr lang="ko-KR" altLang="en-US"/>
              <a:t>데이터 읽기</a:t>
            </a:r>
            <a:endParaRPr lang="en-US" altLang="ko-KR"/>
          </a:p>
          <a:p>
            <a:pPr lvl="2"/>
            <a:r>
              <a:rPr lang="en-US" altLang="ko-KR"/>
              <a:t>import</a:t>
            </a:r>
            <a:r>
              <a:rPr lang="ko-KR" altLang="en-US"/>
              <a:t> </a:t>
            </a:r>
            <a:r>
              <a:rPr lang="en-US" altLang="ko-KR"/>
              <a:t>pickle</a:t>
            </a:r>
          </a:p>
          <a:p>
            <a:pPr lvl="3"/>
            <a:r>
              <a:rPr lang="en-US" altLang="ko-KR"/>
              <a:t>pickle</a:t>
            </a:r>
            <a:r>
              <a:rPr lang="ko-KR" altLang="en-US"/>
              <a:t> 모듈 사용</a:t>
            </a:r>
            <a:endParaRPr lang="en-US" altLang="ko-KR"/>
          </a:p>
          <a:p>
            <a:pPr lvl="3"/>
            <a:endParaRPr lang="ko-KR" altLang="en-US"/>
          </a:p>
          <a:p>
            <a:pPr lvl="2"/>
            <a:r>
              <a:rPr lang="en-US" altLang="ko-KR"/>
              <a:t>pickling</a:t>
            </a:r>
          </a:p>
          <a:p>
            <a:pPr lvl="3"/>
            <a:r>
              <a:rPr lang="ko-KR" altLang="en-US"/>
              <a:t>파이썬 객체를 </a:t>
            </a:r>
            <a:r>
              <a:rPr lang="en-US" altLang="ko-KR"/>
              <a:t>pickle </a:t>
            </a:r>
            <a:r>
              <a:rPr lang="ko-KR" altLang="en-US"/>
              <a:t>파일로 저장</a:t>
            </a:r>
            <a:endParaRPr lang="en-US" altLang="ko-KR"/>
          </a:p>
          <a:p>
            <a:pPr lvl="4"/>
            <a:r>
              <a:rPr lang="en-US" altLang="ko-KR"/>
              <a:t>pickle.dump()</a:t>
            </a:r>
          </a:p>
          <a:p>
            <a:pPr lvl="4"/>
            <a:endParaRPr lang="en-US" altLang="ko-KR"/>
          </a:p>
          <a:p>
            <a:pPr lvl="2"/>
            <a:r>
              <a:rPr lang="en-US" altLang="ko-KR"/>
              <a:t>unpickling</a:t>
            </a:r>
          </a:p>
          <a:p>
            <a:pPr lvl="3"/>
            <a:r>
              <a:rPr lang="en-US" altLang="ko-KR"/>
              <a:t>pickle </a:t>
            </a:r>
            <a:r>
              <a:rPr lang="ko-KR" altLang="en-US"/>
              <a:t>파일을 읽어오는 과정</a:t>
            </a:r>
            <a:endParaRPr lang="en-US" altLang="ko-KR"/>
          </a:p>
          <a:p>
            <a:pPr lvl="4"/>
            <a:r>
              <a:rPr lang="en-US" altLang="ko-KR"/>
              <a:t>pickle.load()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6355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F8D0C-2216-B39E-3B02-5735E027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Pickle  </a:t>
            </a:r>
            <a:r>
              <a:rPr lang="ko-KR" altLang="en-US"/>
              <a:t>예제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0398406-D536-C7C8-E22A-5279961E6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496" y="5169842"/>
            <a:ext cx="6581775" cy="75247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2CB13A-3E78-828E-FEFA-F9D9B4F8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27" y="1515958"/>
            <a:ext cx="7085125" cy="34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407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3813B-ECE0-D08E-DF41-AD1BD209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Numpy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5490F-9F40-27DF-6CBC-BF64ADCF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100"/>
              <a:t>Numpy</a:t>
            </a:r>
          </a:p>
          <a:p>
            <a:pPr lvl="1"/>
            <a:r>
              <a:rPr lang="ko-KR" altLang="en-US" sz="1100"/>
              <a:t>데이터를 저장하는 </a:t>
            </a:r>
            <a:r>
              <a:rPr lang="en-US" altLang="ko-KR" sz="1100"/>
              <a:t>Binary </a:t>
            </a:r>
            <a:r>
              <a:rPr lang="ko-KR" altLang="en-US" sz="1100"/>
              <a:t>형태의 데이터</a:t>
            </a:r>
            <a:endParaRPr lang="en-US" altLang="ko-KR" sz="1100"/>
          </a:p>
          <a:p>
            <a:pPr lvl="1"/>
            <a:endParaRPr lang="en-US" altLang="ko-KR" sz="1100"/>
          </a:p>
          <a:p>
            <a:pPr lvl="1"/>
            <a:endParaRPr lang="en-US" altLang="ko-KR" sz="1100"/>
          </a:p>
          <a:p>
            <a:pPr lvl="1"/>
            <a:r>
              <a:rPr lang="ko-KR" altLang="en-US" sz="1100"/>
              <a:t>파이썬을 프로그램을 종료시키면 결과가 사라지기 때문에 사용</a:t>
            </a:r>
            <a:endParaRPr lang="en-US" altLang="ko-KR" sz="1100"/>
          </a:p>
          <a:p>
            <a:pPr lvl="1"/>
            <a:endParaRPr lang="en-US" altLang="ko-KR" sz="1100"/>
          </a:p>
          <a:p>
            <a:pPr lvl="1"/>
            <a:endParaRPr lang="en-US" altLang="ko-KR" sz="1100"/>
          </a:p>
          <a:p>
            <a:pPr lvl="1"/>
            <a:r>
              <a:rPr lang="en-US" altLang="ko-KR" sz="1100"/>
              <a:t>python </a:t>
            </a:r>
            <a:r>
              <a:rPr lang="ko-KR" altLang="en-US" sz="1100"/>
              <a:t>데이터 읽기</a:t>
            </a:r>
            <a:endParaRPr lang="en-US" altLang="ko-KR" sz="1100"/>
          </a:p>
          <a:p>
            <a:pPr lvl="3"/>
            <a:endParaRPr lang="en-US" altLang="ko-KR" sz="1100"/>
          </a:p>
          <a:p>
            <a:pPr lvl="3"/>
            <a:endParaRPr lang="en-US" altLang="ko-KR" sz="1100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A3A9CE-14B4-7C8C-D445-7F95B6D6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872" y="860485"/>
            <a:ext cx="3000344" cy="13644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AF3F7B-25E4-35B0-8AA0-7F6583B0C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214" y="2334546"/>
            <a:ext cx="2776506" cy="1620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384411-4AD7-06C5-B5AE-5B048D44C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872" y="4199018"/>
            <a:ext cx="3628103" cy="14555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E1963B-6B80-299A-E109-E2F9D46CF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200" y="5777760"/>
            <a:ext cx="2750535" cy="703191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617ECF-6ED5-FF64-6E31-F6C8BE919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11747"/>
              </p:ext>
            </p:extLst>
          </p:nvPr>
        </p:nvGraphicFramePr>
        <p:xfrm>
          <a:off x="384729" y="2934450"/>
          <a:ext cx="4966703" cy="232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0">
                  <a:extLst>
                    <a:ext uri="{9D8B030D-6E8A-4147-A177-3AD203B41FA5}">
                      <a16:colId xmlns:a16="http://schemas.microsoft.com/office/drawing/2014/main" val="481878769"/>
                    </a:ext>
                  </a:extLst>
                </a:gridCol>
                <a:gridCol w="937915">
                  <a:extLst>
                    <a:ext uri="{9D8B030D-6E8A-4147-A177-3AD203B41FA5}">
                      <a16:colId xmlns:a16="http://schemas.microsoft.com/office/drawing/2014/main" val="2964729060"/>
                    </a:ext>
                  </a:extLst>
                </a:gridCol>
                <a:gridCol w="3131538">
                  <a:extLst>
                    <a:ext uri="{9D8B030D-6E8A-4147-A177-3AD203B41FA5}">
                      <a16:colId xmlns:a16="http://schemas.microsoft.com/office/drawing/2014/main" val="1565141922"/>
                    </a:ext>
                  </a:extLst>
                </a:gridCol>
              </a:tblGrid>
              <a:tr h="188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273340"/>
                  </a:ext>
                </a:extLst>
              </a:tr>
              <a:tr h="3635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ndarray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np.save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.npy </a:t>
                      </a:r>
                      <a:r>
                        <a:rPr lang="ko-KR" altLang="en-US" sz="1000"/>
                        <a:t>확장자</a:t>
                      </a:r>
                    </a:p>
                    <a:p>
                      <a:pPr latinLnBrk="1"/>
                      <a:r>
                        <a:rPr lang="en-US" altLang="ko-KR" sz="1000"/>
                        <a:t>ndarray </a:t>
                      </a:r>
                      <a:r>
                        <a:rPr lang="ko-KR" altLang="en-US" sz="1000"/>
                        <a:t>객체를 파일로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990483"/>
                  </a:ext>
                </a:extLst>
              </a:tr>
              <a:tr h="258048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np.load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np.save() </a:t>
                      </a:r>
                      <a:r>
                        <a:rPr lang="ko-KR" altLang="en-US" sz="1000"/>
                        <a:t>로 저장된 *</a:t>
                      </a:r>
                      <a:r>
                        <a:rPr lang="en-US" altLang="ko-KR" sz="1000"/>
                        <a:t>.npy </a:t>
                      </a:r>
                      <a:r>
                        <a:rPr lang="ko-KR" altLang="en-US" sz="1000"/>
                        <a:t>파일을 배열로 불러오기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27564"/>
                  </a:ext>
                </a:extLst>
              </a:tr>
              <a:tr h="3635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다수 </a:t>
                      </a:r>
                      <a:r>
                        <a:rPr lang="en-US" altLang="ko-KR" sz="1000"/>
                        <a:t>ndarray</a:t>
                      </a:r>
                      <a:r>
                        <a:rPr lang="ko-KR" altLang="en-US" sz="1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np.savez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.npz </a:t>
                      </a:r>
                      <a:r>
                        <a:rPr lang="ko-KR" altLang="en-US" sz="1000"/>
                        <a:t>확장자</a:t>
                      </a:r>
                    </a:p>
                    <a:p>
                      <a:pPr latinLnBrk="1"/>
                      <a:r>
                        <a:rPr lang="ko-KR" altLang="en-US" sz="1000"/>
                        <a:t>하나의 파일에 둘 이상의 </a:t>
                      </a:r>
                      <a:r>
                        <a:rPr lang="en-US" altLang="ko-KR" sz="1000"/>
                        <a:t>ndarray </a:t>
                      </a:r>
                      <a:r>
                        <a:rPr lang="ko-KR" altLang="en-US" sz="1000"/>
                        <a:t>객체를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42743"/>
                  </a:ext>
                </a:extLst>
              </a:tr>
              <a:tr h="258048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np.load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np.savez() </a:t>
                      </a:r>
                      <a:r>
                        <a:rPr lang="ko-KR" altLang="en-US" sz="1000"/>
                        <a:t>로 저장된 *</a:t>
                      </a:r>
                      <a:r>
                        <a:rPr lang="en-US" altLang="ko-KR" sz="1000"/>
                        <a:t>.npz </a:t>
                      </a:r>
                      <a:r>
                        <a:rPr lang="ko-KR" altLang="en-US" sz="1000"/>
                        <a:t>파일을 배열로 불러오기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570683"/>
                  </a:ext>
                </a:extLst>
              </a:tr>
              <a:tr h="3635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txt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np.savetxt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.txt </a:t>
                      </a:r>
                      <a:r>
                        <a:rPr lang="ko-KR" altLang="en-US" sz="1000"/>
                        <a:t>확장자</a:t>
                      </a:r>
                    </a:p>
                    <a:p>
                      <a:pPr latinLnBrk="1"/>
                      <a:r>
                        <a:rPr lang="ko-KR" altLang="en-US" sz="1000"/>
                        <a:t>여러 개의 배열을 텍스트파일로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557328"/>
                  </a:ext>
                </a:extLst>
              </a:tr>
              <a:tr h="258048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np.loadtxt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텍스트 파일을 배열로 불러오기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3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43913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6425B-7B38-8484-D15C-49AED19F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Pandas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4C178-B6D6-0CCA-162E-029702941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Pandas</a:t>
            </a:r>
          </a:p>
          <a:p>
            <a:pPr lvl="1"/>
            <a:r>
              <a:rPr lang="ko-KR" altLang="en-US"/>
              <a:t>파이썬에서 데이터 조작과 분석을 위한 라이브러리</a:t>
            </a:r>
            <a:endParaRPr lang="en-US" altLang="ko-KR"/>
          </a:p>
          <a:p>
            <a:pPr lvl="1"/>
            <a:r>
              <a:rPr lang="ko-KR" altLang="en-US"/>
              <a:t>데이터를 정리하고 변환하는데 편리한 기능을 제공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데이터 구조</a:t>
            </a:r>
            <a:r>
              <a:rPr lang="en-US" altLang="ko-KR"/>
              <a:t>:</a:t>
            </a:r>
            <a:r>
              <a:rPr lang="ko-KR" altLang="en-US"/>
              <a:t>  </a:t>
            </a:r>
            <a:r>
              <a:rPr lang="en-US" altLang="ko-KR"/>
              <a:t>Series, DataFrame</a:t>
            </a:r>
          </a:p>
          <a:p>
            <a:pPr lvl="2"/>
            <a:r>
              <a:rPr lang="en-US" altLang="ko-KR"/>
              <a:t>Series</a:t>
            </a:r>
          </a:p>
          <a:p>
            <a:pPr lvl="3"/>
            <a:r>
              <a:rPr lang="en-US" altLang="ko-KR"/>
              <a:t>1</a:t>
            </a:r>
            <a:r>
              <a:rPr lang="ko-KR" altLang="en-US"/>
              <a:t>차원 데이터 </a:t>
            </a:r>
            <a:endParaRPr lang="en-US" altLang="ko-KR"/>
          </a:p>
          <a:p>
            <a:pPr lvl="3"/>
            <a:r>
              <a:rPr lang="en-US" altLang="ko-KR"/>
              <a:t>index, value </a:t>
            </a:r>
            <a:r>
              <a:rPr lang="ko-KR" altLang="en-US"/>
              <a:t>구성</a:t>
            </a:r>
            <a:endParaRPr lang="en-US" altLang="ko-KR"/>
          </a:p>
          <a:p>
            <a:pPr lvl="3"/>
            <a:r>
              <a:rPr lang="ko-KR" altLang="en-US"/>
              <a:t>형식  </a:t>
            </a:r>
            <a:r>
              <a:rPr lang="en-US" altLang="ko-KR"/>
              <a:t>: pandas.Series(value, index=index)</a:t>
            </a:r>
          </a:p>
          <a:p>
            <a:pPr lvl="3"/>
            <a:endParaRPr lang="en-US" altLang="ko-KR"/>
          </a:p>
          <a:p>
            <a:pPr lvl="2"/>
            <a:r>
              <a:rPr lang="en-US" altLang="ko-KR"/>
              <a:t>DataFrame</a:t>
            </a:r>
            <a:r>
              <a:rPr lang="ko-KR" altLang="en-US"/>
              <a:t> </a:t>
            </a:r>
            <a:endParaRPr lang="en-US" altLang="ko-KR"/>
          </a:p>
          <a:p>
            <a:pPr lvl="3"/>
            <a:r>
              <a:rPr lang="en-US" altLang="ko-KR"/>
              <a:t>2</a:t>
            </a:r>
            <a:r>
              <a:rPr lang="ko-KR" altLang="en-US"/>
              <a:t>차원 데이터</a:t>
            </a:r>
            <a:endParaRPr lang="en-US" altLang="ko-KR"/>
          </a:p>
          <a:p>
            <a:pPr lvl="3"/>
            <a:r>
              <a:rPr lang="en-US" altLang="ko-KR"/>
              <a:t>index, value, columns </a:t>
            </a:r>
            <a:r>
              <a:rPr lang="ko-KR" altLang="en-US"/>
              <a:t>구성</a:t>
            </a:r>
            <a:endParaRPr lang="en-US" altLang="ko-KR"/>
          </a:p>
          <a:p>
            <a:pPr lvl="3"/>
            <a:r>
              <a:rPr lang="ko-KR" altLang="en-US"/>
              <a:t>형식 </a:t>
            </a:r>
            <a:r>
              <a:rPr lang="en-US" altLang="ko-KR"/>
              <a:t>: pandas.DataFrame ( value, index=index, columns=columns 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외부 데이터를 입력 받아 </a:t>
            </a:r>
            <a:r>
              <a:rPr lang="en-US" altLang="ko-KR"/>
              <a:t>Pandas </a:t>
            </a:r>
            <a:r>
              <a:rPr lang="ko-KR" altLang="en-US"/>
              <a:t>자료구조로 저장 및 출력</a:t>
            </a:r>
            <a:endParaRPr lang="en-US" altLang="ko-KR"/>
          </a:p>
          <a:p>
            <a:pPr lvl="2"/>
            <a:r>
              <a:rPr lang="en-US" altLang="ko-KR"/>
              <a:t>(CSV, txt, </a:t>
            </a:r>
            <a:r>
              <a:rPr lang="ko-KR" altLang="en-US"/>
              <a:t>엑셀</a:t>
            </a:r>
            <a:r>
              <a:rPr lang="en-US" altLang="ko-KR"/>
              <a:t>, XML, JSON …)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387294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B7B8F-873D-3377-3957-57520A86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Pandas </a:t>
            </a:r>
            <a:r>
              <a:rPr lang="ko-KR" altLang="en-US"/>
              <a:t>데이터구조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2025C-2E04-A308-E58D-201AD68F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2881"/>
            <a:ext cx="8229600" cy="5274440"/>
          </a:xfrm>
        </p:spPr>
        <p:txBody>
          <a:bodyPr/>
          <a:lstStyle/>
          <a:p>
            <a:r>
              <a:rPr lang="en-US" altLang="ko-KR"/>
              <a:t>Series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DataFrame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328E7-FA98-20DC-9FA4-671945659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98" y="1159622"/>
            <a:ext cx="4536696" cy="2506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DC36D7-CBFB-2FB6-335A-1B319CB6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5" y="4052003"/>
            <a:ext cx="5781368" cy="2395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2E38D0-BD18-2862-289E-F804CC0D6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026" y="832210"/>
            <a:ext cx="1175126" cy="38002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C0DA87-B9AD-F528-676A-A6636A18E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423" y="4857166"/>
            <a:ext cx="1710490" cy="9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328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2151-6A8F-D647-9D00-046AE58B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Pandas </a:t>
            </a:r>
            <a:r>
              <a:rPr lang="ko-KR" altLang="en-US"/>
              <a:t>외부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77307-3A54-74AE-69F9-04E4EE43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pandas </a:t>
            </a:r>
            <a:r>
              <a:rPr lang="ko-KR" altLang="en-US"/>
              <a:t>외부 데이터 읽기</a:t>
            </a:r>
            <a:endParaRPr lang="en-US" altLang="ko-KR"/>
          </a:p>
          <a:p>
            <a:pPr lvl="1"/>
            <a:endParaRPr lang="en-US" altLang="ko-KR"/>
          </a:p>
          <a:p>
            <a:pPr marL="914400" lvl="2" indent="0">
              <a:buNone/>
            </a:pP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D84854-06E7-757F-B3F7-785FAA19D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55477"/>
              </p:ext>
            </p:extLst>
          </p:nvPr>
        </p:nvGraphicFramePr>
        <p:xfrm>
          <a:off x="798379" y="1491390"/>
          <a:ext cx="3419660" cy="185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28">
                  <a:extLst>
                    <a:ext uri="{9D8B030D-6E8A-4147-A177-3AD203B41FA5}">
                      <a16:colId xmlns:a16="http://schemas.microsoft.com/office/drawing/2014/main" val="1840868668"/>
                    </a:ext>
                  </a:extLst>
                </a:gridCol>
                <a:gridCol w="1961732">
                  <a:extLst>
                    <a:ext uri="{9D8B030D-6E8A-4147-A177-3AD203B41FA5}">
                      <a16:colId xmlns:a16="http://schemas.microsoft.com/office/drawing/2014/main" val="283508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외부 데이터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55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 </a:t>
                      </a:r>
                      <a:r>
                        <a:rPr lang="ko-KR" altLang="en-US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pandas.read_csv()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32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 </a:t>
                      </a:r>
                      <a:r>
                        <a:rPr lang="ko-KR" altLang="en-US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pandas.read_xml()</a:t>
                      </a:r>
                      <a:endParaRPr lang="ko-KR" altLang="en-US" sz="11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002119"/>
                  </a:ext>
                </a:extLst>
              </a:tr>
              <a:tr h="37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</a:t>
                      </a:r>
                      <a:r>
                        <a:rPr lang="ko-KR" altLang="en-US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pandas.read_json()</a:t>
                      </a:r>
                      <a:endParaRPr lang="ko-KR" altLang="en-US" sz="11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67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Pickle </a:t>
                      </a:r>
                      <a:r>
                        <a:rPr lang="ko-KR" altLang="en-US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pandas.read_pickle()</a:t>
                      </a:r>
                      <a:endParaRPr lang="ko-KR" altLang="en-US" sz="11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1676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BACEB59-A584-B33C-5508-EDCC2488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59" y="3392839"/>
            <a:ext cx="3795541" cy="3350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B761C6-03BB-4424-C7D7-C64DF666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458" y="3429000"/>
            <a:ext cx="3783357" cy="25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4018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1E91D-0478-A92D-A78F-9F33CB18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3E9AA-E738-0477-10C3-019E94B4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직렬화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객체나 데이터 구조를 바이트 스트림이나 텍스트 문자열 등의 형태로 변환하는 과정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직렬화된 데이터는 저장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전송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공유 등 여러 가지 목적으로 사용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altLang="ko-KR"/>
          </a:p>
          <a:p>
            <a:pPr lvl="1"/>
            <a:r>
              <a:rPr lang="ko-KR" altLang="en-US"/>
              <a:t>하는이유</a:t>
            </a:r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/>
              <a:t>로컬 파일 시스템에서 객체를 지속 가능하게 만들기 위해서 객체를 직렬화한다</a:t>
            </a:r>
            <a:r>
              <a:rPr lang="en-US" altLang="ko-KR"/>
              <a:t>. </a:t>
            </a:r>
          </a:p>
          <a:p>
            <a:pPr lvl="2"/>
            <a:endParaRPr lang="en-US" altLang="ko-KR"/>
          </a:p>
          <a:p>
            <a:pPr lvl="2"/>
            <a:r>
              <a:rPr lang="ko-KR" altLang="en-US"/>
              <a:t>프로세스나 어플리케이션 간의 객체 교환을 위해 객체를 직렬화한다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2173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8D2DE-BE6D-8B94-1BCA-9B27E20A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JSON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A06ED-29BC-0D34-8E32-D584FD50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JavaScript Object Notation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약어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데이터를 교환하고 저장하기위한  텍스트 기반의 데이터 교환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확장자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.json</a:t>
            </a: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JSON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일반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key:value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 lvl="3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여러 데이터 나열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{key1:value1 , key2:value2 , ...}  </a:t>
            </a:r>
          </a:p>
          <a:p>
            <a:pPr lvl="3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배열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{ key : [ arr1, arr2, arr3 , ...] }</a:t>
            </a:r>
          </a:p>
          <a:p>
            <a:pPr lvl="2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python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으로 데이터 읽기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import json</a:t>
            </a:r>
          </a:p>
          <a:p>
            <a:pPr lvl="3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모듈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인코딩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디코딩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인코딩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Python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데이터 구조를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JSON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형식의 문자열로 변환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json.dump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(data, f, indent=2)</a:t>
            </a:r>
          </a:p>
          <a:p>
            <a:pPr lvl="4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디코딩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JSON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형식의 문자열을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Python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데이터 구조로 변환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json.load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(f) </a:t>
            </a:r>
          </a:p>
          <a:p>
            <a:pPr marL="1828800" lvl="4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EB8B2D-7080-F6C2-5894-A7FBDB7D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029" y="1640020"/>
            <a:ext cx="3164292" cy="312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942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6E30D-22D0-B32D-9F7C-B9726773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JSON </a:t>
            </a:r>
            <a:r>
              <a:rPr lang="ko-KR" altLang="en-US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50855-397D-4C1F-C9E2-1EBD464B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FE613B-2489-BFD5-76BA-FABA95EF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0" y="2209654"/>
            <a:ext cx="5173734" cy="21389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D4AC87-B7B4-B9BB-D0DD-FA5844B8A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934" y="1616423"/>
            <a:ext cx="3300689" cy="41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2989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D9C1F-4A2D-5FDF-83AD-A55E9FAB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YAML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E94BC-788E-F5C1-DC67-9F863BAD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69226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YAML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YAML </a:t>
            </a:r>
            <a:r>
              <a:rPr lang="en-US" altLang="ko-KR" dirty="0" err="1"/>
              <a:t>Ain’t</a:t>
            </a:r>
            <a:r>
              <a:rPr lang="en-US" altLang="ko-KR" dirty="0"/>
              <a:t> Markup Language </a:t>
            </a:r>
            <a:r>
              <a:rPr lang="ko-KR" altLang="en-US" dirty="0"/>
              <a:t>약어</a:t>
            </a:r>
            <a:endParaRPr lang="en-US" altLang="ko-KR" dirty="0"/>
          </a:p>
          <a:p>
            <a:pPr lvl="2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YAML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마크업 언어가 아니다 </a:t>
            </a:r>
            <a:endParaRPr lang="en-US" altLang="ko-KR" dirty="0"/>
          </a:p>
          <a:p>
            <a:pPr lvl="2"/>
            <a:r>
              <a:rPr lang="ko-KR" altLang="en-US" dirty="0"/>
              <a:t>마크업 언어는 양식이 있는 문서의 한 종류이며 그 양식을 태그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 부등호 처럼 생긴 </a:t>
            </a:r>
            <a:r>
              <a:rPr lang="ko-KR" altLang="en-US" dirty="0" err="1"/>
              <a:t>꺽쇠</a:t>
            </a:r>
            <a:r>
              <a:rPr lang="ko-KR" altLang="en-US" dirty="0"/>
              <a:t> </a:t>
            </a:r>
            <a:r>
              <a:rPr lang="en-US" altLang="ko-KR" dirty="0"/>
              <a:t>&lt; &gt; </a:t>
            </a:r>
            <a:r>
              <a:rPr lang="ko-KR" altLang="en-US" dirty="0"/>
              <a:t>로 구분</a:t>
            </a:r>
            <a:r>
              <a:rPr lang="en-US" altLang="ko-KR" dirty="0"/>
              <a:t>)</a:t>
            </a:r>
            <a:r>
              <a:rPr lang="ko-KR" altLang="en-US" dirty="0"/>
              <a:t>등으로 구분하여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문서 정보를 정확하게 전달하기 위한 목적으로 만들어진 문서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확장으로 직렬화 출력을 단순화 </a:t>
            </a:r>
            <a:endParaRPr lang="en-US" altLang="ko-KR" dirty="0"/>
          </a:p>
          <a:p>
            <a:pPr lvl="1"/>
            <a:r>
              <a:rPr lang="en-US" altLang="ko-KR" dirty="0"/>
              <a:t>tab</a:t>
            </a:r>
            <a:r>
              <a:rPr lang="ko-KR" altLang="en-US" dirty="0"/>
              <a:t>키 </a:t>
            </a:r>
            <a:r>
              <a:rPr lang="ko-KR" altLang="en-US" dirty="0" err="1"/>
              <a:t>가아닌</a:t>
            </a:r>
            <a:r>
              <a:rPr lang="ko-KR" altLang="en-US" dirty="0"/>
              <a:t> </a:t>
            </a:r>
            <a:r>
              <a:rPr lang="en-US" altLang="ko-KR" dirty="0"/>
              <a:t>space bar </a:t>
            </a:r>
            <a:r>
              <a:rPr lang="ko-KR" altLang="en-US" dirty="0"/>
              <a:t>하나로 들여쓰기</a:t>
            </a:r>
            <a:endParaRPr lang="en-US" altLang="ko-KR" dirty="0"/>
          </a:p>
          <a:p>
            <a:pPr lvl="1"/>
            <a:r>
              <a:rPr lang="ko-KR" altLang="en-US" dirty="0"/>
              <a:t>콜론 </a:t>
            </a:r>
            <a:r>
              <a:rPr lang="en-US" altLang="ko-KR" dirty="0"/>
              <a:t>( : )</a:t>
            </a:r>
            <a:r>
              <a:rPr lang="ko-KR" altLang="en-US" dirty="0"/>
              <a:t>과 하이픈 </a:t>
            </a:r>
            <a:r>
              <a:rPr lang="en-US" altLang="ko-KR" dirty="0"/>
              <a:t>( - ) </a:t>
            </a:r>
            <a:r>
              <a:rPr lang="ko-KR" altLang="en-US" dirty="0"/>
              <a:t>뒤에 띄어쓰기를 한 번 </a:t>
            </a:r>
            <a:r>
              <a:rPr lang="ko-KR" altLang="en-US" dirty="0" err="1"/>
              <a:t>해야됨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따옴표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dirty="0" err="1"/>
              <a:t>안써도</a:t>
            </a:r>
            <a:r>
              <a:rPr lang="ko-KR" altLang="en-US" dirty="0"/>
              <a:t> 자동으로 숫자와 문자열 인식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확장자 </a:t>
            </a:r>
            <a:r>
              <a:rPr lang="en-US" altLang="ko-KR" dirty="0"/>
              <a:t>: .</a:t>
            </a:r>
            <a:r>
              <a:rPr lang="en-US" altLang="ko-KR" dirty="0" err="1"/>
              <a:t>yaml</a:t>
            </a:r>
            <a:r>
              <a:rPr lang="en-US" altLang="ko-KR" dirty="0"/>
              <a:t> ,</a:t>
            </a:r>
            <a:r>
              <a:rPr lang="en-US" altLang="ko-KR" dirty="0" err="1"/>
              <a:t>yml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yaml</a:t>
            </a:r>
            <a:r>
              <a:rPr lang="en-US" altLang="ko-KR" dirty="0"/>
              <a:t> </a:t>
            </a:r>
            <a:r>
              <a:rPr lang="ko-KR" altLang="en-US" dirty="0"/>
              <a:t>일반 형식</a:t>
            </a:r>
            <a:endParaRPr lang="en-US" altLang="ko-KR" dirty="0"/>
          </a:p>
          <a:p>
            <a:pPr lvl="2"/>
            <a:r>
              <a:rPr lang="en-US" altLang="ko-KR" dirty="0"/>
              <a:t>key: value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list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2"/>
            <a:r>
              <a:rPr lang="en-US" altLang="ko-KR" dirty="0"/>
              <a:t>key:</a:t>
            </a:r>
          </a:p>
          <a:p>
            <a:pPr marL="914400" lvl="2" indent="0">
              <a:buNone/>
            </a:pPr>
            <a:r>
              <a:rPr lang="en-US" altLang="ko-KR" dirty="0"/>
              <a:t>	- arr1</a:t>
            </a:r>
          </a:p>
          <a:p>
            <a:pPr marL="914400" lvl="2" indent="0">
              <a:buNone/>
            </a:pPr>
            <a:r>
              <a:rPr lang="en-US" altLang="ko-KR" dirty="0"/>
              <a:t>	  key: value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- arr2</a:t>
            </a:r>
          </a:p>
          <a:p>
            <a:pPr marL="914400" lvl="2" indent="0">
              <a:buNone/>
            </a:pPr>
            <a:r>
              <a:rPr lang="en-US" altLang="ko-KR" dirty="0"/>
              <a:t>	  key: value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으로 데이터 읽기</a:t>
            </a:r>
            <a:endParaRPr lang="en-US" altLang="ko-KR" dirty="0"/>
          </a:p>
          <a:p>
            <a:pPr lvl="2"/>
            <a:r>
              <a:rPr lang="en-US" altLang="ko-KR" dirty="0"/>
              <a:t>import </a:t>
            </a:r>
            <a:r>
              <a:rPr lang="en-US" altLang="ko-KR" dirty="0" err="1"/>
              <a:t>yaml</a:t>
            </a:r>
            <a:endParaRPr lang="en-US" altLang="ko-KR" dirty="0"/>
          </a:p>
          <a:p>
            <a:pPr lvl="3"/>
            <a:r>
              <a:rPr lang="en-US" altLang="ko-KR" dirty="0" err="1"/>
              <a:t>yaml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dirty="0" err="1"/>
              <a:t>yaml.load</a:t>
            </a:r>
            <a:r>
              <a:rPr lang="en-US" altLang="ko-KR" dirty="0"/>
              <a:t>( f , Loader = </a:t>
            </a:r>
            <a:r>
              <a:rPr lang="en-US" altLang="ko-KR" dirty="0" err="1"/>
              <a:t>yaml.FullLoader</a:t>
            </a:r>
            <a:r>
              <a:rPr lang="en-US" altLang="ko-KR" dirty="0"/>
              <a:t> )</a:t>
            </a:r>
          </a:p>
          <a:p>
            <a:pPr lvl="3"/>
            <a:r>
              <a:rPr lang="en-US" altLang="ko-KR" dirty="0"/>
              <a:t>YAML </a:t>
            </a:r>
            <a:r>
              <a:rPr lang="ko-KR" altLang="en-US" dirty="0"/>
              <a:t>포맷의 데이터를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문자열 등과 같은 객체로 변환하는 역할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dirty="0" err="1"/>
              <a:t>yaml.dump</a:t>
            </a:r>
            <a:r>
              <a:rPr lang="en-US" altLang="ko-KR" dirty="0"/>
              <a:t>( a , f)</a:t>
            </a:r>
          </a:p>
          <a:p>
            <a:pPr lvl="3"/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문자열 등과 같은 객체를 </a:t>
            </a:r>
            <a:r>
              <a:rPr lang="en-US" altLang="ko-KR" dirty="0"/>
              <a:t>YAML </a:t>
            </a:r>
            <a:r>
              <a:rPr lang="ko-KR" altLang="en-US" dirty="0"/>
              <a:t>포맷의 데이터로 변환하는 역할</a:t>
            </a:r>
            <a:endParaRPr lang="en-US" altLang="ko-KR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2C971870-24F7-A52B-B302-17A60B7C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00585" y="3118080"/>
            <a:ext cx="4005128" cy="216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46658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331CC-4A05-048C-34B9-397F010F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YAML </a:t>
            </a:r>
            <a:r>
              <a:rPr lang="ko-KR" altLang="en-US"/>
              <a:t>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7515D-1BAE-9381-4B02-F86EAAA4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13" y="1290875"/>
            <a:ext cx="4772733" cy="20689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F71C32-14CF-DFBC-3E91-F4D11447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568" y="3568987"/>
            <a:ext cx="4143111" cy="29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7879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DAF53-515F-6068-70F1-4A677B7D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CSV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B7BC6-6B98-3A8A-A95D-6CA72857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CSV </a:t>
            </a:r>
          </a:p>
          <a:p>
            <a:pPr lvl="1"/>
            <a:r>
              <a:rPr lang="en-US" altLang="ko-KR"/>
              <a:t>Comma Separated Values </a:t>
            </a:r>
            <a:r>
              <a:rPr lang="ko-KR" altLang="en-US"/>
              <a:t>약어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몇 가지 필드를 쉼표 </a:t>
            </a:r>
            <a:r>
              <a:rPr lang="en-US" altLang="ko-KR"/>
              <a:t>( , ) </a:t>
            </a:r>
            <a:r>
              <a:rPr lang="ko-KR" altLang="en-US"/>
              <a:t>로 구분한 텍스트 데이터 및 텍스트파일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확장자 </a:t>
            </a:r>
            <a:r>
              <a:rPr lang="en-US" altLang="ko-KR"/>
              <a:t>: .csv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CSV </a:t>
            </a:r>
            <a:r>
              <a:rPr lang="ko-KR" altLang="en-US"/>
              <a:t>파일은 데이터를 행과 열의 형태로 저장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각 행은 레코드를 나타내고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각 열은 레코드의 속성</a:t>
            </a:r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altLang="ko-KR" b="0" i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altLang="ko-KR"/>
              <a:t>python </a:t>
            </a:r>
            <a:r>
              <a:rPr lang="ko-KR" altLang="en-US"/>
              <a:t>데이터 읽기</a:t>
            </a:r>
            <a:endParaRPr lang="en-US" altLang="ko-KR"/>
          </a:p>
          <a:p>
            <a:pPr lvl="2"/>
            <a:r>
              <a:rPr lang="en-US" altLang="ko-KR"/>
              <a:t>csv.reader(f)</a:t>
            </a:r>
          </a:p>
          <a:p>
            <a:pPr lvl="2"/>
            <a:endParaRPr lang="en-US" altLang="ko-KR"/>
          </a:p>
          <a:p>
            <a:pPr lvl="3"/>
            <a:r>
              <a:rPr lang="en-US" altLang="ko-KR"/>
              <a:t>csv</a:t>
            </a:r>
            <a:r>
              <a:rPr lang="ko-KR" altLang="en-US"/>
              <a:t>파일을 읽어들이는데 사용</a:t>
            </a:r>
            <a:endParaRPr lang="en-US" altLang="ko-KR"/>
          </a:p>
          <a:p>
            <a:pPr lvl="3"/>
            <a:endParaRPr lang="en-US" altLang="ko-KR"/>
          </a:p>
          <a:p>
            <a:pPr lvl="3"/>
            <a:r>
              <a:rPr lang="en-US" altLang="ko-KR"/>
              <a:t>csv.reader </a:t>
            </a:r>
            <a:r>
              <a:rPr lang="ko-KR" altLang="en-US"/>
              <a:t>객체는 파일 객체를 받아들여 각 행을 </a:t>
            </a:r>
            <a:r>
              <a:rPr lang="en-US" altLang="ko-KR"/>
              <a:t>list</a:t>
            </a:r>
            <a:r>
              <a:rPr lang="ko-KR" altLang="en-US"/>
              <a:t>로 반환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/>
              <a:t>data = csv.writer(f)</a:t>
            </a:r>
          </a:p>
          <a:p>
            <a:pPr lvl="2"/>
            <a:endParaRPr lang="en-US" altLang="ko-KR"/>
          </a:p>
          <a:p>
            <a:pPr lvl="3"/>
            <a:r>
              <a:rPr lang="en-US" altLang="ko-KR"/>
              <a:t>csv</a:t>
            </a:r>
            <a:r>
              <a:rPr lang="ko-KR" altLang="en-US"/>
              <a:t>파일에 데이터를 쓰는데 사용</a:t>
            </a:r>
            <a:endParaRPr lang="en-US" altLang="ko-KR"/>
          </a:p>
          <a:p>
            <a:pPr lvl="3"/>
            <a:endParaRPr lang="en-US" altLang="ko-KR"/>
          </a:p>
          <a:p>
            <a:pPr lvl="3"/>
            <a:r>
              <a:rPr lang="en-US" altLang="ko-KR"/>
              <a:t>data.writerow(data_new)  : data_new </a:t>
            </a:r>
            <a:r>
              <a:rPr lang="ko-KR" altLang="en-US"/>
              <a:t>를 열에 추가 </a:t>
            </a:r>
            <a:endParaRPr lang="en-US" altLang="ko-KR"/>
          </a:p>
          <a:p>
            <a:pPr lvl="3"/>
            <a:endParaRPr lang="en-US" altLang="ko-KR"/>
          </a:p>
          <a:p>
            <a:pPr lvl="4"/>
            <a:r>
              <a:rPr lang="en-US" altLang="ko-KR"/>
              <a:t>csv.writer </a:t>
            </a:r>
            <a:r>
              <a:rPr lang="ko-KR" altLang="en-US"/>
              <a:t>는 파일 객체를 받아들이며</a:t>
            </a:r>
            <a:r>
              <a:rPr lang="en-US" altLang="ko-KR"/>
              <a:t>, writerow() </a:t>
            </a:r>
            <a:r>
              <a:rPr lang="ko-KR" altLang="en-US"/>
              <a:t>메서드를 사용하여 각 행에 작성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934171-C8C6-2328-FEBC-73B9D810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886" y="2316541"/>
            <a:ext cx="3008487" cy="8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3972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4DC87-ECE0-B2C8-53A0-F00379C9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CSV </a:t>
            </a:r>
            <a:r>
              <a:rPr lang="ko-KR" altLang="en-US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C07DF2-762B-9190-721E-4E8CF51FB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006" y="1039147"/>
            <a:ext cx="4802421" cy="38190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8C87E3-5FC1-048B-13B6-AC50F85E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98" y="4917162"/>
            <a:ext cx="5297436" cy="18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9916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28B1-A825-9F15-C585-C9DB27DD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XML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B3700-295D-82ED-F0E3-43225CB1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XML</a:t>
            </a:r>
          </a:p>
          <a:p>
            <a:pPr lvl="1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eXtensible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Markup Language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약어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호환되지 않는 데이터 타입을 안전하고 쉽게 전달하는 기술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(tag)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속성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(attribute)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사용하여 데이터를 표현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(Tag)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표현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데이터를 식별하고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구조화하는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데 사용되는 요소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‘&lt; tag &gt;’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표현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tag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표현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pPr lvl="4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&lt;tag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명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데이터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&lt;/tag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명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4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&lt;name&gt;A&lt;/name&gt;</a:t>
            </a:r>
          </a:p>
          <a:p>
            <a:pPr marL="1371600" lvl="3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속성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(Attribute)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표현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요소에 대한 추가 정보를 제공하는 데 사용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속성은 시작 태그 안에 포함되며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이름과 값의 쌍으로 구성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속성 표현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&lt;person name=“A” age=10&gt; &lt;/person&gt;</a:t>
            </a:r>
          </a:p>
          <a:p>
            <a:pPr marL="1371600" lvl="3" indent="0">
              <a:buNone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XML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문서의 선언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&lt;?xml version=“1.0”?&gt;</a:t>
            </a:r>
          </a:p>
          <a:p>
            <a:pPr lvl="2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주석 선언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&lt;!--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주석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26D8A5-A840-F17F-EF91-5408559EB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541" y="4208376"/>
            <a:ext cx="3048492" cy="26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0609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20230207포인터</Template>
  <TotalTime>13406</TotalTime>
  <Words>961</Words>
  <Application>Microsoft Office PowerPoint</Application>
  <PresentationFormat>화면 슬라이드 쇼(4:3)</PresentationFormat>
  <Paragraphs>257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D2Coding</vt:lpstr>
      <vt:lpstr>HY견고딕</vt:lpstr>
      <vt:lpstr>HY헤드라인M</vt:lpstr>
      <vt:lpstr>Söhne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직렬화</vt:lpstr>
      <vt:lpstr>JSON</vt:lpstr>
      <vt:lpstr>JSON 예제</vt:lpstr>
      <vt:lpstr>YAML </vt:lpstr>
      <vt:lpstr>YAML 예제</vt:lpstr>
      <vt:lpstr>CSV</vt:lpstr>
      <vt:lpstr>CSV 예제</vt:lpstr>
      <vt:lpstr>XML</vt:lpstr>
      <vt:lpstr>XML</vt:lpstr>
      <vt:lpstr>XML 예시</vt:lpstr>
      <vt:lpstr>Pickle </vt:lpstr>
      <vt:lpstr>Pickle  예제</vt:lpstr>
      <vt:lpstr>Numpy</vt:lpstr>
      <vt:lpstr>Pandas</vt:lpstr>
      <vt:lpstr>Pandas 데이터구조</vt:lpstr>
      <vt:lpstr>Pandas 외부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김수현</dc:creator>
  <cp:lastModifiedBy>Suh Kim</cp:lastModifiedBy>
  <cp:revision>95</cp:revision>
  <cp:lastPrinted>2019-12-16T01:40:03Z</cp:lastPrinted>
  <dcterms:created xsi:type="dcterms:W3CDTF">2023-02-07T01:39:00Z</dcterms:created>
  <dcterms:modified xsi:type="dcterms:W3CDTF">2024-03-13T07:04:18Z</dcterms:modified>
</cp:coreProperties>
</file>