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a7cd62c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a7cd62c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a7cd62c43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a7cd62c43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a7cd62c43_3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a7cd62c43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a7cd62c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a7cd62c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a7cd62c4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a7cd62c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a7cd62c4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a7cd62c4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a7cd62c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a7cd62c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a7cd62c43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a7cd62c43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a7cd62c43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a7cd62c43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a7cd62c43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a7cd62c43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a7cd62c43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a7cd62c43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a7cd62c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a7cd62c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1" Type="http://schemas.openxmlformats.org/officeDocument/2006/relationships/image" Target="../media/image16.png"/><Relationship Id="rId10" Type="http://schemas.openxmlformats.org/officeDocument/2006/relationships/image" Target="../media/image26.png"/><Relationship Id="rId9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000" y="1181375"/>
            <a:ext cx="1974924" cy="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313" y="1181387"/>
            <a:ext cx="3265399" cy="9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7363" y="2396250"/>
            <a:ext cx="3085877" cy="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902300" y="448250"/>
            <a:ext cx="32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Არსებული პლატფორმები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109250" y="3753025"/>
            <a:ext cx="692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Სადაც: </a:t>
            </a:r>
            <a:r>
              <a:rPr lang="en" sz="1600"/>
              <a:t>სწავლის არსებული მოდელი, რთული და კომპლექსურია. </a:t>
            </a:r>
            <a:endParaRPr sz="160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508050" y="200100"/>
            <a:ext cx="21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Moving Forward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106500" y="969300"/>
            <a:ext cx="8931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Სხვადასხვა ტიპის გამოცდები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Სერთფიცირება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Სტაფის გადამზადება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Სამუშაო გარემოს სიმულირება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Მენტორები მიმართულებებით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385275" y="1375825"/>
            <a:ext cx="89310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Გამოწერის მოდელი (Subscription)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Ფასიანი კურსები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რეკლამები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508050" y="385925"/>
            <a:ext cx="21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keepAlive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650" y="-86600"/>
            <a:ext cx="2426699" cy="12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550" y="1169563"/>
            <a:ext cx="1278925" cy="1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3509112" y="2341400"/>
            <a:ext cx="21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ია ბეროშვილი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(InfoSec)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950" y="1256163"/>
            <a:ext cx="104270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497950" y="2336800"/>
            <a:ext cx="242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გიორგი იასეშვილი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(React)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97950" y="4331500"/>
            <a:ext cx="242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აკაკი თითბერიძე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(iOS)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1375" y="1215163"/>
            <a:ext cx="1042700" cy="10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369837" y="2341400"/>
            <a:ext cx="21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უჩა ომიაძე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(.net)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0650" y="3163288"/>
            <a:ext cx="1042700" cy="1080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3358650" y="4326925"/>
            <a:ext cx="242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თამთა ქლიბაძე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(Blockchain)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1375" y="3163312"/>
            <a:ext cx="1079800" cy="11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6424537" y="4326925"/>
            <a:ext cx="21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დათო ძნელაძე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(DevOps)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1400" y="3144050"/>
            <a:ext cx="1079800" cy="111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1525" y="1589088"/>
            <a:ext cx="332800" cy="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7800" y="1589075"/>
            <a:ext cx="332800" cy="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64663" y="1589088"/>
            <a:ext cx="332800" cy="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1525" y="3537200"/>
            <a:ext cx="332800" cy="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64675" y="3537213"/>
            <a:ext cx="332800" cy="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78575" y="3537213"/>
            <a:ext cx="332800" cy="3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700" y="1548975"/>
            <a:ext cx="1076700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 b="20931" l="0" r="0" t="23710"/>
          <a:stretch/>
        </p:blipFill>
        <p:spPr>
          <a:xfrm>
            <a:off x="394575" y="4300925"/>
            <a:ext cx="1132200" cy="50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1800" y="4300937"/>
            <a:ext cx="1076699" cy="70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7">
            <a:alphaModFix/>
          </a:blip>
          <a:srcRect b="21999" l="23698" r="28152" t="18073"/>
          <a:stretch/>
        </p:blipFill>
        <p:spPr>
          <a:xfrm>
            <a:off x="1674800" y="2887550"/>
            <a:ext cx="970150" cy="6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8449" y="2678125"/>
            <a:ext cx="1328926" cy="960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0" idx="2"/>
            <a:endCxn id="63" idx="0"/>
          </p:cNvCxnSpPr>
          <p:nvPr/>
        </p:nvCxnSpPr>
        <p:spPr>
          <a:xfrm rot="5400000">
            <a:off x="2995100" y="1634725"/>
            <a:ext cx="417600" cy="2088300"/>
          </a:xfrm>
          <a:prstGeom prst="bentConnector3">
            <a:avLst>
              <a:gd fmla="val 246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>
            <a:stCxn id="60" idx="2"/>
            <a:endCxn id="64" idx="0"/>
          </p:cNvCxnSpPr>
          <p:nvPr/>
        </p:nvCxnSpPr>
        <p:spPr>
          <a:xfrm flipH="1" rot="-5400000">
            <a:off x="5476400" y="1241725"/>
            <a:ext cx="208200" cy="2664900"/>
          </a:xfrm>
          <a:prstGeom prst="bentConnector3">
            <a:avLst>
              <a:gd fmla="val 499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3" idx="2"/>
            <a:endCxn id="61" idx="0"/>
          </p:cNvCxnSpPr>
          <p:nvPr/>
        </p:nvCxnSpPr>
        <p:spPr>
          <a:xfrm rot="5400000">
            <a:off x="1189525" y="3330450"/>
            <a:ext cx="741600" cy="1199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3" idx="2"/>
            <a:endCxn id="62" idx="0"/>
          </p:cNvCxnSpPr>
          <p:nvPr/>
        </p:nvCxnSpPr>
        <p:spPr>
          <a:xfrm flipH="1" rot="-5400000">
            <a:off x="2384275" y="3334800"/>
            <a:ext cx="741600" cy="11904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298550" y="180975"/>
            <a:ext cx="149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Tech Stack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2113" y="132925"/>
            <a:ext cx="1021474" cy="10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>
            <a:stCxn id="70" idx="2"/>
            <a:endCxn id="60" idx="0"/>
          </p:cNvCxnSpPr>
          <p:nvPr/>
        </p:nvCxnSpPr>
        <p:spPr>
          <a:xfrm flipH="1" rot="-5400000">
            <a:off x="3553150" y="854100"/>
            <a:ext cx="394500" cy="995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10">
            <a:alphaModFix/>
          </a:blip>
          <a:srcRect b="10243" l="20386" r="24063" t="6199"/>
          <a:stretch/>
        </p:blipFill>
        <p:spPr>
          <a:xfrm>
            <a:off x="4710750" y="-12"/>
            <a:ext cx="1199100" cy="115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72" idx="2"/>
            <a:endCxn id="60" idx="0"/>
          </p:cNvCxnSpPr>
          <p:nvPr/>
        </p:nvCxnSpPr>
        <p:spPr>
          <a:xfrm rot="5400000">
            <a:off x="4582650" y="821288"/>
            <a:ext cx="393000" cy="1062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648700" y="246550"/>
            <a:ext cx="326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უსაფრთხოების ზომები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0" y="837450"/>
            <a:ext cx="85665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Სტატიკური ანალიზი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OWASP და რეგულაციების შესაბამისობა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მულტიფაქტორული ავთენთიფიკაცია (MFA)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სენსიტიური ინფორმაციის დაცვა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უსაფრთხო კონფიგურაციები და დიზაინი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სესიების უსაფრთხოდ მართვა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უახლოეს მომავალში უსაფრთხოების ზომების მიღება ხელსაწყოების   ოპტიმალური კომბინაციით, როგორიცაა DDos Protection Tool, WAF, EDR, NGFL, PAM, SIEM, email spam filter და სხვა, სრული და ინკრემენტული სარეზერვო ასლების კოპირება,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997658" y="346175"/>
            <a:ext cx="388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კრიპტო მარკეტის კვლევა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049225" y="892475"/>
            <a:ext cx="13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2023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35576" l="0" r="0" t="34825"/>
          <a:stretch/>
        </p:blipFill>
        <p:spPr>
          <a:xfrm>
            <a:off x="3238125" y="892475"/>
            <a:ext cx="1716004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997658" y="346175"/>
            <a:ext cx="388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კრიპტო მარკეტის კვლევა</a:t>
            </a:r>
            <a:endParaRPr sz="2100">
              <a:solidFill>
                <a:schemeClr val="dk2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1043088" y="1984063"/>
            <a:ext cx="292800" cy="1764625"/>
            <a:chOff x="2021950" y="1684950"/>
            <a:chExt cx="292800" cy="1764625"/>
          </a:xfrm>
        </p:grpSpPr>
        <p:sp>
          <p:nvSpPr>
            <p:cNvPr id="96" name="Google Shape;96;p17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2021950" y="2509675"/>
              <a:ext cx="292800" cy="9399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7"/>
          <p:cNvSpPr txBox="1"/>
          <p:nvPr/>
        </p:nvSpPr>
        <p:spPr>
          <a:xfrm>
            <a:off x="1467263" y="2650838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53%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61163" y="3840825"/>
            <a:ext cx="138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FinTech-ის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ცნობადობა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049225" y="892475"/>
            <a:ext cx="13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2023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35576" l="0" r="0" t="34825"/>
          <a:stretch/>
        </p:blipFill>
        <p:spPr>
          <a:xfrm>
            <a:off x="3238125" y="892475"/>
            <a:ext cx="1716004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997658" y="346175"/>
            <a:ext cx="388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კრიპტო მარკეტის კვლევა</a:t>
            </a:r>
            <a:endParaRPr sz="2100">
              <a:solidFill>
                <a:schemeClr val="dk2"/>
              </a:solidFill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1043088" y="1984063"/>
            <a:ext cx="292800" cy="1764625"/>
            <a:chOff x="2021950" y="1684950"/>
            <a:chExt cx="292800" cy="1764625"/>
          </a:xfrm>
        </p:grpSpPr>
        <p:sp>
          <p:nvSpPr>
            <p:cNvPr id="109" name="Google Shape;109;p18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021950" y="2509675"/>
              <a:ext cx="292800" cy="9399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 txBox="1"/>
          <p:nvPr/>
        </p:nvSpPr>
        <p:spPr>
          <a:xfrm>
            <a:off x="1467263" y="2650838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53%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61163" y="3840825"/>
            <a:ext cx="138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FinTech-ის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ცნობადობა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3238138" y="1984050"/>
            <a:ext cx="292800" cy="1764700"/>
            <a:chOff x="2021950" y="1684950"/>
            <a:chExt cx="292800" cy="1764700"/>
          </a:xfrm>
        </p:grpSpPr>
        <p:sp>
          <p:nvSpPr>
            <p:cNvPr id="114" name="Google Shape;114;p18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2021950" y="2711650"/>
              <a:ext cx="292800" cy="7380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/>
        </p:nvSpPr>
        <p:spPr>
          <a:xfrm>
            <a:off x="5049225" y="892475"/>
            <a:ext cx="13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2023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35576" l="0" r="0" t="34825"/>
          <a:stretch/>
        </p:blipFill>
        <p:spPr>
          <a:xfrm>
            <a:off x="3238125" y="892475"/>
            <a:ext cx="1716004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836238" y="3840825"/>
            <a:ext cx="138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Კრიპტოს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ცნობადობა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14288" y="2845463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41%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997658" y="346175"/>
            <a:ext cx="388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კრიპტო მარკეტის კვლევა</a:t>
            </a:r>
            <a:endParaRPr sz="2100">
              <a:solidFill>
                <a:schemeClr val="dk2"/>
              </a:solidFill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1043088" y="1984063"/>
            <a:ext cx="292800" cy="1764625"/>
            <a:chOff x="2021950" y="1684950"/>
            <a:chExt cx="292800" cy="1764625"/>
          </a:xfrm>
        </p:grpSpPr>
        <p:sp>
          <p:nvSpPr>
            <p:cNvPr id="127" name="Google Shape;127;p19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21950" y="2509675"/>
              <a:ext cx="292800" cy="9399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/>
        </p:nvSpPr>
        <p:spPr>
          <a:xfrm>
            <a:off x="1467263" y="2650838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53%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1163" y="3840825"/>
            <a:ext cx="138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FinTech-ის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ცნობადობა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3238138" y="1984050"/>
            <a:ext cx="292800" cy="1764700"/>
            <a:chOff x="2021950" y="1684950"/>
            <a:chExt cx="292800" cy="1764700"/>
          </a:xfrm>
        </p:grpSpPr>
        <p:sp>
          <p:nvSpPr>
            <p:cNvPr id="132" name="Google Shape;132;p19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021950" y="2711650"/>
              <a:ext cx="292800" cy="7380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9"/>
          <p:cNvSpPr txBox="1"/>
          <p:nvPr/>
        </p:nvSpPr>
        <p:spPr>
          <a:xfrm>
            <a:off x="5049225" y="892475"/>
            <a:ext cx="13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2023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35576" l="0" r="0" t="34825"/>
          <a:stretch/>
        </p:blipFill>
        <p:spPr>
          <a:xfrm>
            <a:off x="3238125" y="892475"/>
            <a:ext cx="1716004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836238" y="3840825"/>
            <a:ext cx="138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Კრიპტოს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ცნობადობა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614288" y="2845463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41%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5306413" y="1984075"/>
            <a:ext cx="292800" cy="1764627"/>
            <a:chOff x="2021950" y="1684950"/>
            <a:chExt cx="292800" cy="1764627"/>
          </a:xfrm>
        </p:grpSpPr>
        <p:sp>
          <p:nvSpPr>
            <p:cNvPr id="139" name="Google Shape;139;p19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021950" y="3324777"/>
              <a:ext cx="292800" cy="1248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9"/>
          <p:cNvSpPr txBox="1"/>
          <p:nvPr/>
        </p:nvSpPr>
        <p:spPr>
          <a:xfrm>
            <a:off x="5685238" y="3409713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3.2%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685913" y="3840825"/>
            <a:ext cx="166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Კრიპტოს მფლობელობა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2997658" y="346175"/>
            <a:ext cx="388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კრიპტო მარკეტის კვლევა</a:t>
            </a:r>
            <a:endParaRPr sz="2100">
              <a:solidFill>
                <a:schemeClr val="dk2"/>
              </a:solidFill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1043088" y="1984063"/>
            <a:ext cx="292800" cy="1764625"/>
            <a:chOff x="2021950" y="1684950"/>
            <a:chExt cx="292800" cy="1764625"/>
          </a:xfrm>
        </p:grpSpPr>
        <p:sp>
          <p:nvSpPr>
            <p:cNvPr id="150" name="Google Shape;150;p20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2021950" y="2509675"/>
              <a:ext cx="292800" cy="9399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 txBox="1"/>
          <p:nvPr/>
        </p:nvSpPr>
        <p:spPr>
          <a:xfrm>
            <a:off x="1467263" y="2650838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53%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61163" y="3840825"/>
            <a:ext cx="138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FinTech-ის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ცნობადობა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3238138" y="1984050"/>
            <a:ext cx="292800" cy="1764700"/>
            <a:chOff x="2021950" y="1684950"/>
            <a:chExt cx="292800" cy="1764700"/>
          </a:xfrm>
        </p:grpSpPr>
        <p:sp>
          <p:nvSpPr>
            <p:cNvPr id="155" name="Google Shape;155;p20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021950" y="2711650"/>
              <a:ext cx="292800" cy="7380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 txBox="1"/>
          <p:nvPr/>
        </p:nvSpPr>
        <p:spPr>
          <a:xfrm>
            <a:off x="5049225" y="892475"/>
            <a:ext cx="13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2023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35576" l="0" r="0" t="34825"/>
          <a:stretch/>
        </p:blipFill>
        <p:spPr>
          <a:xfrm>
            <a:off x="3238125" y="892475"/>
            <a:ext cx="1716004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2836238" y="3840825"/>
            <a:ext cx="138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Კრიპტოს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ცნობადობა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614288" y="2845463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41%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61" name="Google Shape;161;p20"/>
          <p:cNvGrpSpPr/>
          <p:nvPr/>
        </p:nvGrpSpPr>
        <p:grpSpPr>
          <a:xfrm>
            <a:off x="5306413" y="1984075"/>
            <a:ext cx="292800" cy="1764627"/>
            <a:chOff x="2021950" y="1684950"/>
            <a:chExt cx="292800" cy="1764627"/>
          </a:xfrm>
        </p:grpSpPr>
        <p:sp>
          <p:nvSpPr>
            <p:cNvPr id="162" name="Google Shape;162;p20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2021950" y="3324777"/>
              <a:ext cx="292800" cy="1248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5685238" y="3409713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3.2%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4685913" y="3840825"/>
            <a:ext cx="166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Კრიპტოს მფლობელობა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7374688" y="1984075"/>
            <a:ext cx="292813" cy="1764600"/>
            <a:chOff x="2021950" y="1684950"/>
            <a:chExt cx="292813" cy="1764600"/>
          </a:xfrm>
        </p:grpSpPr>
        <p:sp>
          <p:nvSpPr>
            <p:cNvPr id="167" name="Google Shape;167;p20"/>
            <p:cNvSpPr/>
            <p:nvPr/>
          </p:nvSpPr>
          <p:spPr>
            <a:xfrm>
              <a:off x="2021950" y="1684950"/>
              <a:ext cx="292800" cy="176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021963" y="2782816"/>
              <a:ext cx="292800" cy="666600"/>
            </a:xfrm>
            <a:prstGeom prst="rect">
              <a:avLst/>
            </a:prstGeom>
            <a:solidFill>
              <a:srgbClr val="8578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0"/>
          <p:cNvSpPr txBox="1"/>
          <p:nvPr/>
        </p:nvSpPr>
        <p:spPr>
          <a:xfrm>
            <a:off x="6688900" y="3905625"/>
            <a:ext cx="22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Მფლობელების გათვითცნობიერება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7742638" y="2894288"/>
            <a:ext cx="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38%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333500" y="246550"/>
            <a:ext cx="647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ფინტექის და განათლების გამოწვევები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06500" y="1236450"/>
            <a:ext cx="8931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ფინტექის Მომხარებლების სიმცირე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Მწირი ტექნიკური რესურსები განათლებაში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ბაზარზე ფინანსური განათლების მიღების სირთულე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