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4" r:id="rId14"/>
    <p:sldId id="273" r:id="rId15"/>
    <p:sldId id="272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6441" autoAdjust="0"/>
  </p:normalViewPr>
  <p:slideViewPr>
    <p:cSldViewPr>
      <p:cViewPr>
        <p:scale>
          <a:sx n="60" d="100"/>
          <a:sy n="60" d="100"/>
        </p:scale>
        <p:origin x="-143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82E-350A-4859-B76E-28DA8C13E339}" type="datetimeFigureOut">
              <a:rPr lang="ru-RU" smtClean="0"/>
              <a:pPr/>
              <a:t>03.10.2009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E7D05-464D-46C2-808C-C8E9F8222AE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Очень наглядная картинка (взято с Вики)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7D05-464D-46C2-808C-C8E9F8222AE1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Следует учесть, что в геральдике правую и левую стороны определяют относительно рыцаря, который закрывается гербовым щитом от вражеских ударов (и относительно самого щита). Поэтому правая сторона щита (и всего герба) находится слева от зрителя, а левая — справа.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7D05-464D-46C2-808C-C8E9F8222AE1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</a:t>
            </a:r>
            <a:r>
              <a:rPr lang="ru-RU" baseline="0" dirty="0" smtClean="0"/>
              <a:t> сохранением надо еще подумать, нужно ли оно в принципе.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7D05-464D-46C2-808C-C8E9F8222AE1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Общий вид приложения при запуске</a:t>
            </a:r>
          </a:p>
          <a:p>
            <a:endParaRPr lang="ru-RU" dirty="0" smtClean="0"/>
          </a:p>
          <a:p>
            <a:r>
              <a:rPr lang="ru-RU" dirty="0" smtClean="0"/>
              <a:t>Пользователь выбирает</a:t>
            </a:r>
            <a:r>
              <a:rPr lang="ru-RU" baseline="0" dirty="0" smtClean="0"/>
              <a:t> меню </a:t>
            </a:r>
            <a:r>
              <a:rPr lang="en-US" baseline="0" dirty="0" smtClean="0"/>
              <a:t>File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7D05-464D-46C2-808C-C8E9F8222AE1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Меню </a:t>
            </a:r>
            <a:r>
              <a:rPr lang="en-US" dirty="0" smtClean="0"/>
              <a:t>File:</a:t>
            </a:r>
          </a:p>
          <a:p>
            <a:r>
              <a:rPr lang="en-US" dirty="0" smtClean="0"/>
              <a:t>1.</a:t>
            </a:r>
            <a:r>
              <a:rPr lang="ru-RU" dirty="0" smtClean="0"/>
              <a:t>Открыть: вызывает стандартный диалог Открыть файл</a:t>
            </a:r>
          </a:p>
          <a:p>
            <a:r>
              <a:rPr lang="ru-RU" dirty="0" smtClean="0"/>
              <a:t>  + фильтр для открываемых файлов</a:t>
            </a:r>
            <a:r>
              <a:rPr lang="ru-RU" baseline="0" dirty="0" smtClean="0"/>
              <a:t> (</a:t>
            </a:r>
            <a:r>
              <a:rPr lang="en-US" baseline="0" dirty="0" smtClean="0"/>
              <a:t>TBD)</a:t>
            </a:r>
            <a:endParaRPr lang="en-US" dirty="0" smtClean="0"/>
          </a:p>
          <a:p>
            <a:r>
              <a:rPr lang="en-US" dirty="0" smtClean="0"/>
              <a:t>2.</a:t>
            </a:r>
            <a:r>
              <a:rPr lang="ru-RU" dirty="0" smtClean="0"/>
              <a:t>Сохранить результат: неактивна</a:t>
            </a:r>
            <a:r>
              <a:rPr lang="ru-RU" baseline="0" dirty="0" smtClean="0"/>
              <a:t> по умолчанию. </a:t>
            </a:r>
            <a:endParaRPr lang="en-US" dirty="0" smtClean="0"/>
          </a:p>
          <a:p>
            <a:r>
              <a:rPr lang="en-US" dirty="0" smtClean="0"/>
              <a:t>3.</a:t>
            </a:r>
            <a:r>
              <a:rPr lang="ru-RU" dirty="0" smtClean="0"/>
              <a:t>Выйти: закрывает приложение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7D05-464D-46C2-808C-C8E9F8222AE1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Меню </a:t>
            </a:r>
            <a:r>
              <a:rPr lang="en-US" dirty="0" smtClean="0"/>
              <a:t>Help:</a:t>
            </a:r>
          </a:p>
          <a:p>
            <a:r>
              <a:rPr lang="en-US" dirty="0" smtClean="0"/>
              <a:t>1.</a:t>
            </a:r>
            <a:r>
              <a:rPr lang="ru-RU" dirty="0" smtClean="0"/>
              <a:t>Помощь: </a:t>
            </a:r>
            <a:r>
              <a:rPr lang="en-US" dirty="0" smtClean="0"/>
              <a:t>TBD</a:t>
            </a:r>
          </a:p>
          <a:p>
            <a:r>
              <a:rPr lang="en-US" dirty="0" smtClean="0"/>
              <a:t>2.</a:t>
            </a:r>
            <a:r>
              <a:rPr lang="ru-RU" dirty="0" smtClean="0"/>
              <a:t>О программе: вызывает окно</a:t>
            </a:r>
            <a:r>
              <a:rPr lang="ru-RU" baseline="0" dirty="0" smtClean="0"/>
              <a:t> информации о версии приложения и разработчиках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7D05-464D-46C2-808C-C8E9F8222AE1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Пользователь нажимает Открыть:</a:t>
            </a:r>
          </a:p>
          <a:p>
            <a:r>
              <a:rPr lang="ru-RU" dirty="0" smtClean="0"/>
              <a:t>1.Появляется стандартный диалог</a:t>
            </a:r>
            <a:r>
              <a:rPr lang="ru-RU" baseline="0" dirty="0" smtClean="0"/>
              <a:t> Открыть файл</a:t>
            </a:r>
          </a:p>
          <a:p>
            <a:r>
              <a:rPr lang="ru-RU" baseline="0" dirty="0" smtClean="0"/>
              <a:t>2.Фильтр для открываемых файлов применен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7D05-464D-46C2-808C-C8E9F8222AE1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Пользователь</a:t>
            </a:r>
            <a:r>
              <a:rPr lang="ru-RU" baseline="0" dirty="0" smtClean="0"/>
              <a:t> открыл файл:</a:t>
            </a:r>
          </a:p>
          <a:p>
            <a:r>
              <a:rPr lang="ru-RU" baseline="0" dirty="0" smtClean="0"/>
              <a:t>1.Изображение открыто. Расположение – центр окна (рамка – опционально)</a:t>
            </a:r>
          </a:p>
          <a:p>
            <a:r>
              <a:rPr lang="ru-RU" baseline="0" dirty="0" smtClean="0"/>
              <a:t>2.Кнопка «Кнопка» появляется в правой части экрана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Пользователь нажимает «Кнопка»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7D05-464D-46C2-808C-C8E9F8222AE1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Изображение уменьшается (</a:t>
            </a:r>
            <a:r>
              <a:rPr lang="en-US" dirty="0" smtClean="0"/>
              <a:t>TBD</a:t>
            </a:r>
            <a:r>
              <a:rPr lang="ru-RU" dirty="0" smtClean="0"/>
              <a:t>), сдвигается влево</a:t>
            </a:r>
          </a:p>
          <a:p>
            <a:r>
              <a:rPr lang="ru-RU" dirty="0" smtClean="0"/>
              <a:t>Справа появляются миниатюры распознанных</a:t>
            </a:r>
            <a:r>
              <a:rPr lang="ru-RU" baseline="0" dirty="0" smtClean="0"/>
              <a:t> объектов (</a:t>
            </a:r>
            <a:r>
              <a:rPr lang="en-US" baseline="0" dirty="0" smtClean="0"/>
              <a:t>TBD</a:t>
            </a:r>
            <a:r>
              <a:rPr lang="ru-RU" baseline="0" dirty="0" smtClean="0"/>
              <a:t>)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Альтернатива: программа не смогла обнаружить ни один из распознаваемых объектов (было загружено неверное изображение). Выдается соответствующее сообщение об ошибке (</a:t>
            </a:r>
            <a:r>
              <a:rPr lang="en-US" baseline="0" dirty="0" smtClean="0"/>
              <a:t>TBD</a:t>
            </a:r>
            <a:r>
              <a:rPr lang="ru-RU" baseline="0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7D05-464D-46C2-808C-C8E9F8222AE1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8F8406-C8F6-464D-BA58-DD4A460AE42E}" type="datetimeFigureOut">
              <a:rPr lang="ru-RU" smtClean="0"/>
              <a:pPr/>
              <a:t>03.10.2009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AB940-CE22-4CD2-8DF6-AF09BA26406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8F8406-C8F6-464D-BA58-DD4A460AE42E}" type="datetimeFigureOut">
              <a:rPr lang="ru-RU" smtClean="0"/>
              <a:pPr/>
              <a:t>03.10.2009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AB940-CE22-4CD2-8DF6-AF09BA2640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8F8406-C8F6-464D-BA58-DD4A460AE42E}" type="datetimeFigureOut">
              <a:rPr lang="ru-RU" smtClean="0"/>
              <a:pPr/>
              <a:t>03.10.2009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AB940-CE22-4CD2-8DF6-AF09BA2640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8F8406-C8F6-464D-BA58-DD4A460AE42E}" type="datetimeFigureOut">
              <a:rPr lang="ru-RU" smtClean="0"/>
              <a:pPr/>
              <a:t>03.10.2009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AB940-CE22-4CD2-8DF6-AF09BA2640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8F8406-C8F6-464D-BA58-DD4A460AE42E}" type="datetimeFigureOut">
              <a:rPr lang="ru-RU" smtClean="0"/>
              <a:pPr/>
              <a:t>03.10.2009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AB940-CE22-4CD2-8DF6-AF09BA26406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8F8406-C8F6-464D-BA58-DD4A460AE42E}" type="datetimeFigureOut">
              <a:rPr lang="ru-RU" smtClean="0"/>
              <a:pPr/>
              <a:t>03.10.2009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AB940-CE22-4CD2-8DF6-AF09BA2640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8F8406-C8F6-464D-BA58-DD4A460AE42E}" type="datetimeFigureOut">
              <a:rPr lang="ru-RU" smtClean="0"/>
              <a:pPr/>
              <a:t>03.10.2009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AB940-CE22-4CD2-8DF6-AF09BA2640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8F8406-C8F6-464D-BA58-DD4A460AE42E}" type="datetimeFigureOut">
              <a:rPr lang="ru-RU" smtClean="0"/>
              <a:pPr/>
              <a:t>03.10.2009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AB940-CE22-4CD2-8DF6-AF09BA2640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8F8406-C8F6-464D-BA58-DD4A460AE42E}" type="datetimeFigureOut">
              <a:rPr lang="ru-RU" smtClean="0"/>
              <a:pPr/>
              <a:t>03.10.2009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AB940-CE22-4CD2-8DF6-AF09BA26406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8F8406-C8F6-464D-BA58-DD4A460AE42E}" type="datetimeFigureOut">
              <a:rPr lang="ru-RU" smtClean="0"/>
              <a:pPr/>
              <a:t>03.10.2009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AB940-CE22-4CD2-8DF6-AF09BA2640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8F8406-C8F6-464D-BA58-DD4A460AE42E}" type="datetimeFigureOut">
              <a:rPr lang="ru-RU" smtClean="0"/>
              <a:pPr/>
              <a:t>03.10.2009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AB940-CE22-4CD2-8DF6-AF09BA26406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08F8406-C8F6-464D-BA58-DD4A460AE42E}" type="datetimeFigureOut">
              <a:rPr lang="ru-RU" smtClean="0"/>
              <a:pPr/>
              <a:t>03.10.2009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4CAB940-CE22-4CD2-8DF6-AF09BA26406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gif"/><Relationship Id="rId13" Type="http://schemas.openxmlformats.org/officeDocument/2006/relationships/image" Target="../media/image25.gif"/><Relationship Id="rId18" Type="http://schemas.openxmlformats.org/officeDocument/2006/relationships/image" Target="../media/image30.gif"/><Relationship Id="rId3" Type="http://schemas.openxmlformats.org/officeDocument/2006/relationships/image" Target="../media/image15.gif"/><Relationship Id="rId7" Type="http://schemas.openxmlformats.org/officeDocument/2006/relationships/image" Target="../media/image19.gif"/><Relationship Id="rId12" Type="http://schemas.openxmlformats.org/officeDocument/2006/relationships/image" Target="../media/image24.gif"/><Relationship Id="rId17" Type="http://schemas.openxmlformats.org/officeDocument/2006/relationships/image" Target="../media/image29.gif"/><Relationship Id="rId2" Type="http://schemas.openxmlformats.org/officeDocument/2006/relationships/image" Target="../media/image14.gif"/><Relationship Id="rId16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11" Type="http://schemas.openxmlformats.org/officeDocument/2006/relationships/image" Target="../media/image23.gif"/><Relationship Id="rId5" Type="http://schemas.openxmlformats.org/officeDocument/2006/relationships/image" Target="../media/image17.gif"/><Relationship Id="rId15" Type="http://schemas.openxmlformats.org/officeDocument/2006/relationships/image" Target="../media/image27.gif"/><Relationship Id="rId10" Type="http://schemas.openxmlformats.org/officeDocument/2006/relationships/image" Target="../media/image22.gif"/><Relationship Id="rId4" Type="http://schemas.openxmlformats.org/officeDocument/2006/relationships/image" Target="../media/image16.gif"/><Relationship Id="rId9" Type="http://schemas.openxmlformats.org/officeDocument/2006/relationships/image" Target="../media/image21.gif"/><Relationship Id="rId14" Type="http://schemas.openxmlformats.org/officeDocument/2006/relationships/image" Target="../media/image2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gif"/><Relationship Id="rId5" Type="http://schemas.openxmlformats.org/officeDocument/2006/relationships/image" Target="../media/image36.gif"/><Relationship Id="rId4" Type="http://schemas.openxmlformats.org/officeDocument/2006/relationships/image" Target="../media/image3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Блазонирование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(описание гербов)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6908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Меха</a:t>
            </a:r>
            <a:endParaRPr lang="ru-RU" sz="1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14678" y="1214422"/>
            <a:ext cx="5719010" cy="5033978"/>
          </a:xfrm>
        </p:spPr>
        <p:txBody>
          <a:bodyPr>
            <a:normAutofit/>
          </a:bodyPr>
          <a:lstStyle/>
          <a:p>
            <a:pPr algn="just"/>
            <a:r>
              <a:rPr lang="ru-RU" sz="1600" b="1" dirty="0" smtClean="0"/>
              <a:t>Горностаевый (а также противогорностаевый) мех</a:t>
            </a:r>
            <a:r>
              <a:rPr lang="ru-RU" sz="1600" dirty="0" smtClean="0"/>
              <a:t> - графически изображается в виде усеянных по серебряному полю черных уширенных к низу крестиков.</a:t>
            </a:r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algn="just"/>
            <a:r>
              <a:rPr lang="ru-RU" sz="1600" b="1" dirty="0" smtClean="0"/>
              <a:t>Беличий (а также противобеличий) мех</a:t>
            </a:r>
            <a:r>
              <a:rPr lang="ru-RU" sz="1600" dirty="0" smtClean="0"/>
              <a:t> - графически изображается в виде чередующихся лазуревых и серебряных шлемиков. </a:t>
            </a:r>
            <a:endParaRPr lang="ru-RU" sz="1600" dirty="0"/>
          </a:p>
        </p:txBody>
      </p:sp>
      <p:pic>
        <p:nvPicPr>
          <p:cNvPr id="27650" name="Picture 2" descr="http://www.goldenkorona.ru/pic/color_gornostay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14422"/>
            <a:ext cx="1676400" cy="952500"/>
          </a:xfrm>
          <a:prstGeom prst="rect">
            <a:avLst/>
          </a:prstGeom>
          <a:noFill/>
        </p:spPr>
      </p:pic>
      <p:pic>
        <p:nvPicPr>
          <p:cNvPr id="27652" name="Picture 4" descr="http://www.goldenkorona.ru/pic/color_belich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786058"/>
            <a:ext cx="1714500" cy="95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280033" y="266382"/>
            <a:ext cx="7498080" cy="79722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Карта геральдического щита</a:t>
            </a:r>
            <a:endParaRPr lang="ru-RU" sz="2400" dirty="0"/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000108"/>
            <a:ext cx="18669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3000364" y="928670"/>
            <a:ext cx="5929354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Части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направления:</a:t>
            </a:r>
          </a:p>
          <a:p>
            <a:pPr algn="just"/>
            <a:r>
              <a:rPr lang="ru-RU" sz="1600" dirty="0" smtClean="0"/>
              <a:t>АБВ </a:t>
            </a:r>
            <a:r>
              <a:rPr lang="ru-RU" sz="1600" dirty="0"/>
              <a:t>— </a:t>
            </a:r>
            <a:r>
              <a:rPr lang="ru-RU" sz="1600" b="1" dirty="0" smtClean="0"/>
              <a:t>глава</a:t>
            </a:r>
          </a:p>
          <a:p>
            <a:pPr algn="just"/>
            <a:r>
              <a:rPr lang="ru-RU" sz="1600" dirty="0" smtClean="0"/>
              <a:t>ЖЗИ </a:t>
            </a:r>
            <a:r>
              <a:rPr lang="ru-RU" sz="1600" dirty="0"/>
              <a:t>— </a:t>
            </a:r>
            <a:r>
              <a:rPr lang="ru-RU" sz="1600" b="1" dirty="0"/>
              <a:t>оконечность</a:t>
            </a:r>
            <a:r>
              <a:rPr lang="ru-RU" sz="1600" dirty="0" smtClean="0"/>
              <a:t>.</a:t>
            </a:r>
          </a:p>
          <a:p>
            <a:pPr algn="just"/>
            <a:r>
              <a:rPr lang="ru-RU" sz="1600" dirty="0" smtClean="0"/>
              <a:t>АГЖ</a:t>
            </a:r>
            <a:r>
              <a:rPr lang="ru-RU" sz="1600" dirty="0"/>
              <a:t>— </a:t>
            </a:r>
            <a:r>
              <a:rPr lang="ru-RU" sz="1600" b="1" dirty="0"/>
              <a:t>правый край</a:t>
            </a:r>
            <a:r>
              <a:rPr lang="ru-RU" sz="1600" dirty="0" smtClean="0"/>
              <a:t>.</a:t>
            </a:r>
          </a:p>
          <a:p>
            <a:pPr algn="just"/>
            <a:r>
              <a:rPr lang="ru-RU" sz="1600" dirty="0" smtClean="0"/>
              <a:t>ВЕЙ </a:t>
            </a:r>
            <a:r>
              <a:rPr lang="ru-RU" sz="1600" dirty="0"/>
              <a:t>— </a:t>
            </a:r>
            <a:r>
              <a:rPr lang="ru-RU" sz="1600" b="1" dirty="0"/>
              <a:t>левый край</a:t>
            </a:r>
            <a:r>
              <a:rPr lang="ru-RU" sz="1600" dirty="0" smtClean="0"/>
              <a:t>.</a:t>
            </a:r>
          </a:p>
          <a:p>
            <a:pPr algn="just"/>
            <a:r>
              <a:rPr lang="ru-RU" sz="1600" dirty="0" smtClean="0"/>
              <a:t>Д </a:t>
            </a:r>
            <a:r>
              <a:rPr lang="ru-RU" sz="1600" dirty="0"/>
              <a:t>— </a:t>
            </a:r>
            <a:r>
              <a:rPr lang="ru-RU" sz="1600" b="1" dirty="0"/>
              <a:t>сердце</a:t>
            </a:r>
            <a:r>
              <a:rPr lang="ru-RU" sz="1600" dirty="0"/>
              <a:t> (здесь показан </a:t>
            </a:r>
            <a:r>
              <a:rPr lang="ru-RU" sz="1600" b="1" dirty="0"/>
              <a:t>сердцевой щиток</a:t>
            </a:r>
            <a:r>
              <a:rPr lang="ru-RU" sz="1600" dirty="0" smtClean="0"/>
              <a:t>)</a:t>
            </a:r>
          </a:p>
          <a:p>
            <a:pPr algn="just"/>
            <a:r>
              <a:rPr lang="ru-RU" sz="1600" dirty="0" smtClean="0"/>
              <a:t>Л </a:t>
            </a:r>
            <a:r>
              <a:rPr lang="ru-RU" sz="1600" dirty="0"/>
              <a:t>— </a:t>
            </a:r>
            <a:r>
              <a:rPr lang="ru-RU" sz="1600" b="1" dirty="0"/>
              <a:t>чрево</a:t>
            </a:r>
            <a:r>
              <a:rPr lang="ru-RU" sz="1600" dirty="0"/>
              <a:t> (или </a:t>
            </a:r>
            <a:r>
              <a:rPr lang="ru-RU" sz="1600" b="1" dirty="0"/>
              <a:t>пуп</a:t>
            </a:r>
            <a:r>
              <a:rPr lang="ru-RU" sz="1600" dirty="0" smtClean="0"/>
              <a:t>)</a:t>
            </a:r>
          </a:p>
          <a:p>
            <a:pPr algn="just"/>
            <a:r>
              <a:rPr lang="ru-RU" sz="1600" dirty="0" smtClean="0"/>
              <a:t>А </a:t>
            </a:r>
            <a:r>
              <a:rPr lang="ru-RU" sz="1600" dirty="0"/>
              <a:t>— </a:t>
            </a:r>
            <a:r>
              <a:rPr lang="ru-RU" sz="1600" b="1" dirty="0"/>
              <a:t>правый верхний (первый) угол</a:t>
            </a:r>
            <a:r>
              <a:rPr lang="ru-RU" sz="1600" dirty="0"/>
              <a:t>. </a:t>
            </a:r>
            <a:endParaRPr lang="ru-RU" sz="1600" dirty="0" smtClean="0"/>
          </a:p>
          <a:p>
            <a:pPr algn="just"/>
            <a:r>
              <a:rPr lang="ru-RU" sz="1600" dirty="0" smtClean="0"/>
              <a:t>В </a:t>
            </a:r>
            <a:r>
              <a:rPr lang="ru-RU" sz="1600" dirty="0"/>
              <a:t>— </a:t>
            </a:r>
            <a:r>
              <a:rPr lang="ru-RU" sz="1600" b="1" dirty="0"/>
              <a:t>левый верхний (второй) угол</a:t>
            </a:r>
            <a:r>
              <a:rPr lang="ru-RU" sz="1600" dirty="0"/>
              <a:t>. </a:t>
            </a:r>
            <a:endParaRPr lang="ru-RU" sz="1600" dirty="0" smtClean="0"/>
          </a:p>
          <a:p>
            <a:pPr algn="just"/>
            <a:r>
              <a:rPr lang="ru-RU" sz="1600" dirty="0" smtClean="0"/>
              <a:t>Ж </a:t>
            </a:r>
            <a:r>
              <a:rPr lang="ru-RU" sz="1600" dirty="0"/>
              <a:t>— </a:t>
            </a:r>
            <a:r>
              <a:rPr lang="ru-RU" sz="1600" b="1" dirty="0"/>
              <a:t>правый нижний (третий) угол</a:t>
            </a:r>
            <a:r>
              <a:rPr lang="ru-RU" sz="1600" dirty="0"/>
              <a:t>. </a:t>
            </a:r>
            <a:endParaRPr lang="ru-RU" sz="1600" dirty="0" smtClean="0"/>
          </a:p>
          <a:p>
            <a:pPr algn="just"/>
            <a:r>
              <a:rPr lang="ru-RU" sz="1600" dirty="0" smtClean="0"/>
              <a:t>И </a:t>
            </a:r>
            <a:r>
              <a:rPr lang="ru-RU" sz="1600" dirty="0"/>
              <a:t>— </a:t>
            </a:r>
            <a:r>
              <a:rPr lang="ru-RU" sz="1600" b="1" dirty="0"/>
              <a:t>левый нижний (четвертый) </a:t>
            </a:r>
            <a:r>
              <a:rPr lang="ru-RU" sz="1600" b="1" dirty="0" smtClean="0"/>
              <a:t>угол</a:t>
            </a:r>
          </a:p>
          <a:p>
            <a:pPr algn="just"/>
            <a:r>
              <a:rPr lang="ru-RU" sz="1600" dirty="0" smtClean="0"/>
              <a:t>К </a:t>
            </a:r>
            <a:r>
              <a:rPr lang="ru-RU" sz="1600" dirty="0"/>
              <a:t>— </a:t>
            </a:r>
            <a:r>
              <a:rPr lang="ru-RU" sz="1600" b="1" dirty="0"/>
              <a:t>почётное место</a:t>
            </a:r>
            <a:r>
              <a:rPr lang="ru-RU" sz="1600" dirty="0"/>
              <a:t> (это гордое название не должно обмануть: сердце и глава считаются не менее почётными местами щита</a:t>
            </a:r>
            <a:r>
              <a:rPr lang="ru-RU" sz="1600" dirty="0" smtClean="0"/>
              <a:t>!).</a:t>
            </a:r>
          </a:p>
          <a:p>
            <a:pPr algn="just"/>
            <a:r>
              <a:rPr lang="ru-RU" sz="1600" dirty="0" smtClean="0"/>
              <a:t>Б </a:t>
            </a:r>
            <a:r>
              <a:rPr lang="ru-RU" sz="1600" dirty="0"/>
              <a:t>— </a:t>
            </a:r>
            <a:r>
              <a:rPr lang="ru-RU" sz="1600" b="1" dirty="0"/>
              <a:t>середина главы</a:t>
            </a:r>
            <a:r>
              <a:rPr lang="ru-RU" sz="1600" dirty="0"/>
              <a:t>. </a:t>
            </a:r>
            <a:endParaRPr lang="ru-RU" sz="1600" dirty="0" smtClean="0"/>
          </a:p>
          <a:p>
            <a:pPr algn="just"/>
            <a:r>
              <a:rPr lang="ru-RU" sz="1600" dirty="0" smtClean="0"/>
              <a:t>БДЗ </a:t>
            </a:r>
            <a:r>
              <a:rPr lang="ru-RU" sz="1600" dirty="0"/>
              <a:t>— </a:t>
            </a:r>
            <a:r>
              <a:rPr lang="ru-RU" sz="1600" b="1" dirty="0"/>
              <a:t>продольное</a:t>
            </a:r>
            <a:r>
              <a:rPr lang="ru-RU" sz="1600" dirty="0"/>
              <a:t> положение (так располагается </a:t>
            </a:r>
            <a:r>
              <a:rPr lang="ru-RU" sz="1600" b="1" dirty="0"/>
              <a:t>столб</a:t>
            </a:r>
            <a:r>
              <a:rPr lang="ru-RU" sz="1600" dirty="0" smtClean="0"/>
              <a:t>)</a:t>
            </a:r>
          </a:p>
          <a:p>
            <a:pPr algn="just"/>
            <a:r>
              <a:rPr lang="ru-RU" sz="1600" dirty="0" smtClean="0"/>
              <a:t>ЕДГ </a:t>
            </a:r>
            <a:r>
              <a:rPr lang="ru-RU" sz="1600" dirty="0"/>
              <a:t>— </a:t>
            </a:r>
            <a:r>
              <a:rPr lang="ru-RU" sz="1600" b="1" dirty="0"/>
              <a:t>поперечное</a:t>
            </a:r>
            <a:r>
              <a:rPr lang="ru-RU" sz="1600" dirty="0"/>
              <a:t> положение (так располагается </a:t>
            </a:r>
            <a:r>
              <a:rPr lang="ru-RU" sz="1600" b="1" dirty="0"/>
              <a:t>пояс</a:t>
            </a:r>
            <a:r>
              <a:rPr lang="ru-RU" sz="1600" dirty="0" smtClean="0"/>
              <a:t>).</a:t>
            </a:r>
          </a:p>
          <a:p>
            <a:pPr algn="just"/>
            <a:r>
              <a:rPr lang="ru-RU" sz="1600" dirty="0" smtClean="0"/>
              <a:t>АДИ </a:t>
            </a:r>
            <a:r>
              <a:rPr lang="ru-RU" sz="1600" dirty="0"/>
              <a:t>— </a:t>
            </a:r>
            <a:r>
              <a:rPr lang="ru-RU" sz="1600" b="1" dirty="0"/>
              <a:t>косвенное справа</a:t>
            </a:r>
            <a:r>
              <a:rPr lang="ru-RU" sz="1600" dirty="0"/>
              <a:t> положение (так располагается </a:t>
            </a:r>
            <a:r>
              <a:rPr lang="ru-RU" sz="1600" b="1" dirty="0"/>
              <a:t>правая перевязь</a:t>
            </a:r>
            <a:r>
              <a:rPr lang="ru-RU" sz="1600" dirty="0"/>
              <a:t>). </a:t>
            </a:r>
            <a:endParaRPr lang="ru-RU" sz="1600" dirty="0" smtClean="0"/>
          </a:p>
          <a:p>
            <a:pPr algn="just"/>
            <a:r>
              <a:rPr lang="ru-RU" sz="1600" dirty="0" smtClean="0"/>
              <a:t>ВДЖ </a:t>
            </a:r>
            <a:r>
              <a:rPr lang="ru-RU" sz="1600" dirty="0"/>
              <a:t>— </a:t>
            </a:r>
            <a:r>
              <a:rPr lang="ru-RU" sz="1600" b="1" dirty="0"/>
              <a:t>косвенное слева</a:t>
            </a:r>
            <a:r>
              <a:rPr lang="ru-RU" sz="1600" dirty="0"/>
              <a:t> положение (так располагается </a:t>
            </a:r>
            <a:r>
              <a:rPr lang="ru-RU" sz="1600" b="1" dirty="0"/>
              <a:t>левая перевязь</a:t>
            </a:r>
            <a:r>
              <a:rPr lang="ru-RU" sz="1600" dirty="0"/>
              <a:t>). </a:t>
            </a:r>
            <a:endParaRPr lang="ru-RU" sz="1600" dirty="0" smtClean="0"/>
          </a:p>
          <a:p>
            <a:pPr algn="just"/>
            <a:r>
              <a:rPr lang="ru-RU" sz="1600" dirty="0" smtClean="0"/>
              <a:t>АБВЕИЗЖГ </a:t>
            </a:r>
            <a:r>
              <a:rPr lang="ru-RU" sz="1600" dirty="0"/>
              <a:t>— поворот </a:t>
            </a:r>
            <a:r>
              <a:rPr lang="ru-RU" sz="1600" b="1" dirty="0"/>
              <a:t>против хода </a:t>
            </a:r>
            <a:r>
              <a:rPr lang="ru-RU" sz="1600" b="1" dirty="0" smtClean="0"/>
              <a:t>солнца</a:t>
            </a:r>
          </a:p>
          <a:p>
            <a:pPr algn="just"/>
            <a:r>
              <a:rPr lang="ru-RU" sz="1600" dirty="0" smtClean="0"/>
              <a:t>АГЖЗИЕВБ </a:t>
            </a:r>
            <a:r>
              <a:rPr lang="ru-RU" sz="1600" dirty="0"/>
              <a:t>— поворот </a:t>
            </a:r>
            <a:r>
              <a:rPr lang="ru-RU" sz="1600" b="1" dirty="0"/>
              <a:t>по ходу </a:t>
            </a:r>
            <a:r>
              <a:rPr lang="ru-RU" sz="1600" b="1" dirty="0" smtClean="0"/>
              <a:t>солнца</a:t>
            </a:r>
            <a:endParaRPr lang="ru-RU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Планируемая функциональность приложения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600" dirty="0" smtClean="0"/>
              <a:t>	Распознавание (нахождение) 4 признаков:</a:t>
            </a:r>
          </a:p>
          <a:p>
            <a:pPr lvl="1">
              <a:buFont typeface="Wingdings" pitchFamily="2" charset="2"/>
              <a:buChar char="v"/>
            </a:pPr>
            <a:r>
              <a:rPr lang="ru-RU" sz="1600" dirty="0" smtClean="0"/>
              <a:t>Форма щита</a:t>
            </a:r>
          </a:p>
          <a:p>
            <a:pPr lvl="1">
              <a:buFont typeface="Wingdings" pitchFamily="2" charset="2"/>
              <a:buChar char="v"/>
            </a:pPr>
            <a:r>
              <a:rPr lang="ru-RU" sz="1600" dirty="0" smtClean="0"/>
              <a:t>Геральдические цвета</a:t>
            </a:r>
          </a:p>
          <a:p>
            <a:pPr lvl="1">
              <a:buFont typeface="Wingdings" pitchFamily="2" charset="2"/>
              <a:buChar char="v"/>
            </a:pPr>
            <a:r>
              <a:rPr lang="ru-RU" sz="1600" dirty="0" smtClean="0"/>
              <a:t>Деление щита</a:t>
            </a:r>
          </a:p>
          <a:p>
            <a:pPr lvl="1">
              <a:buFont typeface="Wingdings" pitchFamily="2" charset="2"/>
              <a:buChar char="v"/>
            </a:pPr>
            <a:r>
              <a:rPr lang="ru-RU" sz="1600" dirty="0" smtClean="0"/>
              <a:t>Геральдические фигуры</a:t>
            </a:r>
          </a:p>
          <a:p>
            <a:pPr lvl="1">
              <a:buNone/>
            </a:pPr>
            <a:endParaRPr lang="ru-RU" sz="1600" dirty="0" smtClean="0"/>
          </a:p>
          <a:p>
            <a:pPr lvl="1">
              <a:buNone/>
            </a:pPr>
            <a:r>
              <a:rPr lang="ru-RU" sz="1600" dirty="0" smtClean="0"/>
              <a:t>Сохранение результата распознавания:</a:t>
            </a:r>
          </a:p>
          <a:p>
            <a:pPr lvl="1">
              <a:buFont typeface="Wingdings" pitchFamily="2" charset="2"/>
              <a:buChar char="v"/>
            </a:pPr>
            <a:r>
              <a:rPr lang="ru-RU" sz="1600" dirty="0" smtClean="0"/>
              <a:t>	</a:t>
            </a:r>
            <a:r>
              <a:rPr lang="ru-RU" sz="1600" dirty="0" smtClean="0"/>
              <a:t>В отдельный файл (</a:t>
            </a:r>
            <a:r>
              <a:rPr lang="en-US" sz="1600" dirty="0" smtClean="0"/>
              <a:t>TBD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	</a:t>
            </a:r>
            <a:r>
              <a:rPr lang="ru-RU" sz="1600" dirty="0" smtClean="0"/>
              <a:t>В базу </a:t>
            </a:r>
            <a:r>
              <a:rPr lang="en-US" sz="1600" dirty="0" smtClean="0"/>
              <a:t>(TBD)</a:t>
            </a:r>
            <a:endParaRPr lang="ru-RU" sz="16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357166"/>
            <a:ext cx="9144000" cy="35719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 descr="red-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4356"/>
            <a:ext cx="9144000" cy="614364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lum bright="50000" contrast="50000"/>
          </a:blip>
          <a:srcRect/>
          <a:stretch>
            <a:fillRect/>
          </a:stretch>
        </p:blipFill>
        <p:spPr bwMode="auto">
          <a:xfrm>
            <a:off x="1214414" y="928670"/>
            <a:ext cx="7021419" cy="519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28596" y="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57166"/>
            <a:ext cx="64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File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72" y="35716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Help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3" name="Стрелка вверх 12"/>
          <p:cNvSpPr/>
          <p:nvPr/>
        </p:nvSpPr>
        <p:spPr>
          <a:xfrm>
            <a:off x="0" y="714356"/>
            <a:ext cx="571472" cy="50006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357166"/>
            <a:ext cx="9144000" cy="35719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red-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4356"/>
            <a:ext cx="9144000" cy="614364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357166"/>
            <a:ext cx="9144000" cy="35719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red-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4356"/>
            <a:ext cx="9144000" cy="614364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lum bright="50000" contrast="50000"/>
          </a:blip>
          <a:srcRect/>
          <a:stretch>
            <a:fillRect/>
          </a:stretch>
        </p:blipFill>
        <p:spPr bwMode="auto">
          <a:xfrm>
            <a:off x="1214414" y="928670"/>
            <a:ext cx="7021419" cy="519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57166"/>
            <a:ext cx="9144000" cy="35719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28596" y="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57166"/>
            <a:ext cx="64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File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472" y="35716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Help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714356"/>
            <a:ext cx="2928894" cy="1000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0" y="714356"/>
            <a:ext cx="292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Открыть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1000108"/>
            <a:ext cx="292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Сохранить результат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1285860"/>
            <a:ext cx="292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Выйти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0" y="357166"/>
            <a:ext cx="571472" cy="35719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357166"/>
            <a:ext cx="9144000" cy="35719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red-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4356"/>
            <a:ext cx="9144000" cy="614364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357166"/>
            <a:ext cx="9144000" cy="35719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red-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4356"/>
            <a:ext cx="9144000" cy="614364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357166"/>
            <a:ext cx="9144000" cy="35719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 descr="red-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4356"/>
            <a:ext cx="9144000" cy="6143644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lum bright="50000" contrast="50000"/>
          </a:blip>
          <a:srcRect/>
          <a:stretch>
            <a:fillRect/>
          </a:stretch>
        </p:blipFill>
        <p:spPr bwMode="auto">
          <a:xfrm>
            <a:off x="1214414" y="928670"/>
            <a:ext cx="7021419" cy="519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Прямоугольник 11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357166"/>
            <a:ext cx="9144000" cy="35719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28596" y="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57166"/>
            <a:ext cx="64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File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472" y="35716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Help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71472" y="714356"/>
            <a:ext cx="2428892" cy="857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42910" y="71435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Помощь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42910" y="107154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 программе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71472" y="357166"/>
            <a:ext cx="785818" cy="35719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357166"/>
            <a:ext cx="9144000" cy="35719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red-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4356"/>
            <a:ext cx="9144000" cy="614364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357166"/>
            <a:ext cx="9144000" cy="35719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red-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4356"/>
            <a:ext cx="9144000" cy="614364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lum bright="50000" contrast="50000"/>
          </a:blip>
          <a:srcRect/>
          <a:stretch>
            <a:fillRect/>
          </a:stretch>
        </p:blipFill>
        <p:spPr bwMode="auto">
          <a:xfrm>
            <a:off x="1214414" y="928670"/>
            <a:ext cx="7021419" cy="519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57166"/>
            <a:ext cx="9144000" cy="35719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28596" y="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57166"/>
            <a:ext cx="64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File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472" y="35716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Help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714356"/>
            <a:ext cx="2928894" cy="1000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0" y="1071546"/>
            <a:ext cx="292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Сохранить результат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357298"/>
            <a:ext cx="292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Выйти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0" y="785794"/>
            <a:ext cx="2857488" cy="35719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0" y="357166"/>
            <a:ext cx="571472" cy="35719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0" y="785794"/>
            <a:ext cx="207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Открыть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08" y="1785926"/>
            <a:ext cx="59721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Стрелка вверх 21"/>
          <p:cNvSpPr/>
          <p:nvPr/>
        </p:nvSpPr>
        <p:spPr>
          <a:xfrm>
            <a:off x="0" y="1142984"/>
            <a:ext cx="571472" cy="50006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357166"/>
            <a:ext cx="9144000" cy="35719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red-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4356"/>
            <a:ext cx="9144000" cy="614364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357166"/>
            <a:ext cx="9144000" cy="35719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red-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4356"/>
            <a:ext cx="9144000" cy="614364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57166"/>
            <a:ext cx="9144000" cy="35719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28596" y="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57166"/>
            <a:ext cx="64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File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472" y="35716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Help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lum bright="50000" contrast="50000"/>
          </a:blip>
          <a:srcRect/>
          <a:stretch>
            <a:fillRect/>
          </a:stretch>
        </p:blipFill>
        <p:spPr bwMode="auto">
          <a:xfrm>
            <a:off x="1214414" y="928670"/>
            <a:ext cx="7021419" cy="519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Прямоугольник 22"/>
          <p:cNvSpPr/>
          <p:nvPr/>
        </p:nvSpPr>
        <p:spPr>
          <a:xfrm>
            <a:off x="2000232" y="785794"/>
            <a:ext cx="4714908" cy="53578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08" y="928670"/>
            <a:ext cx="443636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Скругленный прямоугольник 24"/>
          <p:cNvSpPr/>
          <p:nvPr/>
        </p:nvSpPr>
        <p:spPr>
          <a:xfrm>
            <a:off x="7000892" y="1142984"/>
            <a:ext cx="1857388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7429520" y="128586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Кнопка</a:t>
            </a:r>
            <a:endParaRPr lang="ru-RU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357166"/>
            <a:ext cx="9144000" cy="35719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red-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4356"/>
            <a:ext cx="9144000" cy="614364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357166"/>
            <a:ext cx="9144000" cy="35719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red-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4356"/>
            <a:ext cx="9144000" cy="614364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002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357166"/>
            <a:ext cx="9144000" cy="35719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28596" y="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57166"/>
            <a:ext cx="64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File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472" y="35716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Help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lum bright="50000" contrast="50000"/>
          </a:blip>
          <a:srcRect/>
          <a:stretch>
            <a:fillRect/>
          </a:stretch>
        </p:blipFill>
        <p:spPr bwMode="auto">
          <a:xfrm>
            <a:off x="1214414" y="928670"/>
            <a:ext cx="7021419" cy="519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Прямоугольник 13"/>
          <p:cNvSpPr/>
          <p:nvPr/>
        </p:nvSpPr>
        <p:spPr>
          <a:xfrm>
            <a:off x="500034" y="785794"/>
            <a:ext cx="4714908" cy="53578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928670"/>
            <a:ext cx="443636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Скругленный прямоугольник 15"/>
          <p:cNvSpPr/>
          <p:nvPr/>
        </p:nvSpPr>
        <p:spPr>
          <a:xfrm>
            <a:off x="5715008" y="857232"/>
            <a:ext cx="1357322" cy="12144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715008" y="2214554"/>
            <a:ext cx="1357322" cy="12144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715008" y="3571876"/>
            <a:ext cx="1357322" cy="12144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715008" y="4929198"/>
            <a:ext cx="1357322" cy="12144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7572396" y="13572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Щит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72396" y="2643182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Цвета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72396" y="3929066"/>
            <a:ext cx="108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Деление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43834" y="528638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Фигуры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0760" y="1285860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Preview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29322" y="2643182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Preview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29322" y="4071942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Preview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00760" y="5357826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Preview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Теоретическая часть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14414" y="1447800"/>
            <a:ext cx="7719274" cy="4800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1600" b="1" dirty="0" smtClean="0"/>
              <a:t>Блазонирование</a:t>
            </a:r>
            <a:r>
              <a:rPr lang="ru-RU" sz="1600" dirty="0" smtClean="0"/>
              <a:t> (франц. </a:t>
            </a:r>
            <a:r>
              <a:rPr lang="ru-RU" sz="1600" dirty="0" err="1" smtClean="0"/>
              <a:t>blason</a:t>
            </a:r>
            <a:r>
              <a:rPr lang="ru-RU" sz="1600" dirty="0" smtClean="0"/>
              <a:t> - родовой герб и нем. </a:t>
            </a:r>
            <a:r>
              <a:rPr lang="ru-RU" sz="1600" dirty="0" err="1" smtClean="0"/>
              <a:t>blasen</a:t>
            </a:r>
            <a:r>
              <a:rPr lang="ru-RU" sz="1600" dirty="0" smtClean="0"/>
              <a:t> - трубить, объявлять через герольда) - толкование гербов, изъяснение символов, эмблем, девизов и других геральдических знаков, то есть, с одной стороны, их прочтение, расшифровка их значения, а с другой - их правильное описание, выдержанное в определенной строгой последовательности и с применением международно признанной геральдической терминологии.</a:t>
            </a:r>
          </a:p>
          <a:p>
            <a:pPr algn="just">
              <a:buNone/>
            </a:pPr>
            <a:r>
              <a:rPr lang="ru-RU" sz="1600" dirty="0" smtClean="0"/>
              <a:t>При блазонировании вначале называют</a:t>
            </a:r>
            <a:r>
              <a:rPr lang="ru-RU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 цвет</a:t>
            </a:r>
            <a:r>
              <a:rPr lang="ru-RU" sz="1600" dirty="0" smtClean="0"/>
              <a:t>, затем </a:t>
            </a:r>
            <a:r>
              <a:rPr lang="ru-RU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фигуру</a:t>
            </a:r>
            <a:r>
              <a:rPr lang="ru-RU" sz="1600" dirty="0" smtClean="0"/>
              <a:t> как на флаге, так и на гербе. О флаге и гербовом щите вначале говорят, каков он по </a:t>
            </a:r>
            <a:r>
              <a:rPr lang="ru-RU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форме</a:t>
            </a:r>
            <a:r>
              <a:rPr lang="ru-RU" sz="1600" dirty="0" smtClean="0"/>
              <a:t> (прямоугольный, треугольный, квадратный, круглый и т.д.), а затем каков он по </a:t>
            </a:r>
            <a:r>
              <a:rPr lang="ru-RU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членению</a:t>
            </a:r>
            <a:r>
              <a:rPr lang="ru-RU" sz="1600" dirty="0" smtClean="0"/>
              <a:t> - рассеченный (полосы идут вертикально), пересеченный (полосы расположены горизонтально) или скошенный справа или слева (когда поле рассечено по диагонали).</a:t>
            </a:r>
            <a:endParaRPr lang="ru-RU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 flipH="1">
            <a:off x="1214414" y="285728"/>
            <a:ext cx="1143008" cy="6000792"/>
          </a:xfrm>
        </p:spPr>
        <p:txBody>
          <a:bodyPr vert="wordArtVert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ru-RU" sz="1300" b="1" dirty="0" smtClean="0"/>
              <a:t>Основные элементы герба</a:t>
            </a:r>
            <a:endParaRPr lang="ru-RU" sz="1300" b="1" dirty="0"/>
          </a:p>
        </p:txBody>
      </p:sp>
      <p:pic>
        <p:nvPicPr>
          <p:cNvPr id="7" name="Содержимое 6" descr="Elementy_herbu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0430" y="285728"/>
            <a:ext cx="4690458" cy="6042873"/>
          </a:xfrm>
        </p:spPr>
      </p:pic>
      <p:sp>
        <p:nvSpPr>
          <p:cNvPr id="9" name="Прямоугольник 8"/>
          <p:cNvSpPr/>
          <p:nvPr/>
        </p:nvSpPr>
        <p:spPr>
          <a:xfrm>
            <a:off x="5214942" y="214290"/>
            <a:ext cx="135732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девиз</a:t>
            </a:r>
            <a:endParaRPr lang="ru-RU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143504" y="857232"/>
            <a:ext cx="149431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нашлемник</a:t>
            </a:r>
            <a:endParaRPr lang="ru-RU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357818" y="1357298"/>
            <a:ext cx="10954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бурелет</a:t>
            </a:r>
            <a:endParaRPr lang="ru-RU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786578" y="3286124"/>
            <a:ext cx="19954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щитодержатель</a:t>
            </a:r>
            <a:endParaRPr lang="ru-RU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29256" y="4429132"/>
            <a:ext cx="6313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щит</a:t>
            </a:r>
            <a:endParaRPr lang="ru-RU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786314" y="3714752"/>
            <a:ext cx="221535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гербовые фигуры</a:t>
            </a:r>
            <a:endParaRPr lang="ru-RU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581788" y="1938326"/>
            <a:ext cx="8616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намет</a:t>
            </a:r>
            <a:endParaRPr lang="ru-RU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643174" y="3286124"/>
            <a:ext cx="19954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щитодержатель</a:t>
            </a:r>
            <a:endParaRPr lang="ru-RU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357818" y="2428868"/>
            <a:ext cx="10061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корона</a:t>
            </a:r>
            <a:endParaRPr lang="ru-RU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429256" y="1857364"/>
            <a:ext cx="8082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шлем</a:t>
            </a:r>
            <a:endParaRPr lang="ru-RU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572000" y="2928934"/>
            <a:ext cx="243579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эмали или металлы</a:t>
            </a:r>
            <a:endParaRPr lang="ru-RU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357818" y="5643578"/>
            <a:ext cx="8481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девиз</a:t>
            </a:r>
            <a:endParaRPr lang="ru-RU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357818" y="5143512"/>
            <a:ext cx="8754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орден</a:t>
            </a:r>
            <a:endParaRPr lang="ru-RU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643702" y="5286388"/>
            <a:ext cx="8563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почва</a:t>
            </a:r>
            <a:endParaRPr lang="ru-RU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214290"/>
            <a:ext cx="7498080" cy="77472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Щит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728" y="857232"/>
            <a:ext cx="7498080" cy="128588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1600" dirty="0" smtClean="0"/>
              <a:t>Щит - основной элемент любого герба, но при этом щиты могут быть самой различной формы. Самым первым получил применение щит треугольной формы (близкий к варяжскому щиту), но из-за того, что на таком щите могло поместиться не очень большое количество фигур, он был постепенно вытеснен иными формами. </a:t>
            </a:r>
            <a:endParaRPr lang="ru-RU" sz="1600" dirty="0"/>
          </a:p>
        </p:txBody>
      </p:sp>
      <p:pic>
        <p:nvPicPr>
          <p:cNvPr id="1026" name="Picture 2" descr="http://www.goldenkorona.ru/pic/french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357430"/>
            <a:ext cx="723900" cy="952500"/>
          </a:xfrm>
          <a:prstGeom prst="rect">
            <a:avLst/>
          </a:prstGeom>
          <a:noFill/>
        </p:spPr>
      </p:pic>
      <p:pic>
        <p:nvPicPr>
          <p:cNvPr id="1028" name="Picture 4" descr="http://www.goldenkorona.ru/pic/spanish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2357430"/>
            <a:ext cx="762000" cy="952500"/>
          </a:xfrm>
          <a:prstGeom prst="rect">
            <a:avLst/>
          </a:prstGeom>
          <a:noFill/>
        </p:spPr>
      </p:pic>
      <p:pic>
        <p:nvPicPr>
          <p:cNvPr id="1030" name="Picture 6" descr="http://www.goldenkorona.ru/pic/varyazh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2357430"/>
            <a:ext cx="809625" cy="952500"/>
          </a:xfrm>
          <a:prstGeom prst="rect">
            <a:avLst/>
          </a:prstGeom>
          <a:noFill/>
        </p:spPr>
      </p:pic>
      <p:pic>
        <p:nvPicPr>
          <p:cNvPr id="1032" name="Picture 8" descr="http://www.goldenkorona.ru/pic/polish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28794" y="4572008"/>
            <a:ext cx="819150" cy="952500"/>
          </a:xfrm>
          <a:prstGeom prst="rect">
            <a:avLst/>
          </a:prstGeom>
          <a:noFill/>
        </p:spPr>
      </p:pic>
      <p:pic>
        <p:nvPicPr>
          <p:cNvPr id="1034" name="Picture 10" descr="http://www.goldenkorona.ru/pic/german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15140" y="2357430"/>
            <a:ext cx="1914525" cy="952500"/>
          </a:xfrm>
          <a:prstGeom prst="rect">
            <a:avLst/>
          </a:prstGeom>
          <a:noFill/>
        </p:spPr>
      </p:pic>
      <p:pic>
        <p:nvPicPr>
          <p:cNvPr id="1036" name="Picture 12" descr="http://www.goldenkorona.ru/pic/english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00430" y="4572008"/>
            <a:ext cx="1952625" cy="952500"/>
          </a:xfrm>
          <a:prstGeom prst="rect">
            <a:avLst/>
          </a:prstGeom>
          <a:noFill/>
        </p:spPr>
      </p:pic>
      <p:pic>
        <p:nvPicPr>
          <p:cNvPr id="1038" name="Picture 14" descr="http://www.goldenkorona.ru/pic/circle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72264" y="4572008"/>
            <a:ext cx="1752600" cy="952500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>
          <a:xfrm>
            <a:off x="3357554" y="3357562"/>
            <a:ext cx="140032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1" dirty="0"/>
              <a:t>Испанский щит</a:t>
            </a:r>
            <a:endParaRPr lang="ru-RU" sz="1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571604" y="3357562"/>
            <a:ext cx="164044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1" dirty="0"/>
              <a:t>Французский щит</a:t>
            </a:r>
            <a:r>
              <a:rPr lang="ru-RU" sz="1400" dirty="0"/>
              <a:t> </a:t>
            </a:r>
            <a:endParaRPr lang="ru-RU" sz="1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643042" y="4214818"/>
            <a:ext cx="134389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1" dirty="0"/>
              <a:t>Польский щит</a:t>
            </a:r>
            <a:r>
              <a:rPr lang="ru-RU" sz="1400" dirty="0"/>
              <a:t> </a:t>
            </a:r>
            <a:endParaRPr lang="ru-RU" sz="1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00892" y="3357562"/>
            <a:ext cx="14618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1" dirty="0"/>
              <a:t>Немецкие щиты</a:t>
            </a:r>
            <a:endParaRPr lang="ru-RU" sz="1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929190" y="3357562"/>
            <a:ext cx="142802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1" dirty="0"/>
              <a:t>Варяжский щит</a:t>
            </a:r>
            <a:endParaRPr lang="ru-RU" sz="1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643306" y="4214818"/>
            <a:ext cx="15974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1" dirty="0"/>
              <a:t>Английские щиты</a:t>
            </a:r>
            <a:endParaRPr lang="ru-RU" sz="1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286512" y="4000504"/>
            <a:ext cx="23685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1" dirty="0"/>
              <a:t>Овальный (итальянский) </a:t>
            </a:r>
            <a:r>
              <a:rPr lang="ru-RU" sz="1400" b="1" dirty="0" smtClean="0"/>
              <a:t>и</a:t>
            </a:r>
          </a:p>
          <a:p>
            <a:pPr algn="ctr"/>
            <a:r>
              <a:rPr lang="ru-RU" sz="1400" b="1" dirty="0" smtClean="0"/>
              <a:t> </a:t>
            </a:r>
            <a:r>
              <a:rPr lang="ru-RU" sz="1400" b="1" dirty="0"/>
              <a:t>круглый (восточный) щиты</a:t>
            </a:r>
            <a:endParaRPr lang="ru-RU" sz="1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25470"/>
          </a:xfrm>
        </p:spPr>
        <p:txBody>
          <a:bodyPr>
            <a:noAutofit/>
          </a:bodyPr>
          <a:lstStyle/>
          <a:p>
            <a:pPr algn="just"/>
            <a:r>
              <a:rPr lang="ru-RU" sz="1600" dirty="0" smtClean="0">
                <a:solidFill>
                  <a:schemeClr val="tx1"/>
                </a:solidFill>
                <a:effectLst/>
              </a:rPr>
              <a:t>Щит может быть не только цельным, но и разделенным. </a:t>
            </a:r>
            <a:r>
              <a:rPr lang="ru-RU" sz="1600" b="1" dirty="0" smtClean="0">
                <a:solidFill>
                  <a:schemeClr val="tx1"/>
                </a:solidFill>
                <a:effectLst/>
              </a:rPr>
              <a:t>Основных способа деления щита три - пересечение, рассечение и скошение</a:t>
            </a:r>
            <a:endParaRPr lang="ru-RU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2428868"/>
            <a:ext cx="7712394" cy="15716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1600" dirty="0" smtClean="0">
                <a:latin typeface="+mj-lt"/>
              </a:rPr>
              <a:t>	Существует множество способов делить щит, используя несколько разделительных линий сразу и комбинируя линии разных направлений. Такие деления называются </a:t>
            </a:r>
            <a:r>
              <a:rPr lang="ru-RU" sz="1600" b="1" dirty="0" smtClean="0">
                <a:latin typeface="+mj-lt"/>
              </a:rPr>
              <a:t>составными</a:t>
            </a:r>
            <a:r>
              <a:rPr lang="ru-RU" sz="1600" dirty="0" smtClean="0">
                <a:latin typeface="+mj-lt"/>
              </a:rPr>
              <a:t>. Два самых распространённых из них- четверочастные разделения щита. Если щит одновременно рассечен и пересечен, его называют четверочастным,  состоящим из четырех частей.  Возможно и сочетание диагональных делений.</a:t>
            </a:r>
            <a:endParaRPr lang="ru-RU" sz="1600" dirty="0">
              <a:latin typeface="+mj-lt"/>
            </a:endParaRPr>
          </a:p>
        </p:txBody>
      </p:sp>
      <p:pic>
        <p:nvPicPr>
          <p:cNvPr id="22530" name="Picture 2" descr="http://www.goldenkorona.ru/pic/division_perp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000108"/>
            <a:ext cx="723900" cy="952500"/>
          </a:xfrm>
          <a:prstGeom prst="rect">
            <a:avLst/>
          </a:prstGeom>
          <a:noFill/>
        </p:spPr>
      </p:pic>
      <p:pic>
        <p:nvPicPr>
          <p:cNvPr id="22532" name="Picture 4" descr="http://www.goldenkorona.ru/pic/division_vert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000108"/>
            <a:ext cx="733425" cy="952500"/>
          </a:xfrm>
          <a:prstGeom prst="rect">
            <a:avLst/>
          </a:prstGeom>
          <a:noFill/>
        </p:spPr>
      </p:pic>
      <p:pic>
        <p:nvPicPr>
          <p:cNvPr id="22534" name="Picture 6" descr="http://www.goldenkorona.ru/pic/division_diag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1000108"/>
            <a:ext cx="1704975" cy="952500"/>
          </a:xfrm>
          <a:prstGeom prst="rect">
            <a:avLst/>
          </a:prstGeom>
          <a:noFill/>
        </p:spPr>
      </p:pic>
      <p:pic>
        <p:nvPicPr>
          <p:cNvPr id="22536" name="Picture 8" descr="http://www.goldenkorona.ru/pic/division_4parts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14678" y="4071942"/>
            <a:ext cx="1676400" cy="9525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2143108" y="2000240"/>
            <a:ext cx="12682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1" dirty="0" smtClean="0"/>
              <a:t>Пересечение</a:t>
            </a:r>
            <a:r>
              <a:rPr lang="ru-RU" sz="1400" dirty="0"/>
              <a:t> </a:t>
            </a:r>
            <a:endParaRPr lang="ru-RU" sz="1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00496" y="2000240"/>
            <a:ext cx="114063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1" dirty="0" smtClean="0"/>
              <a:t>Рассечение</a:t>
            </a:r>
            <a:r>
              <a:rPr lang="ru-RU" sz="1400" dirty="0"/>
              <a:t> </a:t>
            </a:r>
            <a:endParaRPr lang="ru-RU" sz="1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929322" y="2000240"/>
            <a:ext cx="220207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1" dirty="0" smtClean="0"/>
              <a:t>Скошение слева и справа</a:t>
            </a:r>
            <a:endParaRPr lang="ru-RU" sz="1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500166" y="5286388"/>
            <a:ext cx="70009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+mj-lt"/>
              </a:rPr>
              <a:t>Деления могут осуществляться не только прямыми линиями, но и зубцами, остриями, волнами и пр. линиями - такие деления </a:t>
            </a:r>
            <a:r>
              <a:rPr lang="ru-RU" sz="1600" dirty="0" smtClean="0">
                <a:latin typeface="+mj-lt"/>
              </a:rPr>
              <a:t>считаются </a:t>
            </a:r>
            <a:r>
              <a:rPr lang="ru-RU" sz="1600" i="1" dirty="0" smtClean="0">
                <a:latin typeface="+mj-lt"/>
              </a:rPr>
              <a:t>второстепенными</a:t>
            </a:r>
            <a:endParaRPr lang="ru-RU" sz="1600" dirty="0">
              <a:latin typeface="+mj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86380" y="4357694"/>
            <a:ext cx="18583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1" dirty="0" smtClean="0"/>
              <a:t>Четверочастный щит</a:t>
            </a:r>
            <a:endParaRPr lang="ru-RU" sz="1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362084" cy="642942"/>
          </a:xfrm>
        </p:spPr>
        <p:txBody>
          <a:bodyPr>
            <a:noAutofit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Геральдические</a:t>
            </a:r>
            <a:r>
              <a:rPr lang="ru-RU" sz="2400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фигуры</a:t>
            </a:r>
            <a:endParaRPr lang="ru-RU" sz="2400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285852" y="1000108"/>
            <a:ext cx="7500990" cy="485778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1600" dirty="0" smtClean="0"/>
              <a:t>Все </a:t>
            </a:r>
            <a:r>
              <a:rPr lang="ru-RU" sz="1600" b="1" dirty="0" smtClean="0"/>
              <a:t>фигуры</a:t>
            </a:r>
            <a:r>
              <a:rPr lang="ru-RU" sz="1600" dirty="0" smtClean="0"/>
              <a:t>, размещенные в щите, называют гербовыми, которые подразделяют на </a:t>
            </a:r>
            <a:r>
              <a:rPr lang="ru-RU" sz="1600" b="1" dirty="0" smtClean="0"/>
              <a:t>геральдические</a:t>
            </a:r>
            <a:r>
              <a:rPr lang="ru-RU" sz="1600" dirty="0" smtClean="0"/>
              <a:t> (имеющие условное значение) и </a:t>
            </a:r>
            <a:r>
              <a:rPr lang="ru-RU" sz="1600" b="1" dirty="0" smtClean="0"/>
              <a:t>негеральдические</a:t>
            </a:r>
            <a:r>
              <a:rPr lang="ru-RU" sz="1600" dirty="0" smtClean="0"/>
              <a:t> (все остальные фигуры, заимствованные из действительности - животные, растения, инструменты и пр.). Одна фигура обычно всегда помещается в центре щита - при этом она может быть иногда повышенной или пониженной (по отношению к геометрическому центру щита).</a:t>
            </a:r>
          </a:p>
          <a:p>
            <a:pPr algn="just">
              <a:buNone/>
            </a:pPr>
            <a:r>
              <a:rPr lang="ru-RU" sz="1600" b="1" dirty="0" smtClean="0"/>
              <a:t>Геральдические фигуры делятся</a:t>
            </a:r>
            <a:r>
              <a:rPr lang="ru-RU" sz="1600" dirty="0" smtClean="0"/>
              <a:t> в свою очередь </a:t>
            </a:r>
            <a:r>
              <a:rPr lang="ru-RU" sz="1600" b="1" dirty="0" smtClean="0"/>
              <a:t>на почетные</a:t>
            </a:r>
            <a:r>
              <a:rPr lang="ru-RU" sz="1600" dirty="0" smtClean="0"/>
              <a:t> (в прошлом они жаловались в знак особого отличия и занимают в щите главные положения, фактически деля щит на части) и </a:t>
            </a:r>
            <a:r>
              <a:rPr lang="ru-RU" sz="1600" b="1" dirty="0" smtClean="0"/>
              <a:t>простые</a:t>
            </a:r>
            <a:r>
              <a:rPr lang="ru-RU" sz="1600" dirty="0" smtClean="0"/>
              <a:t> (прочие относительно простые геометрические фигуры).</a:t>
            </a:r>
          </a:p>
          <a:p>
            <a:pPr>
              <a:buNone/>
            </a:pPr>
            <a:r>
              <a:rPr lang="ru-RU" sz="1600" b="1" dirty="0" smtClean="0"/>
              <a:t>Негеральдические фигуры подразделяются на естественные</a:t>
            </a:r>
            <a:r>
              <a:rPr lang="ru-RU" sz="1600" dirty="0" smtClean="0"/>
              <a:t> (заимствованные из природной среды),</a:t>
            </a:r>
            <a:r>
              <a:rPr lang="ru-RU" sz="1600" b="1" dirty="0" smtClean="0"/>
              <a:t>искусственные</a:t>
            </a:r>
            <a:r>
              <a:rPr lang="ru-RU" sz="1600" dirty="0" smtClean="0"/>
              <a:t> (т.е. имеющие антропогенный характер) и </a:t>
            </a:r>
            <a:r>
              <a:rPr lang="ru-RU" sz="1600" b="1" dirty="0" smtClean="0"/>
              <a:t>фантастические (мифические)</a:t>
            </a:r>
            <a:r>
              <a:rPr lang="ru-RU" sz="1600" dirty="0" smtClean="0"/>
              <a:t> (т.е. несуществующие животные из легенд и мифов).</a:t>
            </a:r>
            <a:endParaRPr lang="ru-RU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1604" y="274638"/>
            <a:ext cx="7362084" cy="439718"/>
          </a:xfrm>
        </p:spPr>
        <p:txBody>
          <a:bodyPr>
            <a:normAutofit/>
          </a:bodyPr>
          <a:lstStyle/>
          <a:p>
            <a:r>
              <a:rPr lang="ru-RU" sz="1600" dirty="0" smtClean="0">
                <a:effectLst/>
              </a:rPr>
              <a:t>Основные почетные фигуры</a:t>
            </a:r>
            <a:endParaRPr lang="ru-RU" sz="1600" dirty="0">
              <a:effectLst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00166" y="3857628"/>
            <a:ext cx="7362084" cy="4286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 smtClean="0"/>
              <a:t>Отдельные простые фигуры:</a:t>
            </a:r>
            <a:endParaRPr lang="ru-RU" sz="1600" dirty="0"/>
          </a:p>
        </p:txBody>
      </p:sp>
      <p:pic>
        <p:nvPicPr>
          <p:cNvPr id="24578" name="Picture 2" descr="http://www.goldenkorona.ru/pic/figure_hea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714356"/>
            <a:ext cx="733425" cy="952500"/>
          </a:xfrm>
          <a:prstGeom prst="rect">
            <a:avLst/>
          </a:prstGeom>
          <a:noFill/>
        </p:spPr>
      </p:pic>
      <p:pic>
        <p:nvPicPr>
          <p:cNvPr id="24580" name="Picture 4" descr="http://www.goldenkorona.ru/pic/figure_dow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714356"/>
            <a:ext cx="723900" cy="952500"/>
          </a:xfrm>
          <a:prstGeom prst="rect">
            <a:avLst/>
          </a:prstGeom>
          <a:noFill/>
        </p:spPr>
      </p:pic>
      <p:pic>
        <p:nvPicPr>
          <p:cNvPr id="24582" name="Picture 6" descr="http://www.goldenkorona.ru/pic/figure_cross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714356"/>
            <a:ext cx="733425" cy="952500"/>
          </a:xfrm>
          <a:prstGeom prst="rect">
            <a:avLst/>
          </a:prstGeom>
          <a:noFill/>
        </p:spPr>
      </p:pic>
      <p:pic>
        <p:nvPicPr>
          <p:cNvPr id="24584" name="Picture 8" descr="http://www.goldenkorona.ru/pic/figure_stolb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714356"/>
            <a:ext cx="723900" cy="952500"/>
          </a:xfrm>
          <a:prstGeom prst="rect">
            <a:avLst/>
          </a:prstGeom>
          <a:noFill/>
        </p:spPr>
      </p:pic>
      <p:pic>
        <p:nvPicPr>
          <p:cNvPr id="24586" name="Picture 10" descr="http://www.goldenkorona.ru/pic/figure_perevyaz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8" y="714356"/>
            <a:ext cx="1619250" cy="952500"/>
          </a:xfrm>
          <a:prstGeom prst="rect">
            <a:avLst/>
          </a:prstGeom>
          <a:noFill/>
        </p:spPr>
      </p:pic>
      <p:pic>
        <p:nvPicPr>
          <p:cNvPr id="24588" name="Picture 12" descr="http://www.goldenkorona.ru/pic/figure_schitok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86710" y="714356"/>
            <a:ext cx="723900" cy="952500"/>
          </a:xfrm>
          <a:prstGeom prst="rect">
            <a:avLst/>
          </a:prstGeom>
          <a:noFill/>
        </p:spPr>
      </p:pic>
      <p:pic>
        <p:nvPicPr>
          <p:cNvPr id="24590" name="Picture 14" descr="http://www.goldenkorona.ru/pic/figure_kayma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43570" y="2285992"/>
            <a:ext cx="723900" cy="952500"/>
          </a:xfrm>
          <a:prstGeom prst="rect">
            <a:avLst/>
          </a:prstGeom>
          <a:noFill/>
        </p:spPr>
      </p:pic>
      <p:pic>
        <p:nvPicPr>
          <p:cNvPr id="24592" name="Picture 16" descr="http://www.goldenkorona.ru/pic/figure_krest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14414" y="2285992"/>
            <a:ext cx="723900" cy="952500"/>
          </a:xfrm>
          <a:prstGeom prst="rect">
            <a:avLst/>
          </a:prstGeom>
          <a:noFill/>
        </p:spPr>
      </p:pic>
      <p:pic>
        <p:nvPicPr>
          <p:cNvPr id="24594" name="Picture 18" descr="http://www.goldenkorona.ru/pic/figure_andrkrest.gi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428860" y="2285992"/>
            <a:ext cx="723900" cy="952500"/>
          </a:xfrm>
          <a:prstGeom prst="rect">
            <a:avLst/>
          </a:prstGeom>
          <a:noFill/>
        </p:spPr>
      </p:pic>
      <p:pic>
        <p:nvPicPr>
          <p:cNvPr id="24596" name="Picture 20" descr="http://www.goldenkorona.ru/pic/figure_vilokrest.gif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571868" y="2285992"/>
            <a:ext cx="723900" cy="952500"/>
          </a:xfrm>
          <a:prstGeom prst="rect">
            <a:avLst/>
          </a:prstGeom>
          <a:noFill/>
        </p:spPr>
      </p:pic>
      <p:pic>
        <p:nvPicPr>
          <p:cNvPr id="24598" name="Picture 22" descr="http://www.goldenkorona.ru/pic/figure_polykrest.gif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714876" y="2285992"/>
            <a:ext cx="723900" cy="952500"/>
          </a:xfrm>
          <a:prstGeom prst="rect">
            <a:avLst/>
          </a:prstGeom>
          <a:noFill/>
        </p:spPr>
      </p:pic>
      <p:pic>
        <p:nvPicPr>
          <p:cNvPr id="24600" name="Picture 24" descr="http://www.goldenkorona.ru/pic/figure_stropilo.gif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786710" y="2285992"/>
            <a:ext cx="723900" cy="952500"/>
          </a:xfrm>
          <a:prstGeom prst="rect">
            <a:avLst/>
          </a:prstGeom>
          <a:noFill/>
        </p:spPr>
      </p:pic>
      <p:pic>
        <p:nvPicPr>
          <p:cNvPr id="24602" name="Picture 26" descr="http://www.goldenkorona.ru/pic/figure_freepart.gif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643702" y="2285992"/>
            <a:ext cx="723900" cy="952500"/>
          </a:xfrm>
          <a:prstGeom prst="rect">
            <a:avLst/>
          </a:prstGeom>
          <a:noFill/>
        </p:spPr>
      </p:pic>
      <p:pic>
        <p:nvPicPr>
          <p:cNvPr id="24604" name="Picture 28" descr="http://www.goldenkorona.ru/pic/figure_ostrie.gif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500166" y="4286256"/>
            <a:ext cx="723900" cy="952500"/>
          </a:xfrm>
          <a:prstGeom prst="rect">
            <a:avLst/>
          </a:prstGeom>
          <a:noFill/>
        </p:spPr>
      </p:pic>
      <p:pic>
        <p:nvPicPr>
          <p:cNvPr id="24606" name="Picture 30" descr="http://www.goldenkorona.ru/pic/figure_titlo.gif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857488" y="4286256"/>
            <a:ext cx="733425" cy="952500"/>
          </a:xfrm>
          <a:prstGeom prst="rect">
            <a:avLst/>
          </a:prstGeom>
          <a:noFill/>
        </p:spPr>
      </p:pic>
      <p:pic>
        <p:nvPicPr>
          <p:cNvPr id="24608" name="Picture 32" descr="http://www.goldenkorona.ru/pic/figure_gont.gif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4214810" y="4286256"/>
            <a:ext cx="733425" cy="952500"/>
          </a:xfrm>
          <a:prstGeom prst="rect">
            <a:avLst/>
          </a:prstGeom>
          <a:noFill/>
        </p:spPr>
      </p:pic>
      <p:pic>
        <p:nvPicPr>
          <p:cNvPr id="24610" name="Picture 34" descr="http://www.goldenkorona.ru/pic/figure_brusok.gif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5500694" y="4286256"/>
            <a:ext cx="733425" cy="952500"/>
          </a:xfrm>
          <a:prstGeom prst="rect">
            <a:avLst/>
          </a:prstGeom>
          <a:noFill/>
        </p:spPr>
      </p:pic>
      <p:sp>
        <p:nvSpPr>
          <p:cNvPr id="22" name="Прямоугольник 21"/>
          <p:cNvSpPr/>
          <p:nvPr/>
        </p:nvSpPr>
        <p:spPr>
          <a:xfrm>
            <a:off x="1500166" y="5715016"/>
            <a:ext cx="70723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К простым фигурам также относят: клин, треугольник, квадрат, ромб, монету, шар, дугу и пр.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5572132" y="1714488"/>
            <a:ext cx="221689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1" dirty="0" smtClean="0"/>
              <a:t>Левая и правая перевязь</a:t>
            </a:r>
            <a:r>
              <a:rPr lang="ru-RU" sz="1400" dirty="0"/>
              <a:t> </a:t>
            </a:r>
            <a:endParaRPr lang="ru-RU" sz="1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500694" y="5286388"/>
            <a:ext cx="79220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1" dirty="0" smtClean="0"/>
              <a:t>Брусок</a:t>
            </a:r>
            <a:r>
              <a:rPr lang="ru-RU" sz="1400" dirty="0"/>
              <a:t> </a:t>
            </a:r>
            <a:endParaRPr lang="ru-RU" sz="1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286248" y="5357826"/>
            <a:ext cx="57413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1" dirty="0" smtClean="0"/>
              <a:t>Гонт</a:t>
            </a:r>
            <a:r>
              <a:rPr lang="ru-RU" sz="1400" dirty="0"/>
              <a:t> </a:t>
            </a:r>
            <a:endParaRPr lang="ru-RU" sz="1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2643174" y="5286388"/>
            <a:ext cx="1008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1" dirty="0" smtClean="0"/>
              <a:t>Титло</a:t>
            </a:r>
          </a:p>
          <a:p>
            <a:pPr algn="ctr"/>
            <a:r>
              <a:rPr lang="ru-RU" sz="1400" b="1" dirty="0" smtClean="0"/>
              <a:t>(ламбель)</a:t>
            </a:r>
            <a:r>
              <a:rPr lang="ru-RU" sz="1400" dirty="0"/>
              <a:t> </a:t>
            </a:r>
            <a:endParaRPr lang="ru-RU" sz="1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500166" y="5286388"/>
            <a:ext cx="76495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1" dirty="0" smtClean="0"/>
              <a:t>Острие</a:t>
            </a:r>
            <a:endParaRPr lang="ru-RU" sz="1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6357950" y="3357562"/>
            <a:ext cx="13335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1" dirty="0" smtClean="0"/>
              <a:t>Вольная часть</a:t>
            </a:r>
            <a:endParaRPr lang="ru-RU" sz="1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643438" y="3286124"/>
            <a:ext cx="8223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1" dirty="0" smtClean="0"/>
              <a:t>Полный</a:t>
            </a:r>
          </a:p>
          <a:p>
            <a:pPr algn="ctr"/>
            <a:r>
              <a:rPr lang="ru-RU" sz="1400" b="1" dirty="0" smtClean="0"/>
              <a:t>крест</a:t>
            </a:r>
            <a:r>
              <a:rPr lang="ru-RU" sz="1400" dirty="0"/>
              <a:t> </a:t>
            </a:r>
            <a:endParaRPr lang="ru-RU" sz="1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3571868" y="1714488"/>
            <a:ext cx="61004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1" dirty="0" smtClean="0"/>
              <a:t>Пояс</a:t>
            </a:r>
            <a:r>
              <a:rPr lang="ru-RU" sz="1400" dirty="0"/>
              <a:t> </a:t>
            </a:r>
            <a:endParaRPr lang="ru-RU" sz="1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572000" y="1714488"/>
            <a:ext cx="68371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1" dirty="0" smtClean="0"/>
              <a:t>Столб</a:t>
            </a:r>
            <a:r>
              <a:rPr lang="ru-RU" sz="1400" dirty="0"/>
              <a:t> </a:t>
            </a:r>
            <a:endParaRPr lang="ru-RU" sz="1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2143108" y="1714488"/>
            <a:ext cx="126592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1" dirty="0"/>
              <a:t>О</a:t>
            </a:r>
            <a:r>
              <a:rPr lang="ru-RU" sz="1400" b="1" dirty="0" smtClean="0"/>
              <a:t>конечность</a:t>
            </a:r>
            <a:r>
              <a:rPr lang="ru-RU" sz="1400" dirty="0"/>
              <a:t> </a:t>
            </a:r>
            <a:endParaRPr lang="ru-RU" sz="1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1357290" y="1714488"/>
            <a:ext cx="66422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1" dirty="0" smtClean="0"/>
              <a:t>Глава</a:t>
            </a:r>
            <a:r>
              <a:rPr lang="ru-RU" sz="1400" dirty="0"/>
              <a:t> </a:t>
            </a:r>
            <a:endParaRPr lang="ru-RU" sz="1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928662" y="3286124"/>
            <a:ext cx="13714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1" dirty="0" smtClean="0"/>
              <a:t>Крест </a:t>
            </a:r>
          </a:p>
          <a:p>
            <a:pPr algn="ctr"/>
            <a:r>
              <a:rPr lang="ru-RU" sz="1400" b="1" dirty="0" smtClean="0"/>
              <a:t>(прямой крест)</a:t>
            </a:r>
            <a:endParaRPr lang="ru-RU" sz="1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2143108" y="3286124"/>
            <a:ext cx="12675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1" dirty="0" smtClean="0"/>
              <a:t>Андреевский</a:t>
            </a:r>
          </a:p>
          <a:p>
            <a:pPr algn="ctr"/>
            <a:r>
              <a:rPr lang="ru-RU" sz="1400" b="1" dirty="0" smtClean="0"/>
              <a:t>(косой) крест</a:t>
            </a:r>
            <a:r>
              <a:rPr lang="ru-RU" sz="1400" dirty="0"/>
              <a:t> </a:t>
            </a:r>
            <a:endParaRPr lang="ru-RU" sz="1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786710" y="1785926"/>
            <a:ext cx="76495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1" dirty="0" smtClean="0"/>
              <a:t>Щиток</a:t>
            </a:r>
            <a:r>
              <a:rPr lang="ru-RU" sz="1400" dirty="0"/>
              <a:t> </a:t>
            </a:r>
            <a:endParaRPr lang="ru-RU" sz="1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3286116" y="3286124"/>
            <a:ext cx="138852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1" dirty="0" smtClean="0"/>
              <a:t>Вилообразный</a:t>
            </a:r>
          </a:p>
          <a:p>
            <a:pPr algn="ctr"/>
            <a:r>
              <a:rPr lang="ru-RU" sz="1400" b="1" dirty="0" smtClean="0"/>
              <a:t>крест</a:t>
            </a:r>
            <a:r>
              <a:rPr lang="ru-RU" sz="1400" dirty="0"/>
              <a:t> </a:t>
            </a:r>
            <a:endParaRPr lang="ru-RU" sz="1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7572396" y="3357562"/>
            <a:ext cx="98539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1" dirty="0" smtClean="0"/>
              <a:t>Стропило</a:t>
            </a:r>
            <a:r>
              <a:rPr lang="ru-RU" sz="1400" dirty="0"/>
              <a:t> </a:t>
            </a:r>
            <a:endParaRPr lang="ru-RU" sz="1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5643570" y="3357562"/>
            <a:ext cx="70243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1" dirty="0" smtClean="0"/>
              <a:t>Кайма</a:t>
            </a:r>
            <a:endParaRPr lang="ru-RU" sz="1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498080" cy="79690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Цвета</a:t>
            </a:r>
            <a:r>
              <a:rPr lang="ru-RU" sz="1600" b="1" dirty="0" smtClean="0"/>
              <a:t/>
            </a:r>
            <a:br>
              <a:rPr lang="ru-RU" sz="1600" b="1" dirty="0" smtClean="0"/>
            </a:br>
            <a:endParaRPr lang="ru-RU" sz="1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14414" y="857232"/>
            <a:ext cx="7498080" cy="4800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1600" b="1" dirty="0" smtClean="0"/>
              <a:t>В классической геральдике существует всего 7 цветов</a:t>
            </a:r>
            <a:r>
              <a:rPr lang="ru-RU" sz="1600" dirty="0" smtClean="0"/>
              <a:t>, которые обычно подразделяют на </a:t>
            </a:r>
            <a:r>
              <a:rPr lang="ru-RU" sz="1600" b="1" dirty="0" smtClean="0"/>
              <a:t>металлы (золото и серебро)</a:t>
            </a:r>
            <a:r>
              <a:rPr lang="ru-RU" sz="1600" dirty="0" smtClean="0"/>
              <a:t> и </a:t>
            </a:r>
            <a:r>
              <a:rPr lang="ru-RU" sz="1600" b="1" dirty="0" smtClean="0"/>
              <a:t>финифти (червлень, лазурь, зелень и чернь, а также пурпур)</a:t>
            </a:r>
            <a:r>
              <a:rPr lang="ru-RU" sz="1600" dirty="0" smtClean="0"/>
              <a:t>; кроме того существуют и особые </a:t>
            </a:r>
            <a:r>
              <a:rPr lang="ru-RU" sz="1600" b="1" dirty="0" smtClean="0"/>
              <a:t>меха (горностаевый и беличий)</a:t>
            </a:r>
            <a:r>
              <a:rPr lang="ru-RU" sz="1600" dirty="0" smtClean="0"/>
              <a:t>. Для схематического изображения цвета также может использоваться специальная штриховка (в таких случаях говорят, что герб изображен </a:t>
            </a:r>
            <a:r>
              <a:rPr lang="ru-RU" sz="1600" i="1" dirty="0" smtClean="0"/>
              <a:t>в геральдической штриховке</a:t>
            </a:r>
            <a:r>
              <a:rPr lang="ru-RU" sz="1600" dirty="0" smtClean="0"/>
              <a:t>). Для каждого цвета в классической геральдике также существует и свое толкование.</a:t>
            </a:r>
          </a:p>
          <a:p>
            <a:pPr algn="just">
              <a:buNone/>
            </a:pPr>
            <a:r>
              <a:rPr lang="ru-RU" sz="1600" dirty="0" smtClean="0"/>
              <a:t>Точных оттенков того или иного цвета (в RGB, CMYK, пантоны и пр.) в геральдике не существует - оттенки могут варьироваться от гербам к гербу. Более того в отношении одного и того же герба, исполненного художественно по-разному, могут также использоваться разные оттенки.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Picture 2" descr="http://www.goldenkorona.ru/pic/color_gol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4429132"/>
            <a:ext cx="1724025" cy="952500"/>
          </a:xfrm>
          <a:prstGeom prst="rect">
            <a:avLst/>
          </a:prstGeom>
          <a:noFill/>
        </p:spPr>
      </p:pic>
      <p:pic>
        <p:nvPicPr>
          <p:cNvPr id="5" name="Picture 4" descr="http://www.goldenkorona.ru/pic/color_whit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5572140"/>
            <a:ext cx="790575" cy="9525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571604" y="3929066"/>
            <a:ext cx="115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Металлы: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357554" y="4500571"/>
            <a:ext cx="5500726" cy="642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Золото (желтый цвет)</a:t>
            </a:r>
            <a:r>
              <a:rPr lang="ru-RU" dirty="0"/>
              <a:t> - графически изображается точками.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428992" y="5500702"/>
            <a:ext cx="50720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Серебро (белый цвет)</a:t>
            </a:r>
            <a:r>
              <a:rPr lang="ru-RU" dirty="0"/>
              <a:t> - графически никак не передается (т.е. фигура просто оставляется белой).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11156"/>
          </a:xfrm>
        </p:spPr>
        <p:txBody>
          <a:bodyPr>
            <a:normAutofit/>
          </a:bodyPr>
          <a:lstStyle/>
          <a:p>
            <a:r>
              <a:rPr lang="ru-RU" sz="1800" dirty="0" smtClean="0">
                <a:effectLst/>
              </a:rPr>
              <a:t>Финифти</a:t>
            </a:r>
            <a:endParaRPr lang="ru-RU" sz="1800" dirty="0">
              <a:effectLst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28926" y="1071546"/>
            <a:ext cx="5857916" cy="5286412"/>
          </a:xfrm>
        </p:spPr>
        <p:txBody>
          <a:bodyPr>
            <a:normAutofit/>
          </a:bodyPr>
          <a:lstStyle/>
          <a:p>
            <a:pPr algn="just"/>
            <a:r>
              <a:rPr lang="ru-RU" sz="1600" b="1" dirty="0" smtClean="0"/>
              <a:t>Червлень (красный цвет)</a:t>
            </a:r>
            <a:r>
              <a:rPr lang="ru-RU" sz="1600" dirty="0" smtClean="0"/>
              <a:t> - графически изображается вертикальной штриховкой</a:t>
            </a:r>
          </a:p>
          <a:p>
            <a:pPr algn="just"/>
            <a:endParaRPr lang="ru-RU" sz="1600" dirty="0" smtClean="0"/>
          </a:p>
          <a:p>
            <a:pPr algn="just"/>
            <a:r>
              <a:rPr lang="ru-RU" sz="1600" b="1" dirty="0" smtClean="0"/>
              <a:t>Лазурь (голубой, синий цвет)</a:t>
            </a:r>
            <a:r>
              <a:rPr lang="ru-RU" sz="1600" dirty="0" smtClean="0"/>
              <a:t> - графически изображается горизонтальной штриховкой (а также иногда горизонтальными пунктирными линиями).</a:t>
            </a:r>
          </a:p>
          <a:p>
            <a:pPr algn="just"/>
            <a:endParaRPr lang="ru-RU" sz="1600" dirty="0" smtClean="0"/>
          </a:p>
          <a:p>
            <a:pPr algn="just"/>
            <a:r>
              <a:rPr lang="ru-RU" sz="1600" b="1" dirty="0" smtClean="0"/>
              <a:t>Зелень (зеленый цвет)</a:t>
            </a:r>
            <a:r>
              <a:rPr lang="ru-RU" sz="1600" dirty="0" smtClean="0"/>
              <a:t> - графически изображается диагональными линиями справа</a:t>
            </a:r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algn="just"/>
            <a:r>
              <a:rPr lang="ru-RU" sz="1600" b="1" dirty="0" smtClean="0"/>
              <a:t>Пурпур (бордовый цвет)</a:t>
            </a:r>
            <a:r>
              <a:rPr lang="ru-RU" sz="1600" dirty="0" smtClean="0"/>
              <a:t> - графически изображается диагональными линиями слева</a:t>
            </a:r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algn="just"/>
            <a:r>
              <a:rPr lang="ru-RU" sz="1600" b="1" dirty="0" smtClean="0"/>
              <a:t>Чернь (черный цвет)</a:t>
            </a:r>
            <a:r>
              <a:rPr lang="ru-RU" sz="1600" dirty="0" smtClean="0"/>
              <a:t> - графически изображается сплошной черной заливкой либо перпендикулярно пересекающимися прямыми линиями</a:t>
            </a:r>
            <a:endParaRPr lang="ru-RU" sz="1600" dirty="0"/>
          </a:p>
        </p:txBody>
      </p:sp>
      <p:pic>
        <p:nvPicPr>
          <p:cNvPr id="25606" name="Picture 6" descr="http://www.goldenkorona.ru/pic/color_re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000108"/>
            <a:ext cx="1743075" cy="952500"/>
          </a:xfrm>
          <a:prstGeom prst="rect">
            <a:avLst/>
          </a:prstGeom>
          <a:noFill/>
        </p:spPr>
      </p:pic>
      <p:pic>
        <p:nvPicPr>
          <p:cNvPr id="25607" name="Picture 7" descr="http://www.goldenkorona.ru/pic/color_blu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071678"/>
            <a:ext cx="1743075" cy="952500"/>
          </a:xfrm>
          <a:prstGeom prst="rect">
            <a:avLst/>
          </a:prstGeom>
          <a:noFill/>
        </p:spPr>
      </p:pic>
      <p:pic>
        <p:nvPicPr>
          <p:cNvPr id="25608" name="Picture 8" descr="http://www.goldenkorona.ru/pic/color_green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3143248"/>
            <a:ext cx="1695450" cy="952500"/>
          </a:xfrm>
          <a:prstGeom prst="rect">
            <a:avLst/>
          </a:prstGeom>
          <a:noFill/>
        </p:spPr>
      </p:pic>
      <p:pic>
        <p:nvPicPr>
          <p:cNvPr id="25609" name="Picture 9" descr="http://www.goldenkorona.ru/pic/color_purpur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4286256"/>
            <a:ext cx="1695450" cy="952501"/>
          </a:xfrm>
          <a:prstGeom prst="rect">
            <a:avLst/>
          </a:prstGeom>
          <a:noFill/>
        </p:spPr>
      </p:pic>
      <p:pic>
        <p:nvPicPr>
          <p:cNvPr id="25610" name="Picture 10" descr="http://www.goldenkorona.ru/pic/color_black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85852" y="5429264"/>
            <a:ext cx="1752600" cy="95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439</TotalTime>
  <Words>523</Words>
  <Application>Microsoft Office PowerPoint</Application>
  <PresentationFormat>Экран (4:3)</PresentationFormat>
  <Paragraphs>189</Paragraphs>
  <Slides>18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Солнцестояние</vt:lpstr>
      <vt:lpstr>Блазонирование </vt:lpstr>
      <vt:lpstr>Теоретическая часть</vt:lpstr>
      <vt:lpstr>Основные элементы герба</vt:lpstr>
      <vt:lpstr>Щит</vt:lpstr>
      <vt:lpstr>Щит может быть не только цельным, но и разделенным. Основных способа деления щита три - пересечение, рассечение и скошение</vt:lpstr>
      <vt:lpstr>Геральдические фигуры</vt:lpstr>
      <vt:lpstr>Основные почетные фигуры</vt:lpstr>
      <vt:lpstr>Цвета </vt:lpstr>
      <vt:lpstr>Финифти</vt:lpstr>
      <vt:lpstr>Меха</vt:lpstr>
      <vt:lpstr>Карта геральдического щита</vt:lpstr>
      <vt:lpstr>Планируемая функциональность приложения</vt:lpstr>
      <vt:lpstr>Слайд 13</vt:lpstr>
      <vt:lpstr>Слайд 14</vt:lpstr>
      <vt:lpstr>Слайд 15</vt:lpstr>
      <vt:lpstr>Слайд 16</vt:lpstr>
      <vt:lpstr>Слайд 17</vt:lpstr>
      <vt:lpstr>Слайд 18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Блазонирование </dc:title>
  <dc:creator>PinkDog</dc:creator>
  <cp:lastModifiedBy>PinkDog</cp:lastModifiedBy>
  <cp:revision>81</cp:revision>
  <dcterms:created xsi:type="dcterms:W3CDTF">2009-10-03T10:23:20Z</dcterms:created>
  <dcterms:modified xsi:type="dcterms:W3CDTF">2009-10-03T18:10:18Z</dcterms:modified>
</cp:coreProperties>
</file>